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7.xml"/>
  <Override ContentType="application/vnd.openxmlformats-officedocument.presentationml.notesSlide+xml" PartName="/ppt/notesSlides/notesSlide5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41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50.xml"/>
  <Override ContentType="application/vnd.openxmlformats-officedocument.presentationml.notesSlide+xml" PartName="/ppt/notesSlides/notesSlide68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4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51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43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73.xml"/>
  <Override ContentType="application/vnd.openxmlformats-officedocument.presentationml.notesSlide+xml" PartName="/ppt/notesSlides/notesSlide56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69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61.xml"/>
  <Override ContentType="application/vnd.openxmlformats-officedocument.presentationml.notesSlide+xml" PartName="/ppt/notesSlides/notesSlide74.xml"/>
  <Override ContentType="application/vnd.openxmlformats-officedocument.presentationml.notesSlide+xml" PartName="/ppt/notesSlides/notesSlide57.xml"/>
  <Override ContentType="application/vnd.openxmlformats-officedocument.presentationml.notesSlide+xml" PartName="/ppt/notesSlides/notesSlide44.xml"/>
  <Override ContentType="application/vnd.openxmlformats-officedocument.presentationml.notesSlide+xml" PartName="/ppt/notesSlides/notesSlide58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75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62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54.xml"/>
  <Override ContentType="application/vnd.openxmlformats-officedocument.presentationml.notesSlide+xml" PartName="/ppt/notesSlides/notesSlide45.xml"/>
  <Override ContentType="application/vnd.openxmlformats-officedocument.presentationml.notesSlide+xml" PartName="/ppt/notesSlides/notesSlide70.xml"/>
  <Override ContentType="application/vnd.openxmlformats-officedocument.presentationml.notesSlide+xml" PartName="/ppt/notesSlides/notesSlide46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63.xml"/>
  <Override ContentType="application/vnd.openxmlformats-officedocument.presentationml.notesSlide+xml" PartName="/ppt/notesSlides/notesSlide5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47.xml"/>
  <Override ContentType="application/vnd.openxmlformats-officedocument.presentationml.notesSlide+xml" PartName="/ppt/notesSlides/notesSlide72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60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64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48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5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65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49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71.xml"/>
  <Override ContentType="application/vnd.openxmlformats-officedocument.presentationml.notesSlide+xml" PartName="/ppt/notesSlides/notesSlide53.xml"/>
  <Override ContentType="application/vnd.openxmlformats-officedocument.presentationml.notesSlide+xml" PartName="/ppt/notesSlides/notesSlide40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66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23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21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43.xml"/>
  <Override ContentType="application/vnd.openxmlformats-officedocument.presentationml.slide+xml" PartName="/ppt/slides/slide35.xml"/>
  <Override ContentType="application/vnd.openxmlformats-officedocument.presentationml.slide+xml" PartName="/ppt/slides/slide60.xml"/>
  <Override ContentType="application/vnd.openxmlformats-officedocument.presentationml.slide+xml" PartName="/ppt/slides/slide5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officedocument.presentationml.slide+xml" PartName="/ppt/slides/slide69.xml"/>
  <Override ContentType="application/vnd.openxmlformats-officedocument.presentationml.slide+xml" PartName="/ppt/slides/slide17.xml"/>
  <Override ContentType="application/vnd.openxmlformats-officedocument.presentationml.slide+xml" PartName="/ppt/slides/slide42.xml"/>
  <Override ContentType="application/vnd.openxmlformats-officedocument.presentationml.slide+xml" PartName="/ppt/slides/slide25.xml"/>
  <Override ContentType="application/vnd.openxmlformats-officedocument.presentationml.slide+xml" PartName="/ppt/slides/slide50.xml"/>
  <Override ContentType="application/vnd.openxmlformats-officedocument.presentationml.slide+xml" PartName="/ppt/slides/slide34.xml"/>
  <Override ContentType="application/vnd.openxmlformats-officedocument.presentationml.slide+xml" PartName="/ppt/slides/slide33.xml"/>
  <Override ContentType="application/vnd.openxmlformats-officedocument.presentationml.slide+xml" PartName="/ppt/slides/slide51.xml"/>
  <Override ContentType="application/vnd.openxmlformats-officedocument.presentationml.slide+xml" PartName="/ppt/slides/slide16.xml"/>
  <Override ContentType="application/vnd.openxmlformats-officedocument.presentationml.slide+xml" PartName="/ppt/slides/slide68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7.xml"/>
  <Override ContentType="application/vnd.openxmlformats-officedocument.presentationml.slide+xml" PartName="/ppt/slides/slide71.xml"/>
  <Override ContentType="application/vnd.openxmlformats-officedocument.presentationml.slide+xml" PartName="/ppt/slides/slide41.xml"/>
  <Override ContentType="application/vnd.openxmlformats-officedocument.presentationml.slide+xml" PartName="/ppt/slides/slide67.xml"/>
  <Override ContentType="application/vnd.openxmlformats-officedocument.presentationml.slide+xml" PartName="/ppt/slides/slide7.xml"/>
  <Override ContentType="application/vnd.openxmlformats-officedocument.presentationml.slide+xml" PartName="/ppt/slides/slide54.xml"/>
  <Override ContentType="application/vnd.openxmlformats-officedocument.presentationml.slide+xml" PartName="/ppt/slides/slide36.xml"/>
  <Override ContentType="application/vnd.openxmlformats-officedocument.presentationml.slide+xml" PartName="/ppt/slides/slide66.xml"/>
  <Override ContentType="application/vnd.openxmlformats-officedocument.presentationml.slide+xml" PartName="/ppt/slides/slide23.xml"/>
  <Override ContentType="application/vnd.openxmlformats-officedocument.presentationml.slide+xml" PartName="/ppt/slides/slide49.xml"/>
  <Override ContentType="application/vnd.openxmlformats-officedocument.presentationml.slide+xml" PartName="/ppt/slides/slide10.xml"/>
  <Override ContentType="application/vnd.openxmlformats-officedocument.presentationml.slide+xml" PartName="/ppt/slides/slide70.xml"/>
  <Override ContentType="application/vnd.openxmlformats-officedocument.presentationml.slide+xml" PartName="/ppt/slides/slide6.xml"/>
  <Override ContentType="application/vnd.openxmlformats-officedocument.presentationml.slide+xml" PartName="/ppt/slides/slide53.xml"/>
  <Override ContentType="application/vnd.openxmlformats-officedocument.presentationml.slide+xml" PartName="/ppt/slides/slide40.xml"/>
  <Override ContentType="application/vnd.openxmlformats-officedocument.presentationml.slide+xml" PartName="/ppt/slides/slide48.xml"/>
  <Override ContentType="application/vnd.openxmlformats-officedocument.presentationml.slide+xml" PartName="/ppt/slides/slide73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9.xml"/>
  <Override ContentType="application/vnd.openxmlformats-officedocument.presentationml.slide+xml" PartName="/ppt/slides/slide65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6.xml"/>
  <Override ContentType="application/vnd.openxmlformats-officedocument.presentationml.slide+xml" PartName="/ppt/slides/slide12.xml"/>
  <Override ContentType="application/vnd.openxmlformats-officedocument.presentationml.slide+xml" PartName="/ppt/slides/slide47.xml"/>
  <Override ContentType="application/vnd.openxmlformats-officedocument.presentationml.slide+xml" PartName="/ppt/slides/slide72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8.xml"/>
  <Override ContentType="application/vnd.openxmlformats-officedocument.presentationml.slide+xml" PartName="/ppt/slides/slide46.xml"/>
  <Override ContentType="application/vnd.openxmlformats-officedocument.presentationml.slide+xml" PartName="/ppt/slides/slide64.xml"/>
  <Override ContentType="application/vnd.openxmlformats-officedocument.presentationml.slide+xml" PartName="/ppt/slides/slide8.xml"/>
  <Override ContentType="application/vnd.openxmlformats-officedocument.presentationml.slide+xml" PartName="/ppt/slides/slide55.xml"/>
  <Override ContentType="application/vnd.openxmlformats-officedocument.presentationml.slide+xml" PartName="/ppt/slides/slide29.xml"/>
  <Override ContentType="application/vnd.openxmlformats-officedocument.presentationml.slide+xml" PartName="/ppt/slides/slide59.xml"/>
  <Override ContentType="application/vnd.openxmlformats-officedocument.presentationml.slide+xml" PartName="/ppt/slides/slide32.xml"/>
  <Override ContentType="application/vnd.openxmlformats-officedocument.presentationml.slide+xml" PartName="/ppt/slides/slide62.xml"/>
  <Override ContentType="application/vnd.openxmlformats-officedocument.presentationml.slide+xml" PartName="/ppt/slides/slide75.xml"/>
  <Override ContentType="application/vnd.openxmlformats-officedocument.presentationml.slide+xml" PartName="/ppt/slides/slide1.xml"/>
  <Override ContentType="application/vnd.openxmlformats-officedocument.presentationml.slide+xml" PartName="/ppt/slides/slide58.xml"/>
  <Override ContentType="application/vnd.openxmlformats-officedocument.presentationml.slide+xml" PartName="/ppt/slides/slide63.xml"/>
  <Override ContentType="application/vnd.openxmlformats-officedocument.presentationml.slide+xml" PartName="/ppt/slides/slide45.xml"/>
  <Override ContentType="application/vnd.openxmlformats-officedocument.presentationml.slide+xml" PartName="/ppt/slides/slide28.xml"/>
  <Override ContentType="application/vnd.openxmlformats-officedocument.presentationml.slide+xml" PartName="/ppt/slides/slide15.xml"/>
  <Override ContentType="application/vnd.openxmlformats-officedocument.presentationml.slide+xml" PartName="/ppt/slides/slide61.xml"/>
  <Override ContentType="application/vnd.openxmlformats-officedocument.presentationml.slide+xml" PartName="/ppt/slides/slide31.xml"/>
  <Override ContentType="application/vnd.openxmlformats-officedocument.presentationml.slide+xml" PartName="/ppt/slides/slide74.xml"/>
  <Override ContentType="application/vnd.openxmlformats-officedocument.presentationml.slide+xml" PartName="/ppt/slides/slide27.xml"/>
  <Override ContentType="application/vnd.openxmlformats-officedocument.presentationml.slide+xml" PartName="/ppt/slides/slide57.xml"/>
  <Override ContentType="application/vnd.openxmlformats-officedocument.presentationml.slide+xml" PartName="/ppt/slides/slide2.xml"/>
  <Override ContentType="application/vnd.openxmlformats-officedocument.presentationml.slide+xml" PartName="/ppt/slides/slide44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  <p:sldMasterId id="2147483660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0" r:id="rId31"/>
    <p:sldId id="281" r:id="rId32"/>
    <p:sldId id="282" r:id="rId33"/>
    <p:sldId id="283" r:id="rId34"/>
    <p:sldId id="284" r:id="rId35"/>
    <p:sldId id="285" r:id="rId36"/>
    <p:sldId id="286" r:id="rId37"/>
    <p:sldId id="287" r:id="rId38"/>
    <p:sldId id="288" r:id="rId39"/>
    <p:sldId id="289" r:id="rId40"/>
    <p:sldId id="290" r:id="rId41"/>
    <p:sldId id="291" r:id="rId42"/>
    <p:sldId id="292" r:id="rId43"/>
    <p:sldId id="293" r:id="rId44"/>
    <p:sldId id="294" r:id="rId45"/>
    <p:sldId id="295" r:id="rId46"/>
    <p:sldId id="296" r:id="rId47"/>
    <p:sldId id="297" r:id="rId48"/>
    <p:sldId id="298" r:id="rId49"/>
    <p:sldId id="299" r:id="rId50"/>
    <p:sldId id="300" r:id="rId51"/>
    <p:sldId id="301" r:id="rId52"/>
    <p:sldId id="302" r:id="rId53"/>
    <p:sldId id="303" r:id="rId54"/>
    <p:sldId id="304" r:id="rId55"/>
    <p:sldId id="305" r:id="rId56"/>
    <p:sldId id="306" r:id="rId57"/>
    <p:sldId id="307" r:id="rId58"/>
    <p:sldId id="308" r:id="rId59"/>
    <p:sldId id="309" r:id="rId60"/>
    <p:sldId id="310" r:id="rId61"/>
    <p:sldId id="311" r:id="rId62"/>
    <p:sldId id="312" r:id="rId63"/>
    <p:sldId id="313" r:id="rId64"/>
    <p:sldId id="314" r:id="rId65"/>
    <p:sldId id="315" r:id="rId66"/>
    <p:sldId id="316" r:id="rId67"/>
    <p:sldId id="317" r:id="rId68"/>
    <p:sldId id="318" r:id="rId69"/>
    <p:sldId id="319" r:id="rId70"/>
    <p:sldId id="320" r:id="rId71"/>
    <p:sldId id="321" r:id="rId72"/>
    <p:sldId id="322" r:id="rId73"/>
    <p:sldId id="323" r:id="rId74"/>
    <p:sldId id="324" r:id="rId75"/>
    <p:sldId id="325" r:id="rId76"/>
    <p:sldId id="326" r:id="rId77"/>
    <p:sldId id="327" r:id="rId78"/>
    <p:sldId id="328" r:id="rId79"/>
    <p:sldId id="329" r:id="rId80"/>
    <p:sldId id="330" r:id="rId81"/>
  </p:sldIdLst>
  <p:sldSz cy="6858000" cx="12192000"/>
  <p:notesSz cx="6858000" cy="9144000"/>
  <p:embeddedFontLst>
    <p:embeddedFont>
      <p:font typeface="Montserrat"/>
      <p:regular r:id="rId82"/>
      <p:bold r:id="rId83"/>
      <p:italic r:id="rId84"/>
      <p:boldItalic r:id="rId85"/>
    </p:embeddedFont>
    <p:embeddedFont>
      <p:font typeface="Montserrat Light"/>
      <p:regular r:id="rId86"/>
      <p:bold r:id="rId87"/>
      <p:italic r:id="rId88"/>
      <p:boldItalic r:id="rId89"/>
    </p:embeddedFont>
    <p:embeddedFont>
      <p:font typeface="Open Sans"/>
      <p:regular r:id="rId90"/>
      <p:bold r:id="rId91"/>
      <p:italic r:id="rId92"/>
      <p:boldItalic r:id="rId93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94" roundtripDataSignature="AMtx7mjHLzVJWodogARevP4FkyzSgglNb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B991D38D-52D5-457C-871F-74E7618ECC5A}">
  <a:tblStyle styleId="{B991D38D-52D5-457C-871F-74E7618ECC5A}" styleName="Table_0">
    <a:wholeTbl>
      <a:tcTxStyle b="off" i="off">
        <a:font>
          <a:latin typeface="Arial"/>
          <a:ea typeface="Arial"/>
          <a:cs typeface="Arial"/>
        </a:font>
        <a:srgbClr val="000000"/>
      </a:tcTxStyle>
    </a:wholeTbl>
    <a:band1H>
      <a:tcTxStyle b="off" i="off"/>
    </a:band1H>
    <a:band2H>
      <a:tcTxStyle b="off" i="off"/>
    </a:band2H>
    <a:band1V>
      <a:tcTxStyle b="off" i="off"/>
    </a:band1V>
    <a:band2V>
      <a:tcTxStyle b="off" i="off"/>
    </a:band2V>
    <a:lastCol>
      <a:tcTxStyle b="off" i="off"/>
    </a:lastCol>
    <a:firstCol>
      <a:tcTxStyle b="off" i="off"/>
    </a:firstCol>
    <a:lastRow>
      <a:tcTxStyle b="off" i="off"/>
    </a:lastRow>
    <a:seCell>
      <a:tcTxStyle b="off" i="off"/>
    </a:seCell>
    <a:swCell>
      <a:tcTxStyle b="off" i="off"/>
    </a:swCell>
    <a:firstRow>
      <a:tcTxStyle b="off" i="off"/>
    </a:firstRow>
    <a:neCell>
      <a:tcTxStyle b="off" i="off"/>
    </a:neCell>
    <a:nwCell>
      <a:tcTxStyle b="off" i="off"/>
    </a:nwCell>
  </a:tblStyle>
  <a:tblStyle styleId="{CCCD270B-AA9A-4BAE-8192-6C5436A4E86E}" styleName="Table_1">
    <a:wholeTbl>
      <a:tcTxStyle>
        <a:font>
          <a:latin typeface="Arial"/>
          <a:ea typeface="Arial"/>
          <a:cs typeface="Arial"/>
        </a:font>
        <a:srgbClr val="000000"/>
      </a:tcTx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  <a:tblStyle styleId="{5BE5992D-2A93-48B8-B9BA-59F724EC3A92}" styleName="Table_2">
    <a:wholeTbl>
      <a:tcTxStyle b="off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cap="flat" cmpd="sng" w="127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E8ECF4"/>
          </a:solidFill>
        </a:fill>
      </a:tcStyle>
    </a:wholeTbl>
    <a:band1H>
      <a:tcTxStyle b="off" i="off"/>
      <a:tcStyle>
        <a:fill>
          <a:solidFill>
            <a:srgbClr val="CFD7E7"/>
          </a:solidFill>
        </a:fill>
      </a:tcStyle>
    </a:band1H>
    <a:band2H>
      <a:tcTxStyle b="off" i="off"/>
    </a:band2H>
    <a:band1V>
      <a:tcTxStyle b="off" i="off"/>
      <a:tcStyle>
        <a:fill>
          <a:solidFill>
            <a:srgbClr val="CFD7E7"/>
          </a:solidFill>
        </a:fill>
      </a:tcStyle>
    </a:band1V>
    <a:band2V>
      <a:tcTxStyle b="off" i="off"/>
    </a:band2V>
    <a:lastCol>
      <a:tcTxStyle b="on" i="off">
        <a:font>
          <a:latin typeface="Calibri"/>
          <a:ea typeface="Calibri"/>
          <a:cs typeface="Calibri"/>
        </a:font>
        <a:srgbClr val="FFFFFF"/>
      </a:tcTxStyle>
      <a:tcStyle>
        <a:fill>
          <a:solidFill>
            <a:srgbClr val="4F81BD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rgbClr val="FFFFFF"/>
      </a:tcTxStyle>
      <a:tcStyle>
        <a:fill>
          <a:solidFill>
            <a:srgbClr val="4F81BD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top>
            <a:ln cap="flat" cmpd="sng" w="381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a:top>
        </a:tcBdr>
        <a:fill>
          <a:solidFill>
            <a:srgbClr val="4F81BD"/>
          </a:solidFill>
        </a:fill>
      </a:tcStyle>
    </a:lastRow>
    <a:seCell>
      <a:tcTxStyle b="off" i="off"/>
    </a:seCell>
    <a:swCell>
      <a:tcTxStyle b="off" i="off"/>
    </a:swCell>
    <a:fir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bottom>
            <a:ln cap="flat" cmpd="sng" w="381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a:bottom>
        </a:tcBdr>
        <a:fill>
          <a:solidFill>
            <a:srgbClr val="4F81BD"/>
          </a:solidFill>
        </a:fill>
      </a:tcStyle>
    </a:firstRow>
    <a:neCell>
      <a:tcTxStyle b="off" i="off"/>
    </a:neCell>
    <a:nwCell>
      <a:tcTxStyle b="off" i="off"/>
    </a:nwCell>
  </a:tblStyle>
  <a:tblStyle styleId="{5014ED5E-FEFD-4A9E-B805-2623E120DC52}" styleName="Table_3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 b="off" i="off"/>
    </a:band1H>
    <a:band2H>
      <a:tcTxStyle b="off" i="off"/>
    </a:band2H>
    <a:band1V>
      <a:tcTxStyle b="off" i="off"/>
    </a:band1V>
    <a:band2V>
      <a:tcTxStyle b="off" i="off"/>
    </a:band2V>
    <a:lastCol>
      <a:tcTxStyle b="off" i="off"/>
    </a:lastCol>
    <a:firstCol>
      <a:tcTxStyle b="off" i="off"/>
    </a:firstCol>
    <a:lastRow>
      <a:tcTxStyle b="off" i="off"/>
    </a:lastRow>
    <a:seCell>
      <a:tcTxStyle b="off" i="off"/>
    </a:seCell>
    <a:swCell>
      <a:tcTxStyle b="off" i="off"/>
    </a:swCell>
    <a:firstRow>
      <a:tcTxStyle b="off" i="off"/>
    </a:firstRow>
    <a:neCell>
      <a:tcTxStyle b="off" i="off"/>
    </a:neCell>
    <a:nwCell>
      <a:tcTxStyle b="off" i="off"/>
    </a:nwCell>
  </a:tblStyle>
</a:tblStyleLst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4.xml"/><Relationship Id="rId84" Type="http://schemas.openxmlformats.org/officeDocument/2006/relationships/font" Target="fonts/Montserrat-italic.fntdata"/><Relationship Id="rId83" Type="http://schemas.openxmlformats.org/officeDocument/2006/relationships/font" Target="fonts/Montserrat-bold.fntdata"/><Relationship Id="rId42" Type="http://schemas.openxmlformats.org/officeDocument/2006/relationships/slide" Target="slides/slide36.xml"/><Relationship Id="rId86" Type="http://schemas.openxmlformats.org/officeDocument/2006/relationships/font" Target="fonts/MontserratLight-regular.fntdata"/><Relationship Id="rId41" Type="http://schemas.openxmlformats.org/officeDocument/2006/relationships/slide" Target="slides/slide35.xml"/><Relationship Id="rId85" Type="http://schemas.openxmlformats.org/officeDocument/2006/relationships/font" Target="fonts/Montserrat-boldItalic.fntdata"/><Relationship Id="rId44" Type="http://schemas.openxmlformats.org/officeDocument/2006/relationships/slide" Target="slides/slide38.xml"/><Relationship Id="rId88" Type="http://schemas.openxmlformats.org/officeDocument/2006/relationships/font" Target="fonts/MontserratLight-italic.fntdata"/><Relationship Id="rId43" Type="http://schemas.openxmlformats.org/officeDocument/2006/relationships/slide" Target="slides/slide37.xml"/><Relationship Id="rId87" Type="http://schemas.openxmlformats.org/officeDocument/2006/relationships/font" Target="fonts/MontserratLight-bold.fntdata"/><Relationship Id="rId46" Type="http://schemas.openxmlformats.org/officeDocument/2006/relationships/slide" Target="slides/slide40.xml"/><Relationship Id="rId45" Type="http://schemas.openxmlformats.org/officeDocument/2006/relationships/slide" Target="slides/slide39.xml"/><Relationship Id="rId89" Type="http://schemas.openxmlformats.org/officeDocument/2006/relationships/font" Target="fonts/MontserratLight-boldItalic.fntdata"/><Relationship Id="rId80" Type="http://schemas.openxmlformats.org/officeDocument/2006/relationships/slide" Target="slides/slide74.xml"/><Relationship Id="rId82" Type="http://schemas.openxmlformats.org/officeDocument/2006/relationships/font" Target="fonts/Montserrat-regular.fntdata"/><Relationship Id="rId81" Type="http://schemas.openxmlformats.org/officeDocument/2006/relationships/slide" Target="slides/slide75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48" Type="http://schemas.openxmlformats.org/officeDocument/2006/relationships/slide" Target="slides/slide42.xml"/><Relationship Id="rId47" Type="http://schemas.openxmlformats.org/officeDocument/2006/relationships/slide" Target="slides/slide41.xml"/><Relationship Id="rId49" Type="http://schemas.openxmlformats.org/officeDocument/2006/relationships/slide" Target="slides/slide43.xml"/><Relationship Id="rId5" Type="http://schemas.openxmlformats.org/officeDocument/2006/relationships/slideMaster" Target="slideMasters/slideMaster2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73" Type="http://schemas.openxmlformats.org/officeDocument/2006/relationships/slide" Target="slides/slide67.xml"/><Relationship Id="rId72" Type="http://schemas.openxmlformats.org/officeDocument/2006/relationships/slide" Target="slides/slide66.xml"/><Relationship Id="rId31" Type="http://schemas.openxmlformats.org/officeDocument/2006/relationships/slide" Target="slides/slide25.xml"/><Relationship Id="rId75" Type="http://schemas.openxmlformats.org/officeDocument/2006/relationships/slide" Target="slides/slide69.xml"/><Relationship Id="rId30" Type="http://schemas.openxmlformats.org/officeDocument/2006/relationships/slide" Target="slides/slide24.xml"/><Relationship Id="rId74" Type="http://schemas.openxmlformats.org/officeDocument/2006/relationships/slide" Target="slides/slide68.xml"/><Relationship Id="rId33" Type="http://schemas.openxmlformats.org/officeDocument/2006/relationships/slide" Target="slides/slide27.xml"/><Relationship Id="rId77" Type="http://schemas.openxmlformats.org/officeDocument/2006/relationships/slide" Target="slides/slide71.xml"/><Relationship Id="rId32" Type="http://schemas.openxmlformats.org/officeDocument/2006/relationships/slide" Target="slides/slide26.xml"/><Relationship Id="rId76" Type="http://schemas.openxmlformats.org/officeDocument/2006/relationships/slide" Target="slides/slide70.xml"/><Relationship Id="rId35" Type="http://schemas.openxmlformats.org/officeDocument/2006/relationships/slide" Target="slides/slide29.xml"/><Relationship Id="rId79" Type="http://schemas.openxmlformats.org/officeDocument/2006/relationships/slide" Target="slides/slide73.xml"/><Relationship Id="rId34" Type="http://schemas.openxmlformats.org/officeDocument/2006/relationships/slide" Target="slides/slide28.xml"/><Relationship Id="rId78" Type="http://schemas.openxmlformats.org/officeDocument/2006/relationships/slide" Target="slides/slide72.xml"/><Relationship Id="rId71" Type="http://schemas.openxmlformats.org/officeDocument/2006/relationships/slide" Target="slides/slide65.xml"/><Relationship Id="rId70" Type="http://schemas.openxmlformats.org/officeDocument/2006/relationships/slide" Target="slides/slide64.xml"/><Relationship Id="rId37" Type="http://schemas.openxmlformats.org/officeDocument/2006/relationships/slide" Target="slides/slide31.xml"/><Relationship Id="rId36" Type="http://schemas.openxmlformats.org/officeDocument/2006/relationships/slide" Target="slides/slide30.xml"/><Relationship Id="rId39" Type="http://schemas.openxmlformats.org/officeDocument/2006/relationships/slide" Target="slides/slide33.xml"/><Relationship Id="rId38" Type="http://schemas.openxmlformats.org/officeDocument/2006/relationships/slide" Target="slides/slide32.xml"/><Relationship Id="rId62" Type="http://schemas.openxmlformats.org/officeDocument/2006/relationships/slide" Target="slides/slide56.xml"/><Relationship Id="rId61" Type="http://schemas.openxmlformats.org/officeDocument/2006/relationships/slide" Target="slides/slide55.xml"/><Relationship Id="rId20" Type="http://schemas.openxmlformats.org/officeDocument/2006/relationships/slide" Target="slides/slide14.xml"/><Relationship Id="rId64" Type="http://schemas.openxmlformats.org/officeDocument/2006/relationships/slide" Target="slides/slide58.xml"/><Relationship Id="rId63" Type="http://schemas.openxmlformats.org/officeDocument/2006/relationships/slide" Target="slides/slide57.xml"/><Relationship Id="rId22" Type="http://schemas.openxmlformats.org/officeDocument/2006/relationships/slide" Target="slides/slide16.xml"/><Relationship Id="rId66" Type="http://schemas.openxmlformats.org/officeDocument/2006/relationships/slide" Target="slides/slide60.xml"/><Relationship Id="rId21" Type="http://schemas.openxmlformats.org/officeDocument/2006/relationships/slide" Target="slides/slide15.xml"/><Relationship Id="rId65" Type="http://schemas.openxmlformats.org/officeDocument/2006/relationships/slide" Target="slides/slide59.xml"/><Relationship Id="rId24" Type="http://schemas.openxmlformats.org/officeDocument/2006/relationships/slide" Target="slides/slide18.xml"/><Relationship Id="rId68" Type="http://schemas.openxmlformats.org/officeDocument/2006/relationships/slide" Target="slides/slide62.xml"/><Relationship Id="rId23" Type="http://schemas.openxmlformats.org/officeDocument/2006/relationships/slide" Target="slides/slide17.xml"/><Relationship Id="rId67" Type="http://schemas.openxmlformats.org/officeDocument/2006/relationships/slide" Target="slides/slide61.xml"/><Relationship Id="rId60" Type="http://schemas.openxmlformats.org/officeDocument/2006/relationships/slide" Target="slides/slide54.xml"/><Relationship Id="rId26" Type="http://schemas.openxmlformats.org/officeDocument/2006/relationships/slide" Target="slides/slide20.xml"/><Relationship Id="rId25" Type="http://schemas.openxmlformats.org/officeDocument/2006/relationships/slide" Target="slides/slide19.xml"/><Relationship Id="rId69" Type="http://schemas.openxmlformats.org/officeDocument/2006/relationships/slide" Target="slides/slide63.xml"/><Relationship Id="rId28" Type="http://schemas.openxmlformats.org/officeDocument/2006/relationships/slide" Target="slides/slide22.xml"/><Relationship Id="rId27" Type="http://schemas.openxmlformats.org/officeDocument/2006/relationships/slide" Target="slides/slide21.xml"/><Relationship Id="rId29" Type="http://schemas.openxmlformats.org/officeDocument/2006/relationships/slide" Target="slides/slide23.xml"/><Relationship Id="rId51" Type="http://schemas.openxmlformats.org/officeDocument/2006/relationships/slide" Target="slides/slide45.xml"/><Relationship Id="rId50" Type="http://schemas.openxmlformats.org/officeDocument/2006/relationships/slide" Target="slides/slide44.xml"/><Relationship Id="rId94" Type="http://customschemas.google.com/relationships/presentationmetadata" Target="metadata"/><Relationship Id="rId53" Type="http://schemas.openxmlformats.org/officeDocument/2006/relationships/slide" Target="slides/slide47.xml"/><Relationship Id="rId52" Type="http://schemas.openxmlformats.org/officeDocument/2006/relationships/slide" Target="slides/slide46.xml"/><Relationship Id="rId11" Type="http://schemas.openxmlformats.org/officeDocument/2006/relationships/slide" Target="slides/slide5.xml"/><Relationship Id="rId55" Type="http://schemas.openxmlformats.org/officeDocument/2006/relationships/slide" Target="slides/slide49.xml"/><Relationship Id="rId10" Type="http://schemas.openxmlformats.org/officeDocument/2006/relationships/slide" Target="slides/slide4.xml"/><Relationship Id="rId54" Type="http://schemas.openxmlformats.org/officeDocument/2006/relationships/slide" Target="slides/slide48.xml"/><Relationship Id="rId13" Type="http://schemas.openxmlformats.org/officeDocument/2006/relationships/slide" Target="slides/slide7.xml"/><Relationship Id="rId57" Type="http://schemas.openxmlformats.org/officeDocument/2006/relationships/slide" Target="slides/slide51.xml"/><Relationship Id="rId12" Type="http://schemas.openxmlformats.org/officeDocument/2006/relationships/slide" Target="slides/slide6.xml"/><Relationship Id="rId56" Type="http://schemas.openxmlformats.org/officeDocument/2006/relationships/slide" Target="slides/slide50.xml"/><Relationship Id="rId91" Type="http://schemas.openxmlformats.org/officeDocument/2006/relationships/font" Target="fonts/OpenSans-bold.fntdata"/><Relationship Id="rId90" Type="http://schemas.openxmlformats.org/officeDocument/2006/relationships/font" Target="fonts/OpenSans-regular.fntdata"/><Relationship Id="rId93" Type="http://schemas.openxmlformats.org/officeDocument/2006/relationships/font" Target="fonts/OpenSans-boldItalic.fntdata"/><Relationship Id="rId92" Type="http://schemas.openxmlformats.org/officeDocument/2006/relationships/font" Target="fonts/OpenSans-italic.fntdata"/><Relationship Id="rId15" Type="http://schemas.openxmlformats.org/officeDocument/2006/relationships/slide" Target="slides/slide9.xml"/><Relationship Id="rId59" Type="http://schemas.openxmlformats.org/officeDocument/2006/relationships/slide" Target="slides/slide53.xml"/><Relationship Id="rId14" Type="http://schemas.openxmlformats.org/officeDocument/2006/relationships/slide" Target="slides/slide8.xml"/><Relationship Id="rId58" Type="http://schemas.openxmlformats.org/officeDocument/2006/relationships/slide" Target="slides/slide52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19" Type="http://schemas.openxmlformats.org/officeDocument/2006/relationships/slide" Target="slides/slide13.xml"/><Relationship Id="rId18" Type="http://schemas.openxmlformats.org/officeDocument/2006/relationships/slide" Target="slides/slide1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67" name="Google Shape;167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g139d04ee533_3_1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RM</a:t>
            </a:r>
            <a:endParaRPr/>
          </a:p>
        </p:txBody>
      </p:sp>
      <p:sp>
        <p:nvSpPr>
          <p:cNvPr id="173" name="Google Shape;173;g139d04ee533_3_1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g154526d6ecb_0_59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RM</a:t>
            </a:r>
            <a:endParaRPr/>
          </a:p>
        </p:txBody>
      </p:sp>
      <p:sp>
        <p:nvSpPr>
          <p:cNvPr id="178" name="Google Shape;178;g154526d6ecb_0_59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g154526d6ecb_0_58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RM</a:t>
            </a:r>
            <a:endParaRPr/>
          </a:p>
        </p:txBody>
      </p:sp>
      <p:sp>
        <p:nvSpPr>
          <p:cNvPr id="183" name="Google Shape;183;g154526d6ecb_0_58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RM</a:t>
            </a:r>
            <a:endParaRPr/>
          </a:p>
        </p:txBody>
      </p:sp>
      <p:sp>
        <p:nvSpPr>
          <p:cNvPr id="193" name="Google Shape;193;p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g154526d6ecb_0_122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9" name="Google Shape;199;g154526d6ecb_0_122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HS</a:t>
            </a:r>
            <a:endParaRPr/>
          </a:p>
        </p:txBody>
      </p:sp>
      <p:sp>
        <p:nvSpPr>
          <p:cNvPr id="200" name="Google Shape;200;g154526d6ecb_0_1226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g154526d6ecb_0_56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7" name="Google Shape;207;g154526d6ecb_0_56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TH</a:t>
            </a:r>
            <a:endParaRPr/>
          </a:p>
        </p:txBody>
      </p:sp>
      <p:sp>
        <p:nvSpPr>
          <p:cNvPr id="208" name="Google Shape;208;g154526d6ecb_0_562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g3f54c52002a_0_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LIS</a:t>
            </a:r>
            <a:endParaRPr/>
          </a:p>
        </p:txBody>
      </p:sp>
      <p:sp>
        <p:nvSpPr>
          <p:cNvPr id="214" name="Google Shape;214;g3f54c52002a_0_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g3f54c52002a_0_1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LIS</a:t>
            </a:r>
            <a:endParaRPr/>
          </a:p>
        </p:txBody>
      </p:sp>
      <p:sp>
        <p:nvSpPr>
          <p:cNvPr id="220" name="Google Shape;220;g3f54c52002a_0_1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g27cbed6995f_0_18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LIS</a:t>
            </a:r>
            <a:endParaRPr/>
          </a:p>
        </p:txBody>
      </p:sp>
      <p:sp>
        <p:nvSpPr>
          <p:cNvPr id="226" name="Google Shape;226;g27cbed6995f_0_18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0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g27cbed6995f_0_19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LIS</a:t>
            </a:r>
            <a:endParaRPr/>
          </a:p>
        </p:txBody>
      </p:sp>
      <p:sp>
        <p:nvSpPr>
          <p:cNvPr id="232" name="Google Shape;232;g27cbed6995f_0_19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6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g27cbed6995f_0_19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LIS</a:t>
            </a:r>
            <a:endParaRPr/>
          </a:p>
        </p:txBody>
      </p:sp>
      <p:sp>
        <p:nvSpPr>
          <p:cNvPr id="238" name="Google Shape;238;g27cbed6995f_0_19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3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g28046b4ef39_0_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5" name="Google Shape;245;g28046b4ef39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TH</a:t>
            </a:r>
            <a:endParaRPr/>
          </a:p>
        </p:txBody>
      </p:sp>
      <p:sp>
        <p:nvSpPr>
          <p:cNvPr id="246" name="Google Shape;246;g28046b4ef39_0_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g154526d6ecb_0_38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3" name="Google Shape;253;g154526d6ecb_0_38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HS</a:t>
            </a:r>
            <a:endParaRPr/>
          </a:p>
        </p:txBody>
      </p:sp>
      <p:sp>
        <p:nvSpPr>
          <p:cNvPr id="254" name="Google Shape;254;g154526d6ecb_0_384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g139a4be8681_0_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60" name="Google Shape;260;g139a4be8681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TH - students</a:t>
            </a:r>
            <a:endParaRPr/>
          </a:p>
        </p:txBody>
      </p:sp>
      <p:sp>
        <p:nvSpPr>
          <p:cNvPr id="261" name="Google Shape;261;g139a4be8681_0_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5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g37ff222986a_0_30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67" name="Google Shape;267;g37ff222986a_0_30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TH</a:t>
            </a:r>
            <a:endParaRPr/>
          </a:p>
        </p:txBody>
      </p:sp>
      <p:sp>
        <p:nvSpPr>
          <p:cNvPr id="268" name="Google Shape;268;g37ff222986a_0_30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g27cbed6995f_0_20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73" name="Google Shape;273;g27cbed6995f_0_20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HS</a:t>
            </a:r>
            <a:endParaRPr/>
          </a:p>
        </p:txBody>
      </p:sp>
      <p:sp>
        <p:nvSpPr>
          <p:cNvPr id="274" name="Google Shape;274;g27cbed6995f_0_204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9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gff082646d9_0_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81" name="Google Shape;281;gff082646d9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LIS</a:t>
            </a:r>
            <a:endParaRPr/>
          </a:p>
        </p:txBody>
      </p:sp>
      <p:sp>
        <p:nvSpPr>
          <p:cNvPr id="282" name="Google Shape;282;gff082646d9_0_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6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g28046b4ef39_0_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88" name="Google Shape;288;g28046b4ef39_0_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LIS</a:t>
            </a:r>
            <a:endParaRPr/>
          </a:p>
        </p:txBody>
      </p:sp>
      <p:sp>
        <p:nvSpPr>
          <p:cNvPr id="289" name="Google Shape;289;g28046b4ef39_0_6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2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Google Shape;293;g2eccd79edee_0_143:notes"/>
          <p:cNvSpPr txBox="1"/>
          <p:nvPr>
            <p:ph idx="1" type="body"/>
          </p:nvPr>
        </p:nvSpPr>
        <p:spPr>
          <a:xfrm>
            <a:off x="685801" y="4400556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94" name="Google Shape;294;g2eccd79edee_0_143:notes"/>
          <p:cNvSpPr/>
          <p:nvPr>
            <p:ph idx="2" type="sldImg"/>
          </p:nvPr>
        </p:nvSpPr>
        <p:spPr>
          <a:xfrm>
            <a:off x="442038" y="1142451"/>
            <a:ext cx="59739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7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g3fb494f79e3_0_2:notes"/>
          <p:cNvSpPr txBox="1"/>
          <p:nvPr>
            <p:ph idx="1" type="body"/>
          </p:nvPr>
        </p:nvSpPr>
        <p:spPr>
          <a:xfrm>
            <a:off x="685801" y="4400556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99" name="Google Shape;299;g3fb494f79e3_0_2:notes"/>
          <p:cNvSpPr/>
          <p:nvPr>
            <p:ph idx="2" type="sldImg"/>
          </p:nvPr>
        </p:nvSpPr>
        <p:spPr>
          <a:xfrm>
            <a:off x="442038" y="1142451"/>
            <a:ext cx="59739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4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g3fb494f79e3_0_8:notes"/>
          <p:cNvSpPr txBox="1"/>
          <p:nvPr>
            <p:ph idx="1" type="body"/>
          </p:nvPr>
        </p:nvSpPr>
        <p:spPr>
          <a:xfrm>
            <a:off x="685801" y="4400556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06" name="Google Shape;306;g3fb494f79e3_0_8:notes"/>
          <p:cNvSpPr/>
          <p:nvPr>
            <p:ph idx="2" type="sldImg"/>
          </p:nvPr>
        </p:nvSpPr>
        <p:spPr>
          <a:xfrm>
            <a:off x="442038" y="1142451"/>
            <a:ext cx="59739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g3fb494f79e3_0_14:notes"/>
          <p:cNvSpPr txBox="1"/>
          <p:nvPr>
            <p:ph idx="1" type="body"/>
          </p:nvPr>
        </p:nvSpPr>
        <p:spPr>
          <a:xfrm>
            <a:off x="685801" y="4400556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13" name="Google Shape;313;g3fb494f79e3_0_14:notes"/>
          <p:cNvSpPr/>
          <p:nvPr>
            <p:ph idx="2" type="sldImg"/>
          </p:nvPr>
        </p:nvSpPr>
        <p:spPr>
          <a:xfrm>
            <a:off x="442038" y="1142451"/>
            <a:ext cx="59739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8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g3fb494f79e3_0_20:notes"/>
          <p:cNvSpPr txBox="1"/>
          <p:nvPr>
            <p:ph idx="1" type="body"/>
          </p:nvPr>
        </p:nvSpPr>
        <p:spPr>
          <a:xfrm>
            <a:off x="685801" y="4400556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20" name="Google Shape;320;g3fb494f79e3_0_20:notes"/>
          <p:cNvSpPr/>
          <p:nvPr>
            <p:ph idx="2" type="sldImg"/>
          </p:nvPr>
        </p:nvSpPr>
        <p:spPr>
          <a:xfrm>
            <a:off x="442038" y="1142451"/>
            <a:ext cx="59739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5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g3fb494f79e3_0_26:notes"/>
          <p:cNvSpPr txBox="1"/>
          <p:nvPr>
            <p:ph idx="1" type="body"/>
          </p:nvPr>
        </p:nvSpPr>
        <p:spPr>
          <a:xfrm>
            <a:off x="685801" y="4400556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27" name="Google Shape;327;g3fb494f79e3_0_26:notes"/>
          <p:cNvSpPr/>
          <p:nvPr>
            <p:ph idx="2" type="sldImg"/>
          </p:nvPr>
        </p:nvSpPr>
        <p:spPr>
          <a:xfrm>
            <a:off x="442038" y="1142451"/>
            <a:ext cx="59739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2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g3fb494f79e3_0_32:notes"/>
          <p:cNvSpPr txBox="1"/>
          <p:nvPr>
            <p:ph idx="1" type="body"/>
          </p:nvPr>
        </p:nvSpPr>
        <p:spPr>
          <a:xfrm>
            <a:off x="685801" y="4400556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34" name="Google Shape;334;g3fb494f79e3_0_32:notes"/>
          <p:cNvSpPr/>
          <p:nvPr>
            <p:ph idx="2" type="sldImg"/>
          </p:nvPr>
        </p:nvSpPr>
        <p:spPr>
          <a:xfrm>
            <a:off x="442038" y="1142451"/>
            <a:ext cx="59739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9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Google Shape;340;gff082646d9_0_6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41" name="Google Shape;341;gff082646d9_0_6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LIS</a:t>
            </a:r>
            <a:endParaRPr/>
          </a:p>
        </p:txBody>
      </p:sp>
      <p:sp>
        <p:nvSpPr>
          <p:cNvPr id="342" name="Google Shape;342;gff082646d9_0_62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6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g28046b4ef39_0_1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48" name="Google Shape;348;g28046b4ef39_0_1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LIS</a:t>
            </a:r>
            <a:endParaRPr/>
          </a:p>
        </p:txBody>
      </p:sp>
      <p:sp>
        <p:nvSpPr>
          <p:cNvPr id="349" name="Google Shape;349;g28046b4ef39_0_11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3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Google Shape;354;g28046b4ef39_0_1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55" name="Google Shape;355;g28046b4ef39_0_1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56" name="Google Shape;356;g28046b4ef39_0_17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1" name="Shape 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Google Shape;362;g15716bc1e79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TH</a:t>
            </a:r>
            <a:endParaRPr/>
          </a:p>
        </p:txBody>
      </p:sp>
      <p:sp>
        <p:nvSpPr>
          <p:cNvPr id="363" name="Google Shape;363;g15716bc1e79_0_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7" name="Shape 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Google Shape;368;g15716bc1e79_0_1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GB"/>
              <a:t>https://www.undergraduate.study.cam.ac.uk/files/publications/super-curricular_suggestions.pdf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GB"/>
              <a:t>https://www.ashmoleacademy.org/page/?title=Super%2DCurricular+Activities&amp;pid=725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https://www.univ.ox.ac.uk/applying-to-univ/explore-your-subject/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https://www.ox.ac.uk/admissions/undergraduate/increasing-access/ug-digital-resources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>
                <a:latin typeface="Montserrat Light"/>
                <a:ea typeface="Montserrat Light"/>
                <a:cs typeface="Montserrat Light"/>
                <a:sym typeface="Montserrat Light"/>
              </a:rPr>
              <a:t>https://academic.oup.com/pages/very-short-introductions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69" name="Google Shape;369;g15716bc1e79_0_1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6" name="Shape 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" name="Google Shape;377;g1396bafc3a7_0_8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TH</a:t>
            </a:r>
            <a:endParaRPr/>
          </a:p>
        </p:txBody>
      </p:sp>
      <p:sp>
        <p:nvSpPr>
          <p:cNvPr id="378" name="Google Shape;378;g1396bafc3a7_0_8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2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Google Shape;383;g2805f2ff5d1_0_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84" name="Google Shape;384;g2805f2ff5d1_0_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GB"/>
              <a:t>TH</a:t>
            </a:r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8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" name="Google Shape;389;g1396bafc3a7_0_8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TH - student</a:t>
            </a:r>
            <a:endParaRPr/>
          </a:p>
        </p:txBody>
      </p:sp>
      <p:sp>
        <p:nvSpPr>
          <p:cNvPr id="390" name="Google Shape;390;g1396bafc3a7_0_8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6" name="Shape 3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7" name="Google Shape;397;g1396bafc3a7_0_9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98" name="Google Shape;398;g1396bafc3a7_0_9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TH</a:t>
            </a:r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3" name="Shape 4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" name="Google Shape;404;g1396bafc3a7_0_15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05" name="Google Shape;405;g1396bafc3a7_0_15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students</a:t>
            </a:r>
            <a:endParaRPr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1" name="Shape 4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" name="Google Shape;412;g3fbe74bfa49_0_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13" name="Google Shape;413;g3fbe74bfa49_0_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LIS</a:t>
            </a:r>
            <a:endParaRPr/>
          </a:p>
        </p:txBody>
      </p:sp>
      <p:sp>
        <p:nvSpPr>
          <p:cNvPr id="414" name="Google Shape;414;g3fbe74bfa49_0_5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8" name="Shape 4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" name="Google Shape;419;g3fbe74bfa49_0_1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20" name="Google Shape;420;g3fbe74bfa49_0_1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21" name="Google Shape;421;g3fbe74bfa49_0_11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4" name="Shape 4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5" name="Google Shape;425;g3fbe74bfa49_0_1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26" name="Google Shape;426;g3fbe74bfa49_0_1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LIS</a:t>
            </a:r>
            <a:endParaRPr/>
          </a:p>
        </p:txBody>
      </p:sp>
      <p:sp>
        <p:nvSpPr>
          <p:cNvPr id="427" name="Google Shape;427;g3fbe74bfa49_0_16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1" name="Shape 4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" name="Google Shape;432;g3fbe74bfa49_0_2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LIS</a:t>
            </a:r>
            <a:endParaRPr/>
          </a:p>
        </p:txBody>
      </p:sp>
      <p:sp>
        <p:nvSpPr>
          <p:cNvPr id="433" name="Google Shape;433;g3fbe74bfa49_0_2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7" name="Shape 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" name="Google Shape;438;g28046b4ef39_0_2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39" name="Google Shape;439;g28046b4ef39_0_2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HS</a:t>
            </a:r>
            <a:endParaRPr/>
          </a:p>
        </p:txBody>
      </p:sp>
      <p:sp>
        <p:nvSpPr>
          <p:cNvPr id="440" name="Google Shape;440;g28046b4ef39_0_25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5" name="Shape 4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6" name="Google Shape;446;g28046b4ef39_0_3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LIS</a:t>
            </a:r>
            <a:endParaRPr/>
          </a:p>
        </p:txBody>
      </p:sp>
      <p:sp>
        <p:nvSpPr>
          <p:cNvPr id="447" name="Google Shape;447;g28046b4ef39_0_3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1" name="Shape 4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2" name="Google Shape;452;g154526d6ecb_0_123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53" name="Google Shape;453;g154526d6ecb_0_123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LIS</a:t>
            </a:r>
            <a:endParaRPr/>
          </a:p>
        </p:txBody>
      </p:sp>
      <p:sp>
        <p:nvSpPr>
          <p:cNvPr id="454" name="Google Shape;454;g154526d6ecb_0_1237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7" name="Shape 4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8" name="Google Shape;458;g30225b8416c_2_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59" name="Google Shape;459;g30225b8416c_2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60" name="Google Shape;460;g30225b8416c_2_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4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Google Shape;465;g37ff222986a_0_28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66" name="Google Shape;466;g37ff222986a_0_28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67" name="Google Shape;467;g37ff222986a_0_282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1" name="Shape 4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2" name="Google Shape;472;g154526d6ecb_0_98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73" name="Google Shape;473;g154526d6ecb_0_98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JJB</a:t>
            </a:r>
            <a:endParaRPr/>
          </a:p>
        </p:txBody>
      </p:sp>
      <p:sp>
        <p:nvSpPr>
          <p:cNvPr id="474" name="Google Shape;474;g154526d6ecb_0_98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7" name="Shape 4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8" name="Google Shape;478;g28046b4ef39_0_3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79" name="Google Shape;479;g28046b4ef39_0_3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HS</a:t>
            </a:r>
            <a:endParaRPr/>
          </a:p>
        </p:txBody>
      </p:sp>
      <p:sp>
        <p:nvSpPr>
          <p:cNvPr id="480" name="Google Shape;480;g28046b4ef39_0_37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5" name="Shape 4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6" name="Google Shape;486;g1e7da8c7d0e_0_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87" name="Google Shape;487;g1e7da8c7d0e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88" name="Google Shape;488;g1e7da8c7d0e_0_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1" name="Shape 4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2" name="Google Shape;492;g3fbe74bfa49_0_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93" name="Google Shape;493;g3fbe74bfa49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94" name="Google Shape;494;g3fbe74bfa49_0_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7" name="Shape 4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8" name="Google Shape;498;g154526d6ecb_0_39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RM</a:t>
            </a:r>
            <a:endParaRPr/>
          </a:p>
        </p:txBody>
      </p:sp>
      <p:sp>
        <p:nvSpPr>
          <p:cNvPr id="499" name="Google Shape;499;g154526d6ecb_0_39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4" name="Shape 5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5" name="Google Shape;505;g154526d6ecb_0_47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RM</a:t>
            </a:r>
            <a:endParaRPr/>
          </a:p>
        </p:txBody>
      </p:sp>
      <p:sp>
        <p:nvSpPr>
          <p:cNvPr id="506" name="Google Shape;506;g154526d6ecb_0_47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1" name="Shape 5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" name="Google Shape;512;g1559c8752e1_0_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RM</a:t>
            </a:r>
            <a:endParaRPr/>
          </a:p>
        </p:txBody>
      </p:sp>
      <p:sp>
        <p:nvSpPr>
          <p:cNvPr id="513" name="Google Shape;513;g1559c8752e1_0_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7" name="Shape 5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8" name="Google Shape;518;g281b563071c_0_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19" name="Google Shape;519;g281b563071c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20" name="Google Shape;520;g281b563071c_0_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5" name="Shape 5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6" name="Google Shape;526;g1e7da8c7d0e_0_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27" name="Google Shape;527;g1e7da8c7d0e_0_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28" name="Google Shape;528;g1e7da8c7d0e_0_6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2" name="Shape 5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3" name="Google Shape;533;g154526d6ecb_0_123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JJB</a:t>
            </a:r>
            <a:endParaRPr/>
          </a:p>
        </p:txBody>
      </p:sp>
      <p:sp>
        <p:nvSpPr>
          <p:cNvPr id="534" name="Google Shape;534;g154526d6ecb_0_123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7" name="Shape 5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8" name="Google Shape;538;g27cbed6995f_0_17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39" name="Google Shape;539;g27cbed6995f_0_17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40" name="Google Shape;540;g27cbed6995f_0_177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3" name="Shape 5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4" name="Google Shape;544;g28046b4ef39_0_23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45" name="Google Shape;545;g28046b4ef39_0_23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46" name="Google Shape;546;g28046b4ef39_0_238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0" name="Shape 5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1" name="Google Shape;551;g28046b4ef39_0_135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52" name="Google Shape;552;g28046b4ef39_0_1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 sz="12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One House Point = above and beyond meeting the basic expectations. This could include modelling positive behaviour, setting a good example, or going above and beyond the basic expectations. </a:t>
            </a:r>
            <a:endParaRPr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7" name="Shape 5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8" name="Google Shape;558;g28046b4ef39_0_25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59" name="Google Shape;559;g28046b4ef39_0_25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60" name="Google Shape;560;g28046b4ef39_0_251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4" name="Shape 5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5" name="Google Shape;565;g28046b4ef39_0_24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66" name="Google Shape;566;g28046b4ef39_0_24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67" name="Google Shape;567;g28046b4ef39_0_245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1" name="Shape 5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2" name="Google Shape;572;g28046b4ef39_0_36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73" name="Google Shape;573;g28046b4ef39_0_366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7" name="Shape 5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8" name="Google Shape;578;g1396bafc3a7_0_376:notes"/>
          <p:cNvSpPr/>
          <p:nvPr>
            <p:ph idx="2" type="sldImg"/>
          </p:nvPr>
        </p:nvSpPr>
        <p:spPr>
          <a:xfrm>
            <a:off x="91278" y="685727"/>
            <a:ext cx="6675600" cy="34287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79" name="Google Shape;579;g1396bafc3a7_0_376:notes"/>
          <p:cNvSpPr txBox="1"/>
          <p:nvPr>
            <p:ph idx="1" type="body"/>
          </p:nvPr>
        </p:nvSpPr>
        <p:spPr>
          <a:xfrm>
            <a:off x="685801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RM</a:t>
            </a:r>
            <a:endParaRPr/>
          </a:p>
        </p:txBody>
      </p:sp>
      <p:sp>
        <p:nvSpPr>
          <p:cNvPr id="580" name="Google Shape;580;g1396bafc3a7_0_376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4" name="Shape 5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5" name="Google Shape;585;g1396bafc3a7_0_282:notes"/>
          <p:cNvSpPr/>
          <p:nvPr>
            <p:ph idx="2" type="sldImg"/>
          </p:nvPr>
        </p:nvSpPr>
        <p:spPr>
          <a:xfrm>
            <a:off x="91278" y="685727"/>
            <a:ext cx="6675600" cy="34287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86" name="Google Shape;586;g1396bafc3a7_0_282:notes"/>
          <p:cNvSpPr txBox="1"/>
          <p:nvPr>
            <p:ph idx="1" type="body"/>
          </p:nvPr>
        </p:nvSpPr>
        <p:spPr>
          <a:xfrm>
            <a:off x="685801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RM</a:t>
            </a:r>
            <a:endParaRPr/>
          </a:p>
        </p:txBody>
      </p:sp>
      <p:sp>
        <p:nvSpPr>
          <p:cNvPr id="587" name="Google Shape;587;g1396bafc3a7_0_282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1" name="Shape 5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2" name="Google Shape;592;gff082646d9_0_6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93" name="Google Shape;593;gff082646d9_0_6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94" name="Google Shape;594;gff082646d9_0_68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7" name="Shape 5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8" name="Google Shape;598;gff082646d9_0_7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99" name="Google Shape;599;gff082646d9_0_7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00" name="Google Shape;600;gff082646d9_0_75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3" name="Shape 6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" name="Google Shape;604;g154526d6ecb_0_167:notes"/>
          <p:cNvSpPr/>
          <p:nvPr>
            <p:ph idx="2" type="sldImg"/>
          </p:nvPr>
        </p:nvSpPr>
        <p:spPr>
          <a:xfrm>
            <a:off x="685818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05" name="Google Shape;605;g154526d6ecb_0_16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RM</a:t>
            </a:r>
            <a:endParaRPr/>
          </a:p>
        </p:txBody>
      </p:sp>
      <p:sp>
        <p:nvSpPr>
          <p:cNvPr id="606" name="Google Shape;606;g154526d6ecb_0_167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b="0" i="0" lang="en-GB" sz="1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2" name="Shape 6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3" name="Google Shape;613;g154526d6ecb_0_17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RM</a:t>
            </a:r>
            <a:endParaRPr/>
          </a:p>
        </p:txBody>
      </p:sp>
      <p:sp>
        <p:nvSpPr>
          <p:cNvPr id="614" name="Google Shape;614;g154526d6ecb_0_175:notes"/>
          <p:cNvSpPr/>
          <p:nvPr>
            <p:ph idx="2" type="sldImg"/>
          </p:nvPr>
        </p:nvSpPr>
        <p:spPr>
          <a:xfrm>
            <a:off x="685818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8" name="Shape 6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9" name="Google Shape;619;g154526d6ecb_0_180:notes"/>
          <p:cNvSpPr/>
          <p:nvPr>
            <p:ph idx="2" type="sldImg"/>
          </p:nvPr>
        </p:nvSpPr>
        <p:spPr>
          <a:xfrm>
            <a:off x="685818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20" name="Google Shape;620;g154526d6ecb_0_18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GB" u="sng"/>
              <a:t>Notes: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b="1" lang="en-GB"/>
              <a:t>Video (with audio) - 5 minutes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b="0" lang="en-GB" u="none"/>
              <a:t>Holding Ctrl and clicking the image will take you to the Loom website to play the video.</a:t>
            </a:r>
            <a:endParaRPr b="1"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b="1" lang="en-GB"/>
              <a:t>Direct link</a:t>
            </a:r>
            <a:r>
              <a:rPr lang="en-GB"/>
              <a:t>: https://www.loom.com/share/66fb402cc8374193b385f6dfd765c879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/>
          </a:p>
        </p:txBody>
      </p:sp>
      <p:sp>
        <p:nvSpPr>
          <p:cNvPr id="621" name="Google Shape;621;g154526d6ecb_0_18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6" name="Shape 6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7" name="Google Shape;627;g154526d6ecb_0_18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GB"/>
              <a:t>RM</a:t>
            </a:r>
            <a:endParaRPr/>
          </a:p>
        </p:txBody>
      </p:sp>
      <p:sp>
        <p:nvSpPr>
          <p:cNvPr id="628" name="Google Shape;628;g154526d6ecb_0_187:notes"/>
          <p:cNvSpPr/>
          <p:nvPr>
            <p:ph idx="2" type="sldImg"/>
          </p:nvPr>
        </p:nvSpPr>
        <p:spPr>
          <a:xfrm>
            <a:off x="685818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6" name="Shape 6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7" name="Google Shape;677;g154526d6ecb_0_23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RM</a:t>
            </a:r>
            <a:endParaRPr/>
          </a:p>
        </p:txBody>
      </p:sp>
      <p:sp>
        <p:nvSpPr>
          <p:cNvPr id="678" name="Google Shape;678;g154526d6ecb_0_236:notes"/>
          <p:cNvSpPr/>
          <p:nvPr>
            <p:ph idx="2" type="sldImg"/>
          </p:nvPr>
        </p:nvSpPr>
        <p:spPr>
          <a:xfrm>
            <a:off x="685818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1" name="Shape 6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2" name="Google Shape;692;g154526d6ecb_0_250:notes"/>
          <p:cNvSpPr/>
          <p:nvPr>
            <p:ph idx="2" type="sldImg"/>
          </p:nvPr>
        </p:nvSpPr>
        <p:spPr>
          <a:xfrm>
            <a:off x="685818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93" name="Google Shape;693;g154526d6ecb_0_25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RM</a:t>
            </a:r>
            <a:endParaRPr/>
          </a:p>
        </p:txBody>
      </p:sp>
      <p:sp>
        <p:nvSpPr>
          <p:cNvPr id="694" name="Google Shape;694;g154526d6ecb_0_25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b="0" i="0" lang="en-GB" sz="1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0" name="Shape 7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1" name="Google Shape;711;g154526d6ecb_0_26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RM</a:t>
            </a:r>
            <a:endParaRPr/>
          </a:p>
        </p:txBody>
      </p:sp>
      <p:sp>
        <p:nvSpPr>
          <p:cNvPr id="712" name="Google Shape;712;g154526d6ecb_0_268:notes"/>
          <p:cNvSpPr/>
          <p:nvPr>
            <p:ph idx="2" type="sldImg"/>
          </p:nvPr>
        </p:nvSpPr>
        <p:spPr>
          <a:xfrm>
            <a:off x="685818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20" name="Shape 7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1" name="Google Shape;721;g154526d6ecb_0_277:notes"/>
          <p:cNvSpPr/>
          <p:nvPr>
            <p:ph idx="2" type="sldImg"/>
          </p:nvPr>
        </p:nvSpPr>
        <p:spPr>
          <a:xfrm>
            <a:off x="685818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22" name="Google Shape;722;g154526d6ecb_0_27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RM</a:t>
            </a:r>
            <a:endParaRPr/>
          </a:p>
        </p:txBody>
      </p:sp>
      <p:sp>
        <p:nvSpPr>
          <p:cNvPr id="723" name="Google Shape;723;g154526d6ecb_0_277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27" name="Shape 7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8" name="Google Shape;728;g154526d6ecb_0_283:notes"/>
          <p:cNvSpPr/>
          <p:nvPr>
            <p:ph idx="2" type="sldImg"/>
          </p:nvPr>
        </p:nvSpPr>
        <p:spPr>
          <a:xfrm>
            <a:off x="685818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29" name="Google Shape;729;g154526d6ecb_0_28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 u="sng"/>
              <a:t>Notes</a:t>
            </a:r>
            <a:r>
              <a:rPr lang="en-GB"/>
              <a:t>: Let help@unifrog know if you’d like to set up a parent code! Parent codes are only valid for 90 days so if your code is not visible on Unifrog at the link below, let us know on help@unifrog.org and we can create a new one for you: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https://www.unifrog.org/teacher/overview/sign-up-codes</a:t>
            </a:r>
            <a:endParaRPr/>
          </a:p>
        </p:txBody>
      </p:sp>
      <p:sp>
        <p:nvSpPr>
          <p:cNvPr id="730" name="Google Shape;730;g154526d6ecb_0_283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1" name="Shape 7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2" name="Google Shape;742;g2805f2ff5d1_0_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43" name="Google Shape;743;g2805f2ff5d1_0_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744" name="Google Shape;744;g2805f2ff5d1_0_8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4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8" name="Google Shape;18;p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7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8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8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9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9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7" name="Google Shape;37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0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10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10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10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6" name="Google Shape;46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3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3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61" name="Google Shape;61;p13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2" name="Google Shape;62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4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4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14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9" name="Google Shape;69;p1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1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15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5" name="Google Shape;75;p1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1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6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16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1" name="Google Shape;81;p1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1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1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1"/>
          <p:cNvSpPr txBox="1"/>
          <p:nvPr>
            <p:ph type="title"/>
          </p:nvPr>
        </p:nvSpPr>
        <p:spPr>
          <a:xfrm>
            <a:off x="609600" y="274638"/>
            <a:ext cx="980688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4" name="Google Shape;94;p21"/>
          <p:cNvSpPr txBox="1"/>
          <p:nvPr>
            <p:ph idx="10" type="dt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5" name="Google Shape;95;p21"/>
          <p:cNvSpPr txBox="1"/>
          <p:nvPr>
            <p:ph idx="11" type="ftr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6" name="Google Shape;96;p21"/>
          <p:cNvSpPr txBox="1"/>
          <p:nvPr>
            <p:ph idx="12" type="sldNum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22"/>
          <p:cNvSpPr txBox="1"/>
          <p:nvPr>
            <p:ph idx="10" type="dt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9" name="Google Shape;99;p22"/>
          <p:cNvSpPr txBox="1"/>
          <p:nvPr>
            <p:ph idx="11" type="ftr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0" name="Google Shape;100;p22"/>
          <p:cNvSpPr txBox="1"/>
          <p:nvPr>
            <p:ph idx="12" type="sldNum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6"/>
          <p:cNvSpPr txBox="1"/>
          <p:nvPr>
            <p:ph type="title"/>
          </p:nvPr>
        </p:nvSpPr>
        <p:spPr>
          <a:xfrm>
            <a:off x="609600" y="274638"/>
            <a:ext cx="980688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3" name="Google Shape;103;p6"/>
          <p:cNvSpPr txBox="1"/>
          <p:nvPr>
            <p:ph idx="1" type="body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04" name="Google Shape;104;p6"/>
          <p:cNvSpPr txBox="1"/>
          <p:nvPr>
            <p:ph idx="10" type="dt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5" name="Google Shape;105;p6"/>
          <p:cNvSpPr txBox="1"/>
          <p:nvPr>
            <p:ph idx="11" type="ftr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6" name="Google Shape;106;p6"/>
          <p:cNvSpPr txBox="1"/>
          <p:nvPr>
            <p:ph idx="12" type="sldNum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7"/>
          <p:cNvSpPr txBox="1"/>
          <p:nvPr>
            <p:ph type="ctrTitle"/>
          </p:nvPr>
        </p:nvSpPr>
        <p:spPr>
          <a:xfrm>
            <a:off x="914400" y="2130426"/>
            <a:ext cx="103632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9" name="Google Shape;109;p17"/>
          <p:cNvSpPr txBox="1"/>
          <p:nvPr>
            <p:ph idx="1" type="subTitle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10" name="Google Shape;110;p17"/>
          <p:cNvSpPr txBox="1"/>
          <p:nvPr>
            <p:ph idx="10" type="dt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1" name="Google Shape;111;p17"/>
          <p:cNvSpPr txBox="1"/>
          <p:nvPr>
            <p:ph idx="11" type="ftr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2" name="Google Shape;112;p17"/>
          <p:cNvSpPr txBox="1"/>
          <p:nvPr>
            <p:ph idx="12" type="sldNum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1396bafc3a7_0_250"/>
          <p:cNvSpPr txBox="1"/>
          <p:nvPr>
            <p:ph type="title"/>
          </p:nvPr>
        </p:nvSpPr>
        <p:spPr>
          <a:xfrm>
            <a:off x="415600" y="593367"/>
            <a:ext cx="11360700" cy="763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5" name="Google Shape;115;g1396bafc3a7_0_250"/>
          <p:cNvSpPr txBox="1"/>
          <p:nvPr>
            <p:ph idx="1" type="body"/>
          </p:nvPr>
        </p:nvSpPr>
        <p:spPr>
          <a:xfrm>
            <a:off x="415600" y="1536633"/>
            <a:ext cx="11360700" cy="4555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SzPts val="3200"/>
              <a:buChar char="•"/>
              <a:defRPr/>
            </a:lvl1pPr>
            <a:lvl2pPr indent="-406400" lvl="1" marL="914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SzPts val="2800"/>
              <a:buChar char="–"/>
              <a:defRPr/>
            </a:lvl2pPr>
            <a:lvl3pPr indent="-381000" lvl="2" marL="13716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400"/>
              <a:buChar char="•"/>
              <a:defRPr/>
            </a:lvl3pPr>
            <a:lvl4pPr indent="-355600" lvl="3" marL="1828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Char char="–"/>
              <a:defRPr/>
            </a:lvl4pPr>
            <a:lvl5pPr indent="-355600" lvl="4" marL="22860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Char char="»"/>
              <a:defRPr/>
            </a:lvl5pPr>
            <a:lvl6pPr indent="-355600" lvl="5" marL="27432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Char char="•"/>
              <a:defRPr/>
            </a:lvl6pPr>
            <a:lvl7pPr indent="-355600" lvl="6" marL="3200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Char char="•"/>
              <a:defRPr/>
            </a:lvl7pPr>
            <a:lvl8pPr indent="-355600" lvl="7" marL="3657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Char char="•"/>
              <a:defRPr/>
            </a:lvl8pPr>
            <a:lvl9pPr indent="-355600" lvl="8" marL="4114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Char char="•"/>
              <a:defRPr/>
            </a:lvl9pPr>
          </a:lstStyle>
          <a:p/>
        </p:txBody>
      </p:sp>
      <p:sp>
        <p:nvSpPr>
          <p:cNvPr id="116" name="Google Shape;116;g1396bafc3a7_0_250"/>
          <p:cNvSpPr txBox="1"/>
          <p:nvPr>
            <p:ph idx="12" type="sldNum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18"/>
          <p:cNvSpPr txBox="1"/>
          <p:nvPr>
            <p:ph type="title"/>
          </p:nvPr>
        </p:nvSpPr>
        <p:spPr>
          <a:xfrm>
            <a:off x="911424" y="2276872"/>
            <a:ext cx="10363200" cy="21602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Montserrat Light"/>
              <a:buNone/>
              <a:defRPr b="1" sz="400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9" name="Google Shape;119;p18"/>
          <p:cNvSpPr txBox="1"/>
          <p:nvPr>
            <p:ph idx="1" type="body"/>
          </p:nvPr>
        </p:nvSpPr>
        <p:spPr>
          <a:xfrm>
            <a:off x="911424" y="4437113"/>
            <a:ext cx="103632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20" name="Google Shape;120;p18"/>
          <p:cNvSpPr txBox="1"/>
          <p:nvPr>
            <p:ph idx="10" type="dt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1" name="Google Shape;121;p18"/>
          <p:cNvSpPr txBox="1"/>
          <p:nvPr>
            <p:ph idx="11" type="ftr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2" name="Google Shape;122;p18"/>
          <p:cNvSpPr txBox="1"/>
          <p:nvPr>
            <p:ph idx="12" type="sldNum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19"/>
          <p:cNvSpPr txBox="1"/>
          <p:nvPr>
            <p:ph type="title"/>
          </p:nvPr>
        </p:nvSpPr>
        <p:spPr>
          <a:xfrm>
            <a:off x="609600" y="274638"/>
            <a:ext cx="980688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5" name="Google Shape;125;p19"/>
          <p:cNvSpPr txBox="1"/>
          <p:nvPr>
            <p:ph idx="1" type="body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126" name="Google Shape;126;p19"/>
          <p:cNvSpPr txBox="1"/>
          <p:nvPr>
            <p:ph idx="2" type="body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127" name="Google Shape;127;p19"/>
          <p:cNvSpPr txBox="1"/>
          <p:nvPr>
            <p:ph idx="10" type="dt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8" name="Google Shape;128;p19"/>
          <p:cNvSpPr txBox="1"/>
          <p:nvPr>
            <p:ph idx="11" type="ftr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9" name="Google Shape;129;p19"/>
          <p:cNvSpPr txBox="1"/>
          <p:nvPr>
            <p:ph idx="12" type="sldNum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20"/>
          <p:cNvSpPr txBox="1"/>
          <p:nvPr>
            <p:ph type="title"/>
          </p:nvPr>
        </p:nvSpPr>
        <p:spPr>
          <a:xfrm>
            <a:off x="609600" y="274638"/>
            <a:ext cx="980688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Montserrat Light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2" name="Google Shape;132;p20"/>
          <p:cNvSpPr txBox="1"/>
          <p:nvPr>
            <p:ph idx="1" type="body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133" name="Google Shape;133;p20"/>
          <p:cNvSpPr txBox="1"/>
          <p:nvPr>
            <p:ph idx="2" type="body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134" name="Google Shape;134;p20"/>
          <p:cNvSpPr txBox="1"/>
          <p:nvPr>
            <p:ph idx="3" type="body"/>
          </p:nvPr>
        </p:nvSpPr>
        <p:spPr>
          <a:xfrm>
            <a:off x="6193368" y="1535113"/>
            <a:ext cx="5389033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135" name="Google Shape;135;p20"/>
          <p:cNvSpPr txBox="1"/>
          <p:nvPr>
            <p:ph idx="4" type="body"/>
          </p:nvPr>
        </p:nvSpPr>
        <p:spPr>
          <a:xfrm>
            <a:off x="6193368" y="2174875"/>
            <a:ext cx="5389033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136" name="Google Shape;136;p20"/>
          <p:cNvSpPr txBox="1"/>
          <p:nvPr>
            <p:ph idx="10" type="dt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7" name="Google Shape;137;p20"/>
          <p:cNvSpPr txBox="1"/>
          <p:nvPr>
            <p:ph idx="11" type="ftr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8" name="Google Shape;138;p20"/>
          <p:cNvSpPr txBox="1"/>
          <p:nvPr>
            <p:ph idx="12" type="sldNum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23"/>
          <p:cNvSpPr txBox="1"/>
          <p:nvPr>
            <p:ph type="title"/>
          </p:nvPr>
        </p:nvSpPr>
        <p:spPr>
          <a:xfrm>
            <a:off x="609601" y="273050"/>
            <a:ext cx="4011084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 Light"/>
              <a:buNone/>
              <a:defRPr b="1" sz="2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1" name="Google Shape;141;p23"/>
          <p:cNvSpPr txBox="1"/>
          <p:nvPr>
            <p:ph idx="1" type="body"/>
          </p:nvPr>
        </p:nvSpPr>
        <p:spPr>
          <a:xfrm>
            <a:off x="4766733" y="273051"/>
            <a:ext cx="6815667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142" name="Google Shape;142;p23"/>
          <p:cNvSpPr txBox="1"/>
          <p:nvPr>
            <p:ph idx="2" type="body"/>
          </p:nvPr>
        </p:nvSpPr>
        <p:spPr>
          <a:xfrm>
            <a:off x="609601" y="1435101"/>
            <a:ext cx="4011084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143" name="Google Shape;143;p23"/>
          <p:cNvSpPr txBox="1"/>
          <p:nvPr>
            <p:ph idx="10" type="dt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4" name="Google Shape;144;p23"/>
          <p:cNvSpPr txBox="1"/>
          <p:nvPr>
            <p:ph idx="11" type="ftr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5" name="Google Shape;145;p23"/>
          <p:cNvSpPr txBox="1"/>
          <p:nvPr>
            <p:ph idx="12" type="sldNum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4"/>
          <p:cNvSpPr txBox="1"/>
          <p:nvPr>
            <p:ph type="title"/>
          </p:nvPr>
        </p:nvSpPr>
        <p:spPr>
          <a:xfrm>
            <a:off x="2389717" y="4800600"/>
            <a:ext cx="73152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ontserrat Light"/>
              <a:buNone/>
              <a:defRPr b="1" sz="2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8" name="Google Shape;148;p24"/>
          <p:cNvSpPr/>
          <p:nvPr>
            <p:ph idx="2" type="pic"/>
          </p:nvPr>
        </p:nvSpPr>
        <p:spPr>
          <a:xfrm>
            <a:off x="2389717" y="612775"/>
            <a:ext cx="73152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149" name="Google Shape;149;p24"/>
          <p:cNvSpPr txBox="1"/>
          <p:nvPr>
            <p:ph idx="1" type="body"/>
          </p:nvPr>
        </p:nvSpPr>
        <p:spPr>
          <a:xfrm>
            <a:off x="2389717" y="5367338"/>
            <a:ext cx="73152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150" name="Google Shape;150;p24"/>
          <p:cNvSpPr txBox="1"/>
          <p:nvPr>
            <p:ph idx="10" type="dt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1" name="Google Shape;151;p24"/>
          <p:cNvSpPr txBox="1"/>
          <p:nvPr>
            <p:ph idx="11" type="ftr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2" name="Google Shape;152;p24"/>
          <p:cNvSpPr txBox="1"/>
          <p:nvPr>
            <p:ph idx="12" type="sldNum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25"/>
          <p:cNvSpPr txBox="1"/>
          <p:nvPr>
            <p:ph type="title"/>
          </p:nvPr>
        </p:nvSpPr>
        <p:spPr>
          <a:xfrm>
            <a:off x="609600" y="274638"/>
            <a:ext cx="980688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5" name="Google Shape;155;p25"/>
          <p:cNvSpPr txBox="1"/>
          <p:nvPr>
            <p:ph idx="1" type="body"/>
          </p:nvPr>
        </p:nvSpPr>
        <p:spPr>
          <a:xfrm rot="5400000">
            <a:off x="3833019" y="-1623217"/>
            <a:ext cx="4525963" cy="10972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56" name="Google Shape;156;p25"/>
          <p:cNvSpPr txBox="1"/>
          <p:nvPr>
            <p:ph idx="10" type="dt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7" name="Google Shape;157;p25"/>
          <p:cNvSpPr txBox="1"/>
          <p:nvPr>
            <p:ph idx="11" type="ftr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8" name="Google Shape;158;p25"/>
          <p:cNvSpPr txBox="1"/>
          <p:nvPr>
            <p:ph idx="12" type="sldNum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26"/>
          <p:cNvSpPr txBox="1"/>
          <p:nvPr>
            <p:ph type="title"/>
          </p:nvPr>
        </p:nvSpPr>
        <p:spPr>
          <a:xfrm rot="5400000">
            <a:off x="7285037" y="1828802"/>
            <a:ext cx="5851525" cy="274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1" name="Google Shape;161;p26"/>
          <p:cNvSpPr txBox="1"/>
          <p:nvPr>
            <p:ph idx="1" type="body"/>
          </p:nvPr>
        </p:nvSpPr>
        <p:spPr>
          <a:xfrm rot="5400000">
            <a:off x="1697037" y="-812799"/>
            <a:ext cx="5851525" cy="8026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62" name="Google Shape;162;p26"/>
          <p:cNvSpPr txBox="1"/>
          <p:nvPr>
            <p:ph idx="10" type="dt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3" name="Google Shape;163;p26"/>
          <p:cNvSpPr txBox="1"/>
          <p:nvPr>
            <p:ph idx="11" type="ftr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4" name="Google Shape;164;p26"/>
          <p:cNvSpPr txBox="1"/>
          <p:nvPr>
            <p:ph idx="12" type="sldNum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2.xml"/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2.xml"/><Relationship Id="rId3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Relationship Id="rId14" Type="http://schemas.openxmlformats.org/officeDocument/2006/relationships/theme" Target="../theme/theme3.xml"/><Relationship Id="rId5" Type="http://schemas.openxmlformats.org/officeDocument/2006/relationships/slideLayout" Target="../slideLayouts/slideLayout15.xml"/><Relationship Id="rId6" Type="http://schemas.openxmlformats.org/officeDocument/2006/relationships/slideLayout" Target="../slideLayouts/slideLayout16.xml"/><Relationship Id="rId7" Type="http://schemas.openxmlformats.org/officeDocument/2006/relationships/slideLayout" Target="../slideLayouts/slideLayout17.xml"/><Relationship Id="rId8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" name="Google Shape;11;p3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5"/>
          <p:cNvSpPr txBox="1"/>
          <p:nvPr>
            <p:ph type="title"/>
          </p:nvPr>
        </p:nvSpPr>
        <p:spPr>
          <a:xfrm>
            <a:off x="609600" y="274638"/>
            <a:ext cx="980688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Montserrat Light"/>
              <a:buNone/>
              <a:defRPr b="0" i="0" sz="3600" u="none" cap="none" strike="noStrike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6" name="Google Shape;86;p5"/>
          <p:cNvSpPr txBox="1"/>
          <p:nvPr>
            <p:ph idx="1" type="body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7" name="Google Shape;87;p5"/>
          <p:cNvSpPr txBox="1"/>
          <p:nvPr>
            <p:ph idx="10" type="dt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8" name="Google Shape;88;p5"/>
          <p:cNvSpPr txBox="1"/>
          <p:nvPr>
            <p:ph idx="11" type="ftr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9" name="Google Shape;89;p5"/>
          <p:cNvSpPr txBox="1"/>
          <p:nvPr>
            <p:ph idx="12" type="sldNum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90" name="Google Shape;90;p5"/>
          <p:cNvSpPr/>
          <p:nvPr/>
        </p:nvSpPr>
        <p:spPr>
          <a:xfrm>
            <a:off x="623392" y="6381328"/>
            <a:ext cx="10945216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rgbClr val="72001A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Kindness   ·   Curiosity   ·   Determination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1" name="Google Shape;91;p5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10461935" y="331796"/>
            <a:ext cx="1120465" cy="1153312"/>
          </a:xfrm>
          <a:prstGeom prst="rect">
            <a:avLst/>
          </a:prstGeom>
          <a:noFill/>
          <a:ln>
            <a:noFill/>
          </a:ln>
        </p:spPr>
      </p:pic>
    </p:spTree>
  </p:cSld>
  <p:clrMap accent1="accent1" accent2="accent2" accent3="accent3" accent4="accent4" accent5="accent5" accent6="accent6" bg1="lt1" bg2="dk2" tx1="dk1" tx2="lt2" folHlink="folHlink" hlink="hlink"/>
  <p:sldLayoutIdLst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</p:sldLayoutIdLst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9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7.jpg"/><Relationship Id="rId4" Type="http://schemas.openxmlformats.org/officeDocument/2006/relationships/image" Target="../media/image6.png"/><Relationship Id="rId5" Type="http://schemas.openxmlformats.org/officeDocument/2006/relationships/image" Target="../media/image2.png"/><Relationship Id="rId6" Type="http://schemas.openxmlformats.org/officeDocument/2006/relationships/image" Target="../media/image5.png"/><Relationship Id="rId7" Type="http://schemas.openxmlformats.org/officeDocument/2006/relationships/image" Target="../media/image4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3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8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8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1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3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2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13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0.jp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15.jp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17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14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16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7.xml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8.xml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26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24.pn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31.xml"/><Relationship Id="rId3" Type="http://schemas.openxmlformats.org/officeDocument/2006/relationships/hyperlink" Target="https://podcasts.ox.ac.uk/" TargetMode="External"/><Relationship Id="rId4" Type="http://schemas.openxmlformats.org/officeDocument/2006/relationships/hyperlink" Target="https://www.ted.com/" TargetMode="External"/><Relationship Id="rId9" Type="http://schemas.openxmlformats.org/officeDocument/2006/relationships/image" Target="../media/image21.png"/><Relationship Id="rId5" Type="http://schemas.openxmlformats.org/officeDocument/2006/relationships/hyperlink" Target="https://www.weareteachers.com/ted-talks-students/" TargetMode="External"/><Relationship Id="rId6" Type="http://schemas.openxmlformats.org/officeDocument/2006/relationships/hyperlink" Target="https://www.univ.ox.ac.uk/applying-to-univ/staircase12/" TargetMode="External"/><Relationship Id="rId7" Type="http://schemas.openxmlformats.org/officeDocument/2006/relationships/image" Target="../media/image18.png"/><Relationship Id="rId8" Type="http://schemas.openxmlformats.org/officeDocument/2006/relationships/image" Target="../media/image19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32.xml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33.xml"/><Relationship Id="rId3" Type="http://schemas.openxmlformats.org/officeDocument/2006/relationships/hyperlink" Target="mailto:sixthformwex@churchill-academy.org" TargetMode="External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25.png"/><Relationship Id="rId4" Type="http://schemas.openxmlformats.org/officeDocument/2006/relationships/image" Target="../media/image20.pn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34.png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22.png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notesSlide" Target="../notesSlides/notesSlide37.xml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notesSlide" Target="../notesSlides/notesSlide38.xml"/></Relationships>
</file>

<file path=ppt/slides/_rels/slide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39.xml"/></Relationships>
</file>

<file path=ppt/slides/_rels/slide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notesSlide" Target="../notesSlides/notesSlide40.xml"/><Relationship Id="rId3" Type="http://schemas.openxmlformats.org/officeDocument/2006/relationships/image" Target="../media/image27.png"/></Relationships>
</file>

<file path=ppt/slides/_rels/slide4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1.xml"/><Relationship Id="rId3" Type="http://schemas.openxmlformats.org/officeDocument/2006/relationships/image" Target="../media/image3.png"/></Relationships>
</file>

<file path=ppt/slides/_rels/slide4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42.xml"/></Relationships>
</file>

<file path=ppt/slides/_rels/slide4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43.xml"/><Relationship Id="rId3" Type="http://schemas.openxmlformats.org/officeDocument/2006/relationships/image" Target="../media/image23.png"/></Relationships>
</file>

<file path=ppt/slides/_rels/slide4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4.xml"/></Relationships>
</file>

<file path=ppt/slides/_rels/slide4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5.xml"/></Relationships>
</file>

<file path=ppt/slides/_rels/slide4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46.xml"/><Relationship Id="rId3" Type="http://schemas.openxmlformats.org/officeDocument/2006/relationships/image" Target="../media/image28.png"/></Relationships>
</file>

<file path=ppt/slides/_rels/slide4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7.xml"/><Relationship Id="rId3" Type="http://schemas.openxmlformats.org/officeDocument/2006/relationships/image" Target="../media/image3.png"/></Relationships>
</file>

<file path=ppt/slides/_rels/slide4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8.xml"/></Relationships>
</file>

<file path=ppt/slides/_rels/slide4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49.xml"/></Relationships>
</file>

<file path=ppt/slides/_rels/slide5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50.xml"/><Relationship Id="rId3" Type="http://schemas.openxmlformats.org/officeDocument/2006/relationships/hyperlink" Target="https://www.mychildatschool.com/MCAS/MCSParentLogin?schoolid=12728" TargetMode="External"/><Relationship Id="rId4" Type="http://schemas.openxmlformats.org/officeDocument/2006/relationships/hyperlink" Target="mailto:churchill@churchill-academy.org" TargetMode="External"/><Relationship Id="rId5" Type="http://schemas.openxmlformats.org/officeDocument/2006/relationships/image" Target="../media/image33.png"/></Relationships>
</file>

<file path=ppt/slides/_rels/slide5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51.xml"/><Relationship Id="rId3" Type="http://schemas.openxmlformats.org/officeDocument/2006/relationships/image" Target="../media/image30.png"/></Relationships>
</file>

<file path=ppt/slides/_rels/slide5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52.xml"/><Relationship Id="rId3" Type="http://schemas.openxmlformats.org/officeDocument/2006/relationships/hyperlink" Target="mailto:churchill@churchill-academy.org" TargetMode="External"/></Relationships>
</file>

<file path=ppt/slides/_rels/slide5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53.xml"/><Relationship Id="rId3" Type="http://schemas.openxmlformats.org/officeDocument/2006/relationships/image" Target="../media/image38.png"/><Relationship Id="rId4" Type="http://schemas.openxmlformats.org/officeDocument/2006/relationships/hyperlink" Target="https://www.churchill-academy.org/wellbeing" TargetMode="External"/></Relationships>
</file>

<file path=ppt/slides/_rels/slide5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54.xml"/><Relationship Id="rId3" Type="http://schemas.openxmlformats.org/officeDocument/2006/relationships/hyperlink" Target="mailto:attend@churchill-academy.org" TargetMode="External"/></Relationships>
</file>

<file path=ppt/slides/_rels/slide5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55.xml"/><Relationship Id="rId3" Type="http://schemas.openxmlformats.org/officeDocument/2006/relationships/image" Target="../media/image36.png"/></Relationships>
</file>

<file path=ppt/slides/_rels/slide5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56.xml"/><Relationship Id="rId3" Type="http://schemas.openxmlformats.org/officeDocument/2006/relationships/image" Target="../media/image35.png"/></Relationships>
</file>

<file path=ppt/slides/_rels/slide5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57.xml"/><Relationship Id="rId3" Type="http://schemas.openxmlformats.org/officeDocument/2006/relationships/image" Target="../media/image32.png"/></Relationships>
</file>

<file path=ppt/slides/_rels/slide5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58.xml"/></Relationships>
</file>

<file path=ppt/slides/_rels/slide5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59.xml"/></Relationships>
</file>

<file path=ppt/slides/_rels/slide6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60.xml"/></Relationships>
</file>

<file path=ppt/slides/_rels/slide6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notesSlide" Target="../notesSlides/notesSlide61.xml"/><Relationship Id="rId3" Type="http://schemas.openxmlformats.org/officeDocument/2006/relationships/image" Target="../media/image31.png"/></Relationships>
</file>

<file path=ppt/slides/_rels/slide6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notesSlide" Target="../notesSlides/notesSlide62.xml"/><Relationship Id="rId3" Type="http://schemas.openxmlformats.org/officeDocument/2006/relationships/image" Target="../media/image29.png"/></Relationships>
</file>

<file path=ppt/slides/_rels/slide6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notesSlide" Target="../notesSlides/notesSlide63.xml"/></Relationships>
</file>

<file path=ppt/slides/_rels/slide6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notesSlide" Target="../notesSlides/notesSlide64.xml"/><Relationship Id="rId3" Type="http://schemas.openxmlformats.org/officeDocument/2006/relationships/image" Target="../media/image37.png"/></Relationships>
</file>

<file path=ppt/slides/_rels/slide6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notesSlide" Target="../notesSlides/notesSlide65.xml"/><Relationship Id="rId3" Type="http://schemas.openxmlformats.org/officeDocument/2006/relationships/image" Target="../media/image39.png"/></Relationships>
</file>

<file path=ppt/slides/_rels/slide6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66.xml"/><Relationship Id="rId3" Type="http://schemas.openxmlformats.org/officeDocument/2006/relationships/image" Target="../media/image40.jpg"/><Relationship Id="rId4" Type="http://schemas.openxmlformats.org/officeDocument/2006/relationships/image" Target="../media/image43.png"/></Relationships>
</file>

<file path=ppt/slides/_rels/slide6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67.xml"/><Relationship Id="rId3" Type="http://schemas.openxmlformats.org/officeDocument/2006/relationships/image" Target="../media/image41.png"/></Relationships>
</file>

<file path=ppt/slides/_rels/slide6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68.xml"/><Relationship Id="rId3" Type="http://schemas.openxmlformats.org/officeDocument/2006/relationships/image" Target="../media/image41.png"/><Relationship Id="rId4" Type="http://schemas.openxmlformats.org/officeDocument/2006/relationships/hyperlink" Target="https://www.loom.com/share/66fb402cc8374193b385f6dfd765c879" TargetMode="External"/><Relationship Id="rId5" Type="http://schemas.openxmlformats.org/officeDocument/2006/relationships/image" Target="../media/image42.png"/></Relationships>
</file>

<file path=ppt/slides/_rels/slide6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notesSlide" Target="../notesSlides/notesSlide69.xml"/><Relationship Id="rId3" Type="http://schemas.openxmlformats.org/officeDocument/2006/relationships/image" Target="../media/image41.png"/></Relationships>
</file>

<file path=ppt/slides/_rels/slide7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70.xml"/><Relationship Id="rId3" Type="http://schemas.openxmlformats.org/officeDocument/2006/relationships/image" Target="../media/image41.png"/><Relationship Id="rId4" Type="http://schemas.openxmlformats.org/officeDocument/2006/relationships/image" Target="../media/image45.png"/></Relationships>
</file>

<file path=ppt/slides/_rels/slide7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71.xml"/><Relationship Id="rId3" Type="http://schemas.openxmlformats.org/officeDocument/2006/relationships/image" Target="../media/image41.png"/><Relationship Id="rId4" Type="http://schemas.openxmlformats.org/officeDocument/2006/relationships/image" Target="../media/image45.png"/></Relationships>
</file>

<file path=ppt/slides/_rels/slide7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72.xml"/><Relationship Id="rId3" Type="http://schemas.openxmlformats.org/officeDocument/2006/relationships/image" Target="../media/image41.png"/><Relationship Id="rId4" Type="http://schemas.openxmlformats.org/officeDocument/2006/relationships/image" Target="../media/image44.png"/></Relationships>
</file>

<file path=ppt/slides/_rels/slide7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73.xml"/><Relationship Id="rId3" Type="http://schemas.openxmlformats.org/officeDocument/2006/relationships/image" Target="../media/image41.png"/></Relationships>
</file>

<file path=ppt/slides/_rels/slide7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74.xml"/><Relationship Id="rId3" Type="http://schemas.openxmlformats.org/officeDocument/2006/relationships/image" Target="../media/image41.png"/><Relationship Id="rId4" Type="http://schemas.openxmlformats.org/officeDocument/2006/relationships/hyperlink" Target="https://www.unifrog.org/sign-in" TargetMode="External"/><Relationship Id="rId5" Type="http://schemas.openxmlformats.org/officeDocument/2006/relationships/image" Target="../media/image48.jpg"/><Relationship Id="rId6" Type="http://schemas.openxmlformats.org/officeDocument/2006/relationships/image" Target="../media/image46.jpg"/><Relationship Id="rId7" Type="http://schemas.openxmlformats.org/officeDocument/2006/relationships/image" Target="../media/image47.png"/></Relationships>
</file>

<file path=ppt/slides/_rels/slide7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75.xml"/><Relationship Id="rId3" Type="http://schemas.openxmlformats.org/officeDocument/2006/relationships/hyperlink" Target="mailto:sixthform@churchill-academy.org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9" name="Google Shape;169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38979" y="466032"/>
            <a:ext cx="7114044" cy="2121411"/>
          </a:xfrm>
          <a:prstGeom prst="rect">
            <a:avLst/>
          </a:prstGeom>
          <a:noFill/>
          <a:ln>
            <a:noFill/>
          </a:ln>
        </p:spPr>
      </p:pic>
      <p:sp>
        <p:nvSpPr>
          <p:cNvPr id="170" name="Google Shape;170;p1"/>
          <p:cNvSpPr txBox="1"/>
          <p:nvPr>
            <p:ph idx="1" type="subTitle"/>
          </p:nvPr>
        </p:nvSpPr>
        <p:spPr>
          <a:xfrm>
            <a:off x="601925" y="2999750"/>
            <a:ext cx="11170200" cy="3335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 b="1" sz="115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g139d04ee533_3_10"/>
          <p:cNvSpPr txBox="1"/>
          <p:nvPr>
            <p:ph idx="4294967295" type="ctrTitle"/>
          </p:nvPr>
        </p:nvSpPr>
        <p:spPr>
          <a:xfrm>
            <a:off x="1525400" y="693629"/>
            <a:ext cx="9549900" cy="4441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Montserrat"/>
              <a:buNone/>
            </a:pPr>
            <a:r>
              <a:rPr b="1" i="0" lang="en-GB" sz="54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Welcome to the Year 12 </a:t>
            </a:r>
            <a:endParaRPr b="1" i="0" sz="5400" u="none" cap="none" strike="noStrik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Montserrat"/>
              <a:buNone/>
            </a:pPr>
            <a:r>
              <a:rPr b="1" i="0" lang="en-GB" sz="54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Information and Curriculum Evening</a:t>
            </a:r>
            <a:endParaRPr b="0" i="0" sz="3600" u="none" cap="none" strike="noStrike">
              <a:solidFill>
                <a:schemeClr val="dk1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</p:txBody>
      </p:sp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g154526d6ecb_0_592"/>
          <p:cNvSpPr txBox="1"/>
          <p:nvPr>
            <p:ph type="title"/>
          </p:nvPr>
        </p:nvSpPr>
        <p:spPr>
          <a:xfrm>
            <a:off x="1149927" y="2735207"/>
            <a:ext cx="107040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22221"/>
              <a:buFont typeface="Arial"/>
              <a:buNone/>
            </a:pPr>
            <a:r>
              <a:rPr lang="en-GB">
                <a:latin typeface="Montserrat"/>
                <a:ea typeface="Montserrat"/>
                <a:cs typeface="Montserrat"/>
                <a:sym typeface="Montserrat"/>
              </a:rPr>
              <a:t>Ms Sheppard – Head of Sixth Form </a:t>
            </a:r>
            <a:br>
              <a:rPr lang="en-GB">
                <a:latin typeface="Montserrat"/>
                <a:ea typeface="Montserrat"/>
                <a:cs typeface="Montserrat"/>
                <a:sym typeface="Montserrat"/>
              </a:rPr>
            </a:br>
            <a:br>
              <a:rPr lang="en-GB">
                <a:latin typeface="Montserrat"/>
                <a:ea typeface="Montserrat"/>
                <a:cs typeface="Montserrat"/>
                <a:sym typeface="Montserrat"/>
              </a:rPr>
            </a:br>
            <a:r>
              <a:rPr lang="en-GB">
                <a:latin typeface="Montserrat"/>
                <a:ea typeface="Montserrat"/>
                <a:cs typeface="Montserrat"/>
                <a:sym typeface="Montserrat"/>
              </a:rPr>
              <a:t>Mr Smith – Deputy Head of Sixth Form 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22221"/>
              <a:buFont typeface="Arial"/>
              <a:buNone/>
            </a:pPr>
            <a:r>
              <a:t/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22221"/>
              <a:buFont typeface="Arial"/>
              <a:buNone/>
            </a:pPr>
            <a:r>
              <a:rPr lang="en-GB">
                <a:latin typeface="Montserrat"/>
                <a:ea typeface="Montserrat"/>
                <a:cs typeface="Montserrat"/>
                <a:sym typeface="Montserrat"/>
              </a:rPr>
              <a:t>Mr Bevan – Head of Year 12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22221"/>
              <a:buFont typeface="Arial"/>
              <a:buNone/>
            </a:pPr>
            <a:r>
              <a:t/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22221"/>
              <a:buFont typeface="Arial"/>
              <a:buNone/>
            </a:pPr>
            <a:r>
              <a:rPr lang="en-GB">
                <a:latin typeface="Montserrat"/>
                <a:ea typeface="Montserrat"/>
                <a:cs typeface="Montserrat"/>
                <a:sym typeface="Montserrat"/>
              </a:rPr>
              <a:t>Mrs Wilson - Head of Year 13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22221"/>
              <a:buFont typeface="Arial"/>
              <a:buNone/>
            </a:pPr>
            <a:r>
              <a:t/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22221"/>
              <a:buFont typeface="Arial"/>
              <a:buNone/>
            </a:pPr>
            <a:r>
              <a:rPr lang="en-GB">
                <a:latin typeface="Montserrat"/>
                <a:ea typeface="Montserrat"/>
                <a:cs typeface="Montserrat"/>
                <a:sym typeface="Montserrat"/>
              </a:rPr>
              <a:t>Mrs Thompson – Sixth Form Lead Administrator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g154526d6ecb_0_582"/>
          <p:cNvSpPr txBox="1"/>
          <p:nvPr/>
        </p:nvSpPr>
        <p:spPr>
          <a:xfrm>
            <a:off x="-614806" y="304153"/>
            <a:ext cx="13799100" cy="1227600"/>
          </a:xfrm>
          <a:prstGeom prst="rect">
            <a:avLst/>
          </a:prstGeom>
          <a:solidFill>
            <a:srgbClr val="A03030"/>
          </a:solidFill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Font typeface="Arial"/>
              <a:buNone/>
            </a:pPr>
            <a:r>
              <a:rPr b="0" i="0" lang="en-GB" sz="8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Sixth Form Leadership</a:t>
            </a:r>
            <a:endParaRPr b="0" i="0" sz="80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6" name="Google Shape;186;g154526d6ecb_0_582" title="FWPersonPhotoData.jpg"/>
          <p:cNvPicPr preferRelativeResize="0"/>
          <p:nvPr/>
        </p:nvPicPr>
        <p:blipFill rotWithShape="1">
          <a:blip r:embed="rId3">
            <a:alphaModFix/>
          </a:blip>
          <a:srcRect b="12403" l="0" r="0" t="0"/>
          <a:stretch/>
        </p:blipFill>
        <p:spPr>
          <a:xfrm>
            <a:off x="8798800" y="2019877"/>
            <a:ext cx="2148775" cy="2419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7" name="Google Shape;187;g154526d6ecb_0_582"/>
          <p:cNvPicPr preferRelativeResize="0"/>
          <p:nvPr/>
        </p:nvPicPr>
        <p:blipFill rotWithShape="1">
          <a:blip r:embed="rId4">
            <a:alphaModFix/>
          </a:blip>
          <a:srcRect b="3998" l="0" r="0" t="7724"/>
          <a:stretch/>
        </p:blipFill>
        <p:spPr>
          <a:xfrm>
            <a:off x="2999975" y="2290425"/>
            <a:ext cx="1630000" cy="2173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8" name="Google Shape;188;g154526d6ecb_0_582"/>
          <p:cNvPicPr preferRelativeResize="0"/>
          <p:nvPr/>
        </p:nvPicPr>
        <p:blipFill rotWithShape="1">
          <a:blip r:embed="rId5">
            <a:alphaModFix/>
          </a:blip>
          <a:srcRect b="3188" l="0" r="4442" t="3001"/>
          <a:stretch/>
        </p:blipFill>
        <p:spPr>
          <a:xfrm>
            <a:off x="4944050" y="2283025"/>
            <a:ext cx="1757100" cy="2124947"/>
          </a:xfrm>
          <a:prstGeom prst="rect">
            <a:avLst/>
          </a:prstGeom>
          <a:noFill/>
          <a:ln>
            <a:noFill/>
          </a:ln>
        </p:spPr>
      </p:pic>
      <p:pic>
        <p:nvPicPr>
          <p:cNvPr id="189" name="Google Shape;189;g154526d6ecb_0_58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6934975" y="1962675"/>
            <a:ext cx="1630000" cy="253439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0" name="Google Shape;190;g154526d6ecb_0_582"/>
          <p:cNvPicPr preferRelativeResize="0"/>
          <p:nvPr/>
        </p:nvPicPr>
        <p:blipFill rotWithShape="1">
          <a:blip r:embed="rId7">
            <a:alphaModFix/>
          </a:blip>
          <a:srcRect b="0" l="2705" r="0" t="3063"/>
          <a:stretch/>
        </p:blipFill>
        <p:spPr>
          <a:xfrm>
            <a:off x="1202049" y="2284100"/>
            <a:ext cx="1550001" cy="2173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2"/>
          <p:cNvSpPr txBox="1"/>
          <p:nvPr>
            <p:ph type="title"/>
          </p:nvPr>
        </p:nvSpPr>
        <p:spPr>
          <a:xfrm>
            <a:off x="609600" y="274638"/>
            <a:ext cx="980688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Montserrat Light"/>
              <a:buNone/>
            </a:pPr>
            <a:r>
              <a:rPr b="1" lang="en-GB" sz="4000">
                <a:latin typeface="Montserrat"/>
                <a:ea typeface="Montserrat"/>
                <a:cs typeface="Montserrat"/>
                <a:sym typeface="Montserrat"/>
              </a:rPr>
              <a:t>Content for the evening</a:t>
            </a:r>
            <a:endParaRPr b="1" sz="40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96" name="Google Shape;196;p2"/>
          <p:cNvSpPr txBox="1"/>
          <p:nvPr>
            <p:ph idx="1" type="body"/>
          </p:nvPr>
        </p:nvSpPr>
        <p:spPr>
          <a:xfrm>
            <a:off x="451725" y="1570600"/>
            <a:ext cx="10972800" cy="4258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/>
              <a:t>1. Curriculum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/>
              <a:t>2. Wider curriculum 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/>
              <a:t>3. Day to day routines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/>
              <a:t>4. Key dates and key information </a:t>
            </a:r>
            <a:endParaRPr/>
          </a:p>
        </p:txBody>
      </p:sp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154526d6ecb_0_1226"/>
          <p:cNvSpPr txBox="1"/>
          <p:nvPr>
            <p:ph type="title"/>
          </p:nvPr>
        </p:nvSpPr>
        <p:spPr>
          <a:xfrm>
            <a:off x="1192500" y="162713"/>
            <a:ext cx="98070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457200" lvl="0" marL="45720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Font typeface="Montserrat"/>
              <a:buAutoNum type="arabicPeriod"/>
            </a:pPr>
            <a:r>
              <a:rPr b="1" lang="en-GB" sz="4000">
                <a:latin typeface="Montserrat"/>
                <a:ea typeface="Montserrat"/>
                <a:cs typeface="Montserrat"/>
                <a:sym typeface="Montserrat"/>
              </a:rPr>
              <a:t>The Sixth Form Curriculum</a:t>
            </a:r>
            <a:endParaRPr b="1" sz="4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203" name="Google Shape;203;g154526d6ecb_0_12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42450" y="1007324"/>
            <a:ext cx="4792376" cy="5270700"/>
          </a:xfrm>
          <a:prstGeom prst="rect">
            <a:avLst/>
          </a:prstGeom>
          <a:noFill/>
          <a:ln>
            <a:noFill/>
          </a:ln>
        </p:spPr>
      </p:pic>
      <p:sp>
        <p:nvSpPr>
          <p:cNvPr id="204" name="Google Shape;204;g154526d6ecb_0_1226"/>
          <p:cNvSpPr txBox="1"/>
          <p:nvPr/>
        </p:nvSpPr>
        <p:spPr>
          <a:xfrm>
            <a:off x="6125400" y="2411500"/>
            <a:ext cx="3469800" cy="312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0" i="0" lang="en-GB" sz="3200" u="none" cap="none" strike="noStrike">
                <a:solidFill>
                  <a:srgbClr val="000000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Timetable</a:t>
            </a:r>
            <a:endParaRPr b="0" i="0" sz="3200" u="none" cap="none" strike="noStrike">
              <a:solidFill>
                <a:srgbClr val="000000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0" i="0" lang="en-GB" sz="3200" u="none" cap="none" strike="noStrike">
                <a:solidFill>
                  <a:srgbClr val="000000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Subject Choices</a:t>
            </a:r>
            <a:endParaRPr b="0" i="0" sz="3200" u="none" cap="none" strike="noStrike">
              <a:solidFill>
                <a:srgbClr val="000000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154526d6ecb_0_562"/>
          <p:cNvSpPr txBox="1"/>
          <p:nvPr>
            <p:ph type="title"/>
          </p:nvPr>
        </p:nvSpPr>
        <p:spPr>
          <a:xfrm>
            <a:off x="609600" y="274638"/>
            <a:ext cx="98070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b="1" lang="en-GB" sz="4000">
                <a:latin typeface="Montserrat"/>
                <a:ea typeface="Montserrat"/>
                <a:cs typeface="Montserrat"/>
                <a:sym typeface="Montserrat"/>
              </a:rPr>
              <a:t>What is in a timetable?</a:t>
            </a:r>
            <a:endParaRPr b="1" sz="40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11" name="Google Shape;211;g154526d6ecb_0_562"/>
          <p:cNvSpPr txBox="1"/>
          <p:nvPr>
            <p:ph idx="1" type="body"/>
          </p:nvPr>
        </p:nvSpPr>
        <p:spPr>
          <a:xfrm>
            <a:off x="903800" y="1886375"/>
            <a:ext cx="10878000" cy="452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</a:pPr>
            <a:r>
              <a:rPr lang="en-GB"/>
              <a:t>Core programme of 3 subjects (A level or equivalent)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</a:pPr>
            <a:r>
              <a:rPr lang="en-GB"/>
              <a:t>Extension study (Year 12 only)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</a:pPr>
            <a:r>
              <a:rPr lang="en-GB"/>
              <a:t>Tutor Time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</a:pPr>
            <a:r>
              <a:rPr lang="en-GB"/>
              <a:t>Assembly hour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</a:pPr>
            <a:r>
              <a:rPr lang="en-GB"/>
              <a:t>Specialist Tutor Time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</a:pPr>
            <a:r>
              <a:rPr lang="en-GB"/>
              <a:t>Wednesday Afternoon Activities (SFE)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</a:pPr>
            <a:r>
              <a:rPr lang="en-GB"/>
              <a:t>Work experience and/or volunteering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g3f54c52002a_0_7"/>
          <p:cNvSpPr txBox="1"/>
          <p:nvPr>
            <p:ph type="title"/>
          </p:nvPr>
        </p:nvSpPr>
        <p:spPr>
          <a:xfrm>
            <a:off x="1361902" y="207183"/>
            <a:ext cx="90909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Montserrat Light"/>
              <a:buNone/>
            </a:pPr>
            <a:r>
              <a:rPr b="1" lang="en-GB" sz="4000">
                <a:latin typeface="Montserrat"/>
                <a:ea typeface="Montserrat"/>
                <a:cs typeface="Montserrat"/>
                <a:sym typeface="Montserrat"/>
              </a:rPr>
              <a:t>A Sixth Former’s Daily Routines</a:t>
            </a:r>
            <a:endParaRPr b="1" sz="4000">
              <a:latin typeface="Montserrat"/>
              <a:ea typeface="Montserrat"/>
              <a:cs typeface="Montserrat"/>
              <a:sym typeface="Montserrat"/>
            </a:endParaRPr>
          </a:p>
        </p:txBody>
      </p:sp>
      <p:graphicFrame>
        <p:nvGraphicFramePr>
          <p:cNvPr id="217" name="Google Shape;217;g3f54c52002a_0_7"/>
          <p:cNvGraphicFramePr/>
          <p:nvPr/>
        </p:nvGraphicFramePr>
        <p:xfrm>
          <a:off x="1022471" y="1735456"/>
          <a:ext cx="3000000" cy="3000000"/>
        </p:xfrm>
        <a:graphic>
          <a:graphicData uri="http://schemas.openxmlformats.org/drawingml/2006/table">
            <a:tbl>
              <a:tblPr>
                <a:noFill/>
                <a:tableStyleId>{B991D38D-52D5-457C-871F-74E7618ECC5A}</a:tableStyleId>
              </a:tblPr>
              <a:tblGrid>
                <a:gridCol w="806775"/>
                <a:gridCol w="928000"/>
                <a:gridCol w="928000"/>
                <a:gridCol w="928000"/>
                <a:gridCol w="808200"/>
                <a:gridCol w="928000"/>
                <a:gridCol w="928000"/>
                <a:gridCol w="928000"/>
                <a:gridCol w="928000"/>
                <a:gridCol w="928000"/>
                <a:gridCol w="928000"/>
              </a:tblGrid>
              <a:tr h="5047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1Mon</a:t>
                      </a:r>
                      <a:endParaRPr sz="11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1Tue</a:t>
                      </a:r>
                      <a:endParaRPr sz="11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1Wed</a:t>
                      </a:r>
                      <a:endParaRPr sz="11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1Thu</a:t>
                      </a:r>
                      <a:endParaRPr sz="11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1Fri</a:t>
                      </a:r>
                      <a:endParaRPr sz="11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2Mon</a:t>
                      </a:r>
                      <a:endParaRPr sz="11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2Tue</a:t>
                      </a:r>
                      <a:endParaRPr sz="11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2Wed</a:t>
                      </a:r>
                      <a:endParaRPr sz="11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2Thu</a:t>
                      </a:r>
                      <a:endParaRPr sz="11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2Fri</a:t>
                      </a:r>
                      <a:endParaRPr sz="11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81000">
                <a:tc gridSpan="11"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 sz="1100" u="none" cap="none" strike="noStrike">
                        <a:solidFill>
                          <a:srgbClr val="000000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Morning Registration (8.35-9.00)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 hMerge="1"/>
                <a:tc hMerge="1"/>
                <a:tc hMerge="1"/>
                <a:tc hMerge="1"/>
                <a:tc hMerge="1"/>
                <a:tc hMerge="1"/>
                <a:tc hMerge="1"/>
                <a:tc hMerge="1"/>
                <a:tc hMerge="1"/>
                <a:tc hMerge="1"/>
              </a:tr>
              <a:tr h="4810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Period 1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 </a:t>
                      </a:r>
                      <a:endParaRPr sz="1100" u="none" cap="none" strike="noStrike">
                        <a:highlight>
                          <a:schemeClr val="accent1"/>
                        </a:highlight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Sociology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Law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Law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Law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Core Maths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Psychology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Law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Law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810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Period 2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Sociology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Law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Psychology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Law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STP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Psychology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81000">
                <a:tc gridSpan="11"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 sz="1100" u="none" cap="none" strike="noStrike">
                        <a:solidFill>
                          <a:srgbClr val="000000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Break time (11.00-11.20)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 hMerge="1"/>
                <a:tc hMerge="1"/>
                <a:tc hMerge="1"/>
                <a:tc hMerge="1"/>
                <a:tc hMerge="1"/>
                <a:tc hMerge="1"/>
                <a:tc hMerge="1"/>
                <a:tc hMerge="1"/>
                <a:tc hMerge="1"/>
                <a:tc hMerge="1"/>
              </a:tr>
              <a:tr h="4810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Period 3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Assembly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Psychology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Sociology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Psychology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Psychology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Sociology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Sociology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810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Period 4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Law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Core Maths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Sociology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Sociology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Psychology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Psychology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Psychology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Sociology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81000">
                <a:tc gridSpan="11"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 sz="1100" u="none" cap="none" strike="noStrike">
                        <a:solidFill>
                          <a:srgbClr val="000000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Lunchtime  (1.20-2.05)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 hMerge="1"/>
                <a:tc hMerge="1"/>
                <a:tc hMerge="1"/>
                <a:tc hMerge="1"/>
                <a:tc hMerge="1"/>
                <a:tc hMerge="1"/>
                <a:tc hMerge="1"/>
                <a:tc hMerge="1"/>
                <a:tc hMerge="1"/>
                <a:tc hMerge="1"/>
              </a:tr>
              <a:tr h="4810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Period 5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Core Maths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Sixth Form Enrichment</a:t>
                      </a: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Law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Psychology</a:t>
                      </a: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Sociology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Sixth Form Enrichment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Core Maths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g3f54c52002a_0_13"/>
          <p:cNvSpPr txBox="1"/>
          <p:nvPr>
            <p:ph type="title"/>
          </p:nvPr>
        </p:nvSpPr>
        <p:spPr>
          <a:xfrm>
            <a:off x="1361902" y="207183"/>
            <a:ext cx="90909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Montserrat Light"/>
              <a:buNone/>
            </a:pPr>
            <a:r>
              <a:rPr b="1" lang="en-GB" sz="4000">
                <a:latin typeface="Montserrat"/>
                <a:ea typeface="Montserrat"/>
                <a:cs typeface="Montserrat"/>
                <a:sym typeface="Montserrat"/>
              </a:rPr>
              <a:t>A Sixth Former’s Daily Routines</a:t>
            </a:r>
            <a:endParaRPr b="1" sz="4000">
              <a:latin typeface="Montserrat"/>
              <a:ea typeface="Montserrat"/>
              <a:cs typeface="Montserrat"/>
              <a:sym typeface="Montserrat"/>
            </a:endParaRPr>
          </a:p>
        </p:txBody>
      </p:sp>
      <p:graphicFrame>
        <p:nvGraphicFramePr>
          <p:cNvPr id="223" name="Google Shape;223;g3f54c52002a_0_13"/>
          <p:cNvGraphicFramePr/>
          <p:nvPr/>
        </p:nvGraphicFramePr>
        <p:xfrm>
          <a:off x="1022471" y="1735456"/>
          <a:ext cx="3000000" cy="3000000"/>
        </p:xfrm>
        <a:graphic>
          <a:graphicData uri="http://schemas.openxmlformats.org/drawingml/2006/table">
            <a:tbl>
              <a:tblPr>
                <a:noFill/>
                <a:tableStyleId>{B991D38D-52D5-457C-871F-74E7618ECC5A}</a:tableStyleId>
              </a:tblPr>
              <a:tblGrid>
                <a:gridCol w="806775"/>
                <a:gridCol w="928000"/>
                <a:gridCol w="928000"/>
                <a:gridCol w="928000"/>
                <a:gridCol w="808200"/>
                <a:gridCol w="928000"/>
                <a:gridCol w="928000"/>
                <a:gridCol w="928000"/>
                <a:gridCol w="928000"/>
                <a:gridCol w="928000"/>
                <a:gridCol w="928000"/>
              </a:tblGrid>
              <a:tr h="5047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1Mon</a:t>
                      </a:r>
                      <a:endParaRPr sz="11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1Tue</a:t>
                      </a:r>
                      <a:endParaRPr sz="11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1Wed</a:t>
                      </a:r>
                      <a:endParaRPr sz="11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1Thu</a:t>
                      </a:r>
                      <a:endParaRPr sz="11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1Fri</a:t>
                      </a:r>
                      <a:endParaRPr sz="11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2Mon</a:t>
                      </a:r>
                      <a:endParaRPr sz="11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2Tue</a:t>
                      </a:r>
                      <a:endParaRPr sz="11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2Wed</a:t>
                      </a:r>
                      <a:endParaRPr sz="11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2Thu</a:t>
                      </a:r>
                      <a:endParaRPr sz="11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2Fri</a:t>
                      </a:r>
                      <a:endParaRPr sz="11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81000">
                <a:tc gridSpan="11"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 sz="1100" u="none" cap="none" strike="noStrike">
                        <a:solidFill>
                          <a:srgbClr val="000000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Morning Registration (8.35-9.00)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00"/>
                    </a:solidFill>
                  </a:tcPr>
                </a:tc>
                <a:tc hMerge="1"/>
                <a:tc hMerge="1"/>
                <a:tc hMerge="1"/>
                <a:tc hMerge="1"/>
                <a:tc hMerge="1"/>
                <a:tc hMerge="1"/>
                <a:tc hMerge="1"/>
                <a:tc hMerge="1"/>
                <a:tc hMerge="1"/>
                <a:tc hMerge="1"/>
              </a:tr>
              <a:tr h="4810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Period 1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 </a:t>
                      </a:r>
                      <a:endParaRPr sz="1100" u="none" cap="none" strike="noStrike">
                        <a:highlight>
                          <a:schemeClr val="accent1"/>
                        </a:highlight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Sociology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Law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Law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Law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Core Maths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Psychology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Law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Law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810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Period 2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Sociology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Law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Psychology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Law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STP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Psychology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81000">
                <a:tc gridSpan="11"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 sz="1100" u="none" cap="none" strike="noStrike">
                        <a:solidFill>
                          <a:srgbClr val="000000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Break time (11.00-11.20)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 hMerge="1"/>
                <a:tc hMerge="1"/>
                <a:tc hMerge="1"/>
                <a:tc hMerge="1"/>
                <a:tc hMerge="1"/>
                <a:tc hMerge="1"/>
                <a:tc hMerge="1"/>
                <a:tc hMerge="1"/>
                <a:tc hMerge="1"/>
                <a:tc hMerge="1"/>
              </a:tr>
              <a:tr h="4810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Period 3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Assembly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Psychology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Sociology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Psychology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Psychology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Sociology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Sociology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810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Period 4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Law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Core Maths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Sociology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Sociology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Psychology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Psychology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Psychology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Sociology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81000">
                <a:tc gridSpan="11"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 sz="1100" u="none" cap="none" strike="noStrike">
                        <a:solidFill>
                          <a:srgbClr val="000000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Lunchtime  (1.20-2.05)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 hMerge="1"/>
                <a:tc hMerge="1"/>
                <a:tc hMerge="1"/>
                <a:tc hMerge="1"/>
                <a:tc hMerge="1"/>
                <a:tc hMerge="1"/>
                <a:tc hMerge="1"/>
                <a:tc hMerge="1"/>
                <a:tc hMerge="1"/>
                <a:tc hMerge="1"/>
              </a:tr>
              <a:tr h="4810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Period 5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Core Maths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Sixth Form Enrichment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Law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Psychology</a:t>
                      </a: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Sociology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Sixth Form Enrichment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Core Maths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7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g27cbed6995f_0_188"/>
          <p:cNvSpPr txBox="1"/>
          <p:nvPr>
            <p:ph type="title"/>
          </p:nvPr>
        </p:nvSpPr>
        <p:spPr>
          <a:xfrm>
            <a:off x="1361902" y="207183"/>
            <a:ext cx="90909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Montserrat Light"/>
              <a:buNone/>
            </a:pPr>
            <a:r>
              <a:rPr b="1" lang="en-GB" sz="4000">
                <a:latin typeface="Montserrat"/>
                <a:ea typeface="Montserrat"/>
                <a:cs typeface="Montserrat"/>
                <a:sym typeface="Montserrat"/>
              </a:rPr>
              <a:t>A Sixth Former’s Daily Routines</a:t>
            </a:r>
            <a:endParaRPr b="1" sz="4000">
              <a:latin typeface="Montserrat"/>
              <a:ea typeface="Montserrat"/>
              <a:cs typeface="Montserrat"/>
              <a:sym typeface="Montserrat"/>
            </a:endParaRPr>
          </a:p>
        </p:txBody>
      </p:sp>
      <p:graphicFrame>
        <p:nvGraphicFramePr>
          <p:cNvPr id="229" name="Google Shape;229;g27cbed6995f_0_188"/>
          <p:cNvGraphicFramePr/>
          <p:nvPr/>
        </p:nvGraphicFramePr>
        <p:xfrm>
          <a:off x="1022471" y="1735456"/>
          <a:ext cx="3000000" cy="3000000"/>
        </p:xfrm>
        <a:graphic>
          <a:graphicData uri="http://schemas.openxmlformats.org/drawingml/2006/table">
            <a:tbl>
              <a:tblPr>
                <a:noFill/>
                <a:tableStyleId>{B991D38D-52D5-457C-871F-74E7618ECC5A}</a:tableStyleId>
              </a:tblPr>
              <a:tblGrid>
                <a:gridCol w="806775"/>
                <a:gridCol w="928000"/>
                <a:gridCol w="928000"/>
                <a:gridCol w="928000"/>
                <a:gridCol w="808200"/>
                <a:gridCol w="928000"/>
                <a:gridCol w="928000"/>
                <a:gridCol w="928000"/>
                <a:gridCol w="928000"/>
                <a:gridCol w="928000"/>
                <a:gridCol w="928000"/>
              </a:tblGrid>
              <a:tr h="5047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1Mon</a:t>
                      </a:r>
                      <a:endParaRPr sz="11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1Tue</a:t>
                      </a:r>
                      <a:endParaRPr sz="11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1Wed</a:t>
                      </a:r>
                      <a:endParaRPr sz="11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1Thu</a:t>
                      </a:r>
                      <a:endParaRPr sz="11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1Fri</a:t>
                      </a:r>
                      <a:endParaRPr sz="11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2Mon</a:t>
                      </a:r>
                      <a:endParaRPr sz="11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2Tue</a:t>
                      </a:r>
                      <a:endParaRPr sz="11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2Wed</a:t>
                      </a:r>
                      <a:endParaRPr sz="11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2Thu</a:t>
                      </a:r>
                      <a:endParaRPr sz="11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2Fri</a:t>
                      </a:r>
                      <a:endParaRPr sz="11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81000">
                <a:tc gridSpan="11"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 sz="1100" u="none" cap="none" strike="noStrike">
                        <a:solidFill>
                          <a:srgbClr val="000000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Morning Registration (8.35-9.00)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 hMerge="1"/>
                <a:tc hMerge="1"/>
                <a:tc hMerge="1"/>
                <a:tc hMerge="1"/>
                <a:tc hMerge="1"/>
                <a:tc hMerge="1"/>
                <a:tc hMerge="1"/>
                <a:tc hMerge="1"/>
                <a:tc hMerge="1"/>
                <a:tc hMerge="1"/>
              </a:tr>
              <a:tr h="4810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Period 1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 </a:t>
                      </a:r>
                      <a:endParaRPr sz="1100" u="none" cap="none" strike="noStrike">
                        <a:highlight>
                          <a:schemeClr val="accent1"/>
                        </a:highlight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16DD3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Sociology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Law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Law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Law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Core Maths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16DD3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Psychology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Law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Law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810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Period 2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Sociology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Law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Psychology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16DD3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16DD3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16DD3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Law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16DD3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STP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Psychology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81000">
                <a:tc gridSpan="11"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 sz="1100" u="none" cap="none" strike="noStrike">
                        <a:solidFill>
                          <a:srgbClr val="000000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Break time (11.00-11.20)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 hMerge="1"/>
                <a:tc hMerge="1"/>
                <a:tc hMerge="1"/>
                <a:tc hMerge="1"/>
                <a:tc hMerge="1"/>
                <a:tc hMerge="1"/>
                <a:tc hMerge="1"/>
                <a:tc hMerge="1"/>
                <a:tc hMerge="1"/>
                <a:tc hMerge="1"/>
              </a:tr>
              <a:tr h="4810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Period 3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Assembly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Psychology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Sociology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16DD3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Psychology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Psychology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Sociology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Sociology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16DD3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16DD36"/>
                    </a:solidFill>
                  </a:tcPr>
                </a:tc>
              </a:tr>
              <a:tr h="4810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Period 4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Law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Core Maths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16DD3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Sociology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Sociology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16DD3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Psychology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Psychology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Psychology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Sociology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81000">
                <a:tc gridSpan="11"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 sz="1100" u="none" cap="none" strike="noStrike">
                        <a:solidFill>
                          <a:srgbClr val="000000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Lunchtime  (1.20-2.05)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 hMerge="1"/>
                <a:tc hMerge="1"/>
                <a:tc hMerge="1"/>
                <a:tc hMerge="1"/>
                <a:tc hMerge="1"/>
                <a:tc hMerge="1"/>
                <a:tc hMerge="1"/>
                <a:tc hMerge="1"/>
                <a:tc hMerge="1"/>
                <a:tc hMerge="1"/>
              </a:tr>
              <a:tr h="4810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Period 5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Core Maths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Sixth Form Enrichment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Law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Psychology</a:t>
                      </a: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Sociology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Sixth Form Enrichment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Core Maths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00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g27cbed6995f_0_193"/>
          <p:cNvSpPr txBox="1"/>
          <p:nvPr>
            <p:ph type="title"/>
          </p:nvPr>
        </p:nvSpPr>
        <p:spPr>
          <a:xfrm>
            <a:off x="1519844" y="223808"/>
            <a:ext cx="90909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Montserrat Light"/>
              <a:buNone/>
            </a:pPr>
            <a:r>
              <a:rPr b="1" lang="en-GB" sz="4000">
                <a:latin typeface="Montserrat"/>
                <a:ea typeface="Montserrat"/>
                <a:cs typeface="Montserrat"/>
                <a:sym typeface="Montserrat"/>
              </a:rPr>
              <a:t>Wider Curriculum</a:t>
            </a:r>
            <a:endParaRPr b="1" sz="4000">
              <a:latin typeface="Montserrat"/>
              <a:ea typeface="Montserrat"/>
              <a:cs typeface="Montserrat"/>
              <a:sym typeface="Montserrat"/>
            </a:endParaRPr>
          </a:p>
        </p:txBody>
      </p:sp>
      <p:graphicFrame>
        <p:nvGraphicFramePr>
          <p:cNvPr id="235" name="Google Shape;235;g27cbed6995f_0_193"/>
          <p:cNvGraphicFramePr/>
          <p:nvPr/>
        </p:nvGraphicFramePr>
        <p:xfrm>
          <a:off x="1022471" y="1735456"/>
          <a:ext cx="3000000" cy="3000000"/>
        </p:xfrm>
        <a:graphic>
          <a:graphicData uri="http://schemas.openxmlformats.org/drawingml/2006/table">
            <a:tbl>
              <a:tblPr>
                <a:noFill/>
                <a:tableStyleId>{B991D38D-52D5-457C-871F-74E7618ECC5A}</a:tableStyleId>
              </a:tblPr>
              <a:tblGrid>
                <a:gridCol w="806775"/>
                <a:gridCol w="928000"/>
                <a:gridCol w="928000"/>
                <a:gridCol w="928000"/>
                <a:gridCol w="808200"/>
                <a:gridCol w="928000"/>
                <a:gridCol w="928000"/>
                <a:gridCol w="928000"/>
                <a:gridCol w="928000"/>
                <a:gridCol w="928000"/>
                <a:gridCol w="928000"/>
              </a:tblGrid>
              <a:tr h="5047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 </a:t>
                      </a:r>
                      <a:endParaRPr sz="11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1Mon</a:t>
                      </a:r>
                      <a:endParaRPr sz="11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1Tue</a:t>
                      </a:r>
                      <a:endParaRPr sz="11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1Wed</a:t>
                      </a:r>
                      <a:endParaRPr sz="11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1Thu</a:t>
                      </a:r>
                      <a:endParaRPr sz="11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1Fri</a:t>
                      </a:r>
                      <a:endParaRPr sz="11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2Mon</a:t>
                      </a:r>
                      <a:endParaRPr sz="11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2Tue</a:t>
                      </a:r>
                      <a:endParaRPr sz="11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2Wed</a:t>
                      </a:r>
                      <a:endParaRPr sz="11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2Thu</a:t>
                      </a:r>
                      <a:endParaRPr sz="11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2Fri</a:t>
                      </a:r>
                      <a:endParaRPr sz="11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81000">
                <a:tc gridSpan="11"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 sz="1100" u="none" cap="none" strike="noStrike">
                        <a:solidFill>
                          <a:srgbClr val="000000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Morning Registration (8.35-9.00)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 hMerge="1"/>
                <a:tc hMerge="1"/>
                <a:tc hMerge="1"/>
                <a:tc hMerge="1"/>
                <a:tc hMerge="1"/>
                <a:tc hMerge="1"/>
                <a:tc hMerge="1"/>
                <a:tc hMerge="1"/>
                <a:tc hMerge="1"/>
                <a:tc hMerge="1"/>
              </a:tr>
              <a:tr h="4810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Period 1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Sociology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Law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Law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Law</a:t>
                      </a: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Core Maths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Psychology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Law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Law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810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Period 2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Sociology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Law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Psychology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Law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STP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Psychology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81000">
                <a:tc gridSpan="11"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 sz="1100" u="none" cap="none" strike="noStrike">
                        <a:solidFill>
                          <a:srgbClr val="000000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Break time (11.00-11.20)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 hMerge="1"/>
                <a:tc hMerge="1"/>
                <a:tc hMerge="1"/>
                <a:tc hMerge="1"/>
                <a:tc hMerge="1"/>
                <a:tc hMerge="1"/>
                <a:tc hMerge="1"/>
                <a:tc hMerge="1"/>
                <a:tc hMerge="1"/>
                <a:tc hMerge="1"/>
              </a:tr>
              <a:tr h="4810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Period 3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Assembly</a:t>
                      </a:r>
                      <a:endParaRPr sz="11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Psychology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Sociology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Psychology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Psychology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Sociology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Sociology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810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Period 4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Law</a:t>
                      </a:r>
                      <a:endParaRPr sz="11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Core Maths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Sociology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Sociology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Psychology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Psychology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Psychology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Sociology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81000">
                <a:tc gridSpan="11"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 sz="1100" u="none" cap="none" strike="noStrike">
                        <a:solidFill>
                          <a:srgbClr val="000000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Lunchtime  (1.20-2.05)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 hMerge="1"/>
                <a:tc hMerge="1"/>
                <a:tc hMerge="1"/>
                <a:tc hMerge="1"/>
                <a:tc hMerge="1"/>
                <a:tc hMerge="1"/>
                <a:tc hMerge="1"/>
                <a:tc hMerge="1"/>
                <a:tc hMerge="1"/>
                <a:tc hMerge="1"/>
              </a:tr>
              <a:tr h="4810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Period 5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Core Maths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Sixth Form Enrichment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Law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Psychology</a:t>
                      </a: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Sociology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Sixth Form Enrichment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Core Maths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9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g27cbed6995f_0_198"/>
          <p:cNvSpPr txBox="1"/>
          <p:nvPr>
            <p:ph type="title"/>
          </p:nvPr>
        </p:nvSpPr>
        <p:spPr>
          <a:xfrm>
            <a:off x="838200" y="390063"/>
            <a:ext cx="90909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Montserrat Light"/>
              <a:buNone/>
            </a:pPr>
            <a:r>
              <a:rPr lang="en-GB"/>
              <a:t> </a:t>
            </a:r>
            <a:endParaRPr/>
          </a:p>
        </p:txBody>
      </p:sp>
      <p:graphicFrame>
        <p:nvGraphicFramePr>
          <p:cNvPr id="241" name="Google Shape;241;g27cbed6995f_0_198"/>
          <p:cNvGraphicFramePr/>
          <p:nvPr/>
        </p:nvGraphicFramePr>
        <p:xfrm>
          <a:off x="1022471" y="1735456"/>
          <a:ext cx="3000000" cy="3000000"/>
        </p:xfrm>
        <a:graphic>
          <a:graphicData uri="http://schemas.openxmlformats.org/drawingml/2006/table">
            <a:tbl>
              <a:tblPr>
                <a:noFill/>
                <a:tableStyleId>{B991D38D-52D5-457C-871F-74E7618ECC5A}</a:tableStyleId>
              </a:tblPr>
              <a:tblGrid>
                <a:gridCol w="806775"/>
                <a:gridCol w="928000"/>
                <a:gridCol w="928000"/>
                <a:gridCol w="928000"/>
                <a:gridCol w="808200"/>
                <a:gridCol w="928000"/>
                <a:gridCol w="928000"/>
                <a:gridCol w="928000"/>
                <a:gridCol w="928000"/>
                <a:gridCol w="928000"/>
                <a:gridCol w="928000"/>
              </a:tblGrid>
              <a:tr h="5047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1Mon</a:t>
                      </a:r>
                      <a:endParaRPr sz="11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1Tue</a:t>
                      </a:r>
                      <a:endParaRPr sz="11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1Wed</a:t>
                      </a:r>
                      <a:endParaRPr sz="11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1Thu</a:t>
                      </a:r>
                      <a:endParaRPr sz="11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1Fri</a:t>
                      </a:r>
                      <a:endParaRPr sz="11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2Mon</a:t>
                      </a:r>
                      <a:endParaRPr sz="11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2Tue</a:t>
                      </a:r>
                      <a:endParaRPr sz="11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2Wed</a:t>
                      </a:r>
                      <a:endParaRPr sz="11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2Thu</a:t>
                      </a:r>
                      <a:endParaRPr sz="11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2Fri</a:t>
                      </a:r>
                      <a:endParaRPr sz="11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81000">
                <a:tc gridSpan="11"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 sz="1100" u="none" cap="none" strike="noStrike">
                        <a:solidFill>
                          <a:srgbClr val="000000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Morning Registration (8.35-9.00)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 hMerge="1"/>
                <a:tc hMerge="1"/>
                <a:tc hMerge="1"/>
                <a:tc hMerge="1"/>
                <a:tc hMerge="1"/>
                <a:tc hMerge="1"/>
                <a:tc hMerge="1"/>
                <a:tc hMerge="1"/>
                <a:tc hMerge="1"/>
                <a:tc hMerge="1"/>
              </a:tr>
              <a:tr h="4810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Period 1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Sociology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Law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Law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Law</a:t>
                      </a: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Core Maths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B7CCE4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Psychology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Law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Law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810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Period 2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Sociology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Law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Psychology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Law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STP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Psychology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81000">
                <a:tc gridSpan="11"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 sz="1100" u="none" cap="none" strike="noStrike">
                        <a:solidFill>
                          <a:srgbClr val="000000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Break time (11.00-11.20)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 hMerge="1"/>
                <a:tc hMerge="1"/>
                <a:tc hMerge="1"/>
                <a:tc hMerge="1"/>
                <a:tc hMerge="1"/>
                <a:tc hMerge="1"/>
                <a:tc hMerge="1"/>
                <a:tc hMerge="1"/>
                <a:tc hMerge="1"/>
                <a:tc hMerge="1"/>
              </a:tr>
              <a:tr h="4810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Period 3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Assembly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Psychology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Sociology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Psychology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Psychology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Sociology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Sociology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Core Maths </a:t>
                      </a: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B7CCE4"/>
                    </a:solidFill>
                  </a:tcPr>
                </a:tc>
              </a:tr>
              <a:tr h="4810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Period 4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Law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Core Maths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B7CCE4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Sociology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Sociology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Psychology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Psychology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Psychology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Sociology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81000">
                <a:tc gridSpan="11"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 sz="1100" u="none" cap="none" strike="noStrike">
                        <a:solidFill>
                          <a:srgbClr val="000000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Lunchtime  (1.20-2.05)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 hMerge="1"/>
                <a:tc hMerge="1"/>
                <a:tc hMerge="1"/>
                <a:tc hMerge="1"/>
                <a:tc hMerge="1"/>
                <a:tc hMerge="1"/>
                <a:tc hMerge="1"/>
                <a:tc hMerge="1"/>
                <a:tc hMerge="1"/>
                <a:tc hMerge="1"/>
              </a:tr>
              <a:tr h="4810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Period 5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Core Maths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B7CCE4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Sixth Form Enrichment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Law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 </a:t>
                      </a:r>
                      <a:r>
                        <a:rPr lang="en-GB" sz="1100" u="none" cap="none" strike="noStrike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Psychology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Sociology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Sixth Form Enrichment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Core Maths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B7CCE4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525" marB="0" marR="9525" marL="95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242" name="Google Shape;242;g27cbed6995f_0_198"/>
          <p:cNvSpPr txBox="1"/>
          <p:nvPr/>
        </p:nvSpPr>
        <p:spPr>
          <a:xfrm>
            <a:off x="1519844" y="223808"/>
            <a:ext cx="90909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Montserrat Light"/>
              <a:buNone/>
            </a:pPr>
            <a:r>
              <a:rPr b="1" i="0" lang="en-GB" sz="40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Extended Curriculum</a:t>
            </a:r>
            <a:endParaRPr b="1" i="0" sz="4000" u="none" cap="none" strike="noStrik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7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g28046b4ef39_0_0"/>
          <p:cNvSpPr txBox="1"/>
          <p:nvPr>
            <p:ph type="title"/>
          </p:nvPr>
        </p:nvSpPr>
        <p:spPr>
          <a:xfrm>
            <a:off x="609600" y="274638"/>
            <a:ext cx="98070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/>
              <a:t>Subject Choices</a:t>
            </a:r>
            <a:endParaRPr/>
          </a:p>
        </p:txBody>
      </p:sp>
      <p:sp>
        <p:nvSpPr>
          <p:cNvPr id="249" name="Google Shape;249;g28046b4ef39_0_0"/>
          <p:cNvSpPr txBox="1"/>
          <p:nvPr>
            <p:ph idx="1" type="body"/>
          </p:nvPr>
        </p:nvSpPr>
        <p:spPr>
          <a:xfrm>
            <a:off x="609600" y="1600201"/>
            <a:ext cx="10972800" cy="452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</a:pPr>
            <a:r>
              <a:rPr lang="en-GB"/>
              <a:t>A levels, AAQs, BTECs, CTECS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</a:pPr>
            <a:r>
              <a:rPr lang="en-GB"/>
              <a:t>Is it too late to change?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</p:txBody>
      </p:sp>
      <p:pic>
        <p:nvPicPr>
          <p:cNvPr id="250" name="Google Shape;250;g28046b4ef39_0_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577675" y="2665700"/>
            <a:ext cx="6396700" cy="3722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5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" name="Google Shape;256;g154526d6ecb_0_38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0275" y="911627"/>
            <a:ext cx="10170024" cy="5918150"/>
          </a:xfrm>
          <a:prstGeom prst="rect">
            <a:avLst/>
          </a:prstGeom>
          <a:noFill/>
          <a:ln>
            <a:noFill/>
          </a:ln>
        </p:spPr>
      </p:pic>
      <p:sp>
        <p:nvSpPr>
          <p:cNvPr id="257" name="Google Shape;257;g154526d6ecb_0_384"/>
          <p:cNvSpPr txBox="1"/>
          <p:nvPr/>
        </p:nvSpPr>
        <p:spPr>
          <a:xfrm>
            <a:off x="0" y="116237"/>
            <a:ext cx="8283900" cy="677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Entry Criteria and Option Blocks</a:t>
            </a:r>
            <a:endParaRPr sz="3200">
              <a:solidFill>
                <a:schemeClr val="dk1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2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g139a4be8681_0_0"/>
          <p:cNvSpPr txBox="1"/>
          <p:nvPr/>
        </p:nvSpPr>
        <p:spPr>
          <a:xfrm>
            <a:off x="325075" y="534800"/>
            <a:ext cx="8965800" cy="534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4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Extended Curriculum Options</a:t>
            </a:r>
            <a:endParaRPr b="1" sz="35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graphicFrame>
        <p:nvGraphicFramePr>
          <p:cNvPr id="264" name="Google Shape;264;g139a4be8681_0_0"/>
          <p:cNvGraphicFramePr/>
          <p:nvPr/>
        </p:nvGraphicFramePr>
        <p:xfrm>
          <a:off x="152400" y="1826217"/>
          <a:ext cx="3000000" cy="3000000"/>
        </p:xfrm>
        <a:graphic>
          <a:graphicData uri="http://schemas.openxmlformats.org/drawingml/2006/table">
            <a:tbl>
              <a:tblPr>
                <a:noFill/>
                <a:tableStyleId>{CCCD270B-AA9A-4BAE-8192-6C5436A4E86E}</a:tableStyleId>
              </a:tblPr>
              <a:tblGrid>
                <a:gridCol w="1285875"/>
                <a:gridCol w="2409825"/>
                <a:gridCol w="2381250"/>
                <a:gridCol w="2981325"/>
                <a:gridCol w="2714625"/>
              </a:tblGrid>
              <a:tr h="51435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>
                          <a:solidFill>
                            <a:srgbClr val="1F1F1F"/>
                          </a:solidFill>
                        </a:rPr>
                        <a:t>CORE CONCEPT</a:t>
                      </a:r>
                      <a:endParaRPr b="1" sz="1100">
                        <a:solidFill>
                          <a:srgbClr val="1F1F1F"/>
                        </a:solidFill>
                      </a:endParaRPr>
                    </a:p>
                  </a:txBody>
                  <a:tcPr marT="76200" marB="76200" marR="114300" marL="114300">
                    <a:lnL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>
                          <a:solidFill>
                            <a:srgbClr val="1F1F1F"/>
                          </a:solidFill>
                        </a:rPr>
                        <a:t>EPQ (EXTENDED PROJECT)</a:t>
                      </a:r>
                      <a:endParaRPr b="1" sz="1100">
                        <a:solidFill>
                          <a:srgbClr val="1F1F1F"/>
                        </a:solidFill>
                      </a:endParaRPr>
                    </a:p>
                  </a:txBody>
                  <a:tcPr marT="76200" marB="76200" marR="114300" marL="114300">
                    <a:lnL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>
                          <a:solidFill>
                            <a:srgbClr val="1F1F1F"/>
                          </a:solidFill>
                        </a:rPr>
                        <a:t>CORE MATHS</a:t>
                      </a:r>
                      <a:endParaRPr b="1" sz="1100">
                        <a:solidFill>
                          <a:srgbClr val="1F1F1F"/>
                        </a:solidFill>
                      </a:endParaRPr>
                    </a:p>
                  </a:txBody>
                  <a:tcPr marT="76200" marB="76200" marR="114300" marL="114300">
                    <a:lnL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>
                          <a:solidFill>
                            <a:srgbClr val="1F1F1F"/>
                          </a:solidFill>
                        </a:rPr>
                        <a:t>STUDY SKILLS</a:t>
                      </a:r>
                      <a:endParaRPr b="1" sz="1100">
                        <a:solidFill>
                          <a:srgbClr val="1F1F1F"/>
                        </a:solidFill>
                      </a:endParaRPr>
                    </a:p>
                  </a:txBody>
                  <a:tcPr marT="76200" marB="76200" marR="114300" marL="114300">
                    <a:lnL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>
                          <a:solidFill>
                            <a:srgbClr val="1F1F1F"/>
                          </a:solidFill>
                        </a:rPr>
                        <a:t>4TH A-LEVEL</a:t>
                      </a:r>
                      <a:endParaRPr b="1" sz="1100">
                        <a:solidFill>
                          <a:srgbClr val="1F1F1F"/>
                        </a:solidFill>
                      </a:endParaRPr>
                    </a:p>
                  </a:txBody>
                  <a:tcPr marT="76200" marB="76200" marR="114300" marL="114300">
                    <a:lnL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86677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>
                          <a:solidFill>
                            <a:srgbClr val="1F1F1F"/>
                          </a:solidFill>
                        </a:rPr>
                        <a:t>What is it?</a:t>
                      </a:r>
                      <a:endParaRPr b="1" sz="1100">
                        <a:solidFill>
                          <a:srgbClr val="1F1F1F"/>
                        </a:solidFill>
                      </a:endParaRPr>
                    </a:p>
                  </a:txBody>
                  <a:tcPr marT="76200" marB="76200" marR="114300" marL="114300">
                    <a:lnL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solidFill>
                            <a:srgbClr val="1F1F1F"/>
                          </a:solidFill>
                        </a:rPr>
                        <a:t>An independent research project on a topic of your choice, resulting in an essay or artifact.</a:t>
                      </a:r>
                      <a:endParaRPr sz="1100">
                        <a:solidFill>
                          <a:srgbClr val="1F1F1F"/>
                        </a:solidFill>
                      </a:endParaRPr>
                    </a:p>
                  </a:txBody>
                  <a:tcPr marT="76200" marB="76200" marR="114300" marL="114300">
                    <a:lnL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solidFill>
                            <a:srgbClr val="1F1F1F"/>
                          </a:solidFill>
                        </a:rPr>
                        <a:t>A practical, real-world math course focused on personal finance, data analysis, and estimation.</a:t>
                      </a:r>
                      <a:endParaRPr sz="1100">
                        <a:solidFill>
                          <a:srgbClr val="1F1F1F"/>
                        </a:solidFill>
                      </a:endParaRPr>
                    </a:p>
                  </a:txBody>
                  <a:tcPr marT="76200" marB="76200" marR="114300" marL="114300">
                    <a:lnL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solidFill>
                            <a:srgbClr val="1F1F1F"/>
                          </a:solidFill>
                        </a:rPr>
                        <a:t>A lesson of taught study skills and a lesson of supervised study per fortnight.</a:t>
                      </a:r>
                      <a:endParaRPr sz="1100">
                        <a:solidFill>
                          <a:srgbClr val="1F1F1F"/>
                        </a:solidFill>
                      </a:endParaRPr>
                    </a:p>
                  </a:txBody>
                  <a:tcPr marT="76200" marB="76200" marR="114300" marL="114300">
                    <a:lnL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solidFill>
                            <a:srgbClr val="1F1F1F"/>
                          </a:solidFill>
                        </a:rPr>
                        <a:t>A full fourth academic subject studied alongside the standard 3 A-Level subjects.</a:t>
                      </a:r>
                      <a:endParaRPr sz="1100">
                        <a:solidFill>
                          <a:srgbClr val="1F1F1F"/>
                        </a:solidFill>
                      </a:endParaRPr>
                    </a:p>
                  </a:txBody>
                  <a:tcPr marT="76200" marB="76200" marR="114300" marL="114300">
                    <a:lnL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1435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>
                          <a:solidFill>
                            <a:srgbClr val="1F1F1F"/>
                          </a:solidFill>
                        </a:rPr>
                        <a:t>Hours per Fortnight</a:t>
                      </a:r>
                      <a:endParaRPr b="1" sz="1100">
                        <a:solidFill>
                          <a:srgbClr val="1F1F1F"/>
                        </a:solidFill>
                      </a:endParaRPr>
                    </a:p>
                  </a:txBody>
                  <a:tcPr marT="76200" marB="76200" marR="114300" marL="114300">
                    <a:lnL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>
                          <a:solidFill>
                            <a:srgbClr val="1F1F1F"/>
                          </a:solidFill>
                        </a:rPr>
                        <a:t>3 Hours</a:t>
                      </a:r>
                      <a:r>
                        <a:rPr lang="en-GB" sz="1100">
                          <a:solidFill>
                            <a:srgbClr val="1F1F1F"/>
                          </a:solidFill>
                        </a:rPr>
                        <a:t> (highly self-directed with light mentorship).</a:t>
                      </a:r>
                      <a:endParaRPr sz="1100">
                        <a:solidFill>
                          <a:srgbClr val="1F1F1F"/>
                        </a:solidFill>
                      </a:endParaRPr>
                    </a:p>
                  </a:txBody>
                  <a:tcPr marT="76200" marB="76200" marR="114300" marL="114300">
                    <a:lnL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>
                          <a:solidFill>
                            <a:srgbClr val="1F1F1F"/>
                          </a:solidFill>
                        </a:rPr>
                        <a:t>5 Hours</a:t>
                      </a:r>
                      <a:r>
                        <a:rPr lang="en-GB" sz="1100">
                          <a:solidFill>
                            <a:srgbClr val="1F1F1F"/>
                          </a:solidFill>
                        </a:rPr>
                        <a:t> (fully taught classroom lessons).</a:t>
                      </a:r>
                      <a:endParaRPr sz="1100">
                        <a:solidFill>
                          <a:srgbClr val="1F1F1F"/>
                        </a:solidFill>
                      </a:endParaRPr>
                    </a:p>
                  </a:txBody>
                  <a:tcPr marT="76200" marB="76200" marR="114300" marL="114300">
                    <a:lnL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>
                          <a:solidFill>
                            <a:srgbClr val="1F1F1F"/>
                          </a:solidFill>
                        </a:rPr>
                        <a:t>2 Hours</a:t>
                      </a:r>
                      <a:r>
                        <a:rPr lang="en-GB" sz="1100">
                          <a:solidFill>
                            <a:srgbClr val="1F1F1F"/>
                          </a:solidFill>
                        </a:rPr>
                        <a:t> (1 taught, 1 supervised lesson).</a:t>
                      </a:r>
                      <a:endParaRPr sz="1100">
                        <a:solidFill>
                          <a:srgbClr val="1F1F1F"/>
                        </a:solidFill>
                      </a:endParaRPr>
                    </a:p>
                  </a:txBody>
                  <a:tcPr marT="76200" marB="76200" marR="114300" marL="114300">
                    <a:lnL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>
                          <a:solidFill>
                            <a:srgbClr val="1F1F1F"/>
                          </a:solidFill>
                        </a:rPr>
                        <a:t>9 Hours</a:t>
                      </a:r>
                      <a:r>
                        <a:rPr lang="en-GB" sz="1100">
                          <a:solidFill>
                            <a:srgbClr val="1F1F1F"/>
                          </a:solidFill>
                        </a:rPr>
                        <a:t> (fully taught classroom curriculum).</a:t>
                      </a:r>
                      <a:endParaRPr sz="1100">
                        <a:solidFill>
                          <a:srgbClr val="1F1F1F"/>
                        </a:solidFill>
                      </a:endParaRPr>
                    </a:p>
                  </a:txBody>
                  <a:tcPr marT="76200" marB="76200" marR="114300" marL="114300">
                    <a:lnL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103822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>
                          <a:solidFill>
                            <a:srgbClr val="1F1F1F"/>
                          </a:solidFill>
                        </a:rPr>
                        <a:t>Qualification Size</a:t>
                      </a:r>
                      <a:endParaRPr b="1" sz="1100">
                        <a:solidFill>
                          <a:srgbClr val="1F1F1F"/>
                        </a:solidFill>
                      </a:endParaRPr>
                    </a:p>
                  </a:txBody>
                  <a:tcPr marT="76200" marB="76200" marR="114300" marL="114300">
                    <a:lnL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>
                          <a:solidFill>
                            <a:srgbClr val="1F1F1F"/>
                          </a:solidFill>
                        </a:rPr>
                        <a:t>Equivalent to 0.5 A-Level</a:t>
                      </a:r>
                      <a:endParaRPr b="1" sz="1100">
                        <a:solidFill>
                          <a:srgbClr val="1F1F1F"/>
                        </a:solidFill>
                      </a:endParaRPr>
                    </a:p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>
                        <a:solidFill>
                          <a:srgbClr val="1F1F1F"/>
                        </a:solidFill>
                      </a:endParaRPr>
                    </a:p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i="1" lang="en-GB" sz="1100">
                          <a:solidFill>
                            <a:srgbClr val="1F1F1F"/>
                          </a:solidFill>
                        </a:rPr>
                        <a:t>(Graded A</a:t>
                      </a:r>
                      <a:r>
                        <a:rPr lang="en-GB" sz="1100">
                          <a:solidFill>
                            <a:srgbClr val="1F1F1F"/>
                          </a:solidFill>
                        </a:rPr>
                        <a:t>–E, awards up to </a:t>
                      </a:r>
                      <a:r>
                        <a:rPr b="1" lang="en-GB" sz="1100">
                          <a:solidFill>
                            <a:srgbClr val="1F1F1F"/>
                          </a:solidFill>
                        </a:rPr>
                        <a:t>28 UCAS Tariff points</a:t>
                      </a:r>
                      <a:r>
                        <a:rPr lang="en-GB" sz="1100">
                          <a:solidFill>
                            <a:srgbClr val="1F1F1F"/>
                          </a:solidFill>
                        </a:rPr>
                        <a:t>)*</a:t>
                      </a:r>
                      <a:endParaRPr sz="1100">
                        <a:solidFill>
                          <a:srgbClr val="1F1F1F"/>
                        </a:solidFill>
                      </a:endParaRPr>
                    </a:p>
                  </a:txBody>
                  <a:tcPr marT="76200" marB="76200" marR="114300" marL="114300">
                    <a:lnL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>
                          <a:solidFill>
                            <a:srgbClr val="1F1F1F"/>
                          </a:solidFill>
                        </a:rPr>
                        <a:t>Equivalent to an AS-Level</a:t>
                      </a:r>
                      <a:endParaRPr b="1" sz="1100">
                        <a:solidFill>
                          <a:srgbClr val="1F1F1F"/>
                        </a:solidFill>
                      </a:endParaRPr>
                    </a:p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>
                        <a:solidFill>
                          <a:srgbClr val="1F1F1F"/>
                        </a:solidFill>
                      </a:endParaRPr>
                    </a:p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i="1" lang="en-GB" sz="1100">
                          <a:solidFill>
                            <a:srgbClr val="1F1F1F"/>
                          </a:solidFill>
                        </a:rPr>
                        <a:t>(Graded A–E, awards up to </a:t>
                      </a:r>
                      <a:r>
                        <a:rPr b="1" i="1" lang="en-GB" sz="1100">
                          <a:solidFill>
                            <a:srgbClr val="1F1F1F"/>
                          </a:solidFill>
                        </a:rPr>
                        <a:t>20 UCAS Tariff points</a:t>
                      </a:r>
                      <a:r>
                        <a:rPr i="1" lang="en-GB" sz="1100">
                          <a:solidFill>
                            <a:srgbClr val="1F1F1F"/>
                          </a:solidFill>
                        </a:rPr>
                        <a:t> / ~40% of an A-Level in UCAS points)</a:t>
                      </a:r>
                      <a:endParaRPr i="1" sz="1100">
                        <a:solidFill>
                          <a:srgbClr val="1F1F1F"/>
                        </a:solidFill>
                      </a:endParaRPr>
                    </a:p>
                  </a:txBody>
                  <a:tcPr marT="76200" marB="76200" marR="114300" marL="114300">
                    <a:lnL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>
                          <a:solidFill>
                            <a:srgbClr val="1F1F1F"/>
                          </a:solidFill>
                        </a:rPr>
                        <a:t>Does not provide a qualification</a:t>
                      </a:r>
                      <a:endParaRPr b="1" sz="1100">
                        <a:solidFill>
                          <a:srgbClr val="1F1F1F"/>
                        </a:solidFill>
                      </a:endParaRPr>
                    </a:p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>
                        <a:solidFill>
                          <a:srgbClr val="1F1F1F"/>
                        </a:solidFill>
                      </a:endParaRPr>
                    </a:p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i="1" lang="en-GB" sz="1100">
                          <a:solidFill>
                            <a:srgbClr val="1F1F1F"/>
                          </a:solidFill>
                        </a:rPr>
                        <a:t>(0 UCAS Tariff points)</a:t>
                      </a:r>
                      <a:endParaRPr i="1" sz="1100">
                        <a:solidFill>
                          <a:srgbClr val="1F1F1F"/>
                        </a:solidFill>
                      </a:endParaRPr>
                    </a:p>
                  </a:txBody>
                  <a:tcPr marT="76200" marB="76200" marR="114300" marL="114300">
                    <a:lnL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>
                          <a:solidFill>
                            <a:srgbClr val="1F1F1F"/>
                          </a:solidFill>
                        </a:rPr>
                        <a:t>Equivalent to 1.0 A-Level</a:t>
                      </a:r>
                      <a:endParaRPr b="1" sz="1100">
                        <a:solidFill>
                          <a:srgbClr val="1F1F1F"/>
                        </a:solidFill>
                      </a:endParaRPr>
                    </a:p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>
                        <a:solidFill>
                          <a:srgbClr val="1F1F1F"/>
                        </a:solidFill>
                      </a:endParaRPr>
                    </a:p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i="1" lang="en-GB" sz="1100">
                          <a:solidFill>
                            <a:srgbClr val="1F1F1F"/>
                          </a:solidFill>
                        </a:rPr>
                        <a:t>(Graded A</a:t>
                      </a:r>
                      <a:r>
                        <a:rPr lang="en-GB" sz="1100">
                          <a:solidFill>
                            <a:srgbClr val="1F1F1F"/>
                          </a:solidFill>
                        </a:rPr>
                        <a:t>–E, awards up to </a:t>
                      </a:r>
                      <a:r>
                        <a:rPr b="1" lang="en-GB" sz="1100">
                          <a:solidFill>
                            <a:srgbClr val="1F1F1F"/>
                          </a:solidFill>
                        </a:rPr>
                        <a:t>56 UCAS Tariff points</a:t>
                      </a:r>
                      <a:r>
                        <a:rPr lang="en-GB" sz="1100">
                          <a:solidFill>
                            <a:srgbClr val="1F1F1F"/>
                          </a:solidFill>
                        </a:rPr>
                        <a:t>)*</a:t>
                      </a:r>
                      <a:endParaRPr sz="1100">
                        <a:solidFill>
                          <a:srgbClr val="1F1F1F"/>
                        </a:solidFill>
                      </a:endParaRPr>
                    </a:p>
                  </a:txBody>
                  <a:tcPr marT="76200" marB="76200" marR="114300" marL="114300">
                    <a:lnL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86677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>
                          <a:solidFill>
                            <a:srgbClr val="1F1F1F"/>
                          </a:solidFill>
                        </a:rPr>
                        <a:t>Extension Purpose</a:t>
                      </a:r>
                      <a:endParaRPr b="1" sz="1100">
                        <a:solidFill>
                          <a:srgbClr val="1F1F1F"/>
                        </a:solidFill>
                      </a:endParaRPr>
                    </a:p>
                  </a:txBody>
                  <a:tcPr marT="76200" marB="76200" marR="114300" marL="114300">
                    <a:lnL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solidFill>
                            <a:srgbClr val="1F1F1F"/>
                          </a:solidFill>
                        </a:rPr>
                        <a:t>Proves university-level research skills. Often results in lowered grade offers from universities.</a:t>
                      </a:r>
                      <a:endParaRPr sz="1100">
                        <a:solidFill>
                          <a:srgbClr val="1F1F1F"/>
                        </a:solidFill>
                      </a:endParaRPr>
                    </a:p>
                  </a:txBody>
                  <a:tcPr marT="76200" marB="76200" marR="114300" marL="114300">
                    <a:lnL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solidFill>
                            <a:srgbClr val="1F1F1F"/>
                          </a:solidFill>
                        </a:rPr>
                        <a:t>Maintains quantitative skills to support other courses (e.g., Psychology, Geography, Biology).</a:t>
                      </a:r>
                      <a:endParaRPr sz="1100">
                        <a:solidFill>
                          <a:srgbClr val="1F1F1F"/>
                        </a:solidFill>
                      </a:endParaRPr>
                    </a:p>
                  </a:txBody>
                  <a:tcPr marT="76200" marB="76200" marR="114300" marL="114300">
                    <a:lnL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solidFill>
                            <a:srgbClr val="1F1F1F"/>
                          </a:solidFill>
                        </a:rPr>
                        <a:t>Helps students learn essential study skills as they make the step up from GCSE to A-Level, helping develop independence.</a:t>
                      </a:r>
                      <a:endParaRPr sz="1100">
                        <a:solidFill>
                          <a:srgbClr val="1F1F1F"/>
                        </a:solidFill>
                      </a:endParaRPr>
                    </a:p>
                  </a:txBody>
                  <a:tcPr marT="76200" marB="76200" marR="114300" marL="114300">
                    <a:lnL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solidFill>
                            <a:srgbClr val="1F1F1F"/>
                          </a:solidFill>
                        </a:rPr>
                        <a:t>Demonstrates massive academic breadth, but is very rarely valuable for next steps - not </a:t>
                      </a:r>
                      <a:r>
                        <a:rPr lang="en-GB" sz="1100">
                          <a:solidFill>
                            <a:srgbClr val="1F1F1F"/>
                          </a:solidFill>
                        </a:rPr>
                        <a:t>recommended</a:t>
                      </a:r>
                      <a:r>
                        <a:rPr lang="en-GB" sz="1100">
                          <a:solidFill>
                            <a:srgbClr val="1F1F1F"/>
                          </a:solidFill>
                        </a:rPr>
                        <a:t>. .</a:t>
                      </a:r>
                      <a:endParaRPr sz="1100">
                        <a:solidFill>
                          <a:srgbClr val="1F1F1F"/>
                        </a:solidFill>
                      </a:endParaRPr>
                    </a:p>
                  </a:txBody>
                  <a:tcPr marT="76200" marB="76200" marR="114300" marL="114300">
                    <a:lnL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4C7C5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9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0" name="Google Shape;270;g37ff222986a_0_30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9700" y="311700"/>
            <a:ext cx="11581699" cy="63752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5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g27cbed6995f_0_204"/>
          <p:cNvSpPr txBox="1"/>
          <p:nvPr>
            <p:ph type="title"/>
          </p:nvPr>
        </p:nvSpPr>
        <p:spPr>
          <a:xfrm>
            <a:off x="301575" y="204138"/>
            <a:ext cx="98070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b="1" lang="en-GB" sz="4000">
                <a:latin typeface="Montserrat"/>
                <a:ea typeface="Montserrat"/>
                <a:cs typeface="Montserrat"/>
                <a:sym typeface="Montserrat"/>
              </a:rPr>
              <a:t>2. The Sixth Form Wider Curriculum</a:t>
            </a:r>
            <a:endParaRPr b="1" sz="4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277" name="Google Shape;277;g27cbed6995f_0_20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42450" y="1007324"/>
            <a:ext cx="4792376" cy="5270700"/>
          </a:xfrm>
          <a:prstGeom prst="rect">
            <a:avLst/>
          </a:prstGeom>
          <a:noFill/>
          <a:ln>
            <a:noFill/>
          </a:ln>
        </p:spPr>
      </p:pic>
      <p:sp>
        <p:nvSpPr>
          <p:cNvPr id="278" name="Google Shape;278;g27cbed6995f_0_204"/>
          <p:cNvSpPr txBox="1"/>
          <p:nvPr/>
        </p:nvSpPr>
        <p:spPr>
          <a:xfrm>
            <a:off x="5201625" y="2095725"/>
            <a:ext cx="6570900" cy="3093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000000"/>
              </a:buClr>
              <a:buSzPts val="2900"/>
              <a:buFont typeface="Arial"/>
              <a:buNone/>
            </a:pPr>
            <a:r>
              <a:rPr b="0" i="0" lang="en-GB" sz="2900" u="none" cap="none" strike="noStrike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Specialist Tutor Programme</a:t>
            </a:r>
            <a:endParaRPr b="0" i="0" sz="2900" u="none" cap="none" strike="noStrike">
              <a:solidFill>
                <a:schemeClr val="dk1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000000"/>
              </a:buClr>
              <a:buSzPts val="2900"/>
              <a:buFont typeface="Arial"/>
              <a:buNone/>
            </a:pPr>
            <a:r>
              <a:rPr b="0" i="0" lang="en-GB" sz="2900" u="none" cap="none" strike="noStrike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Trips and Visits</a:t>
            </a:r>
            <a:endParaRPr b="0" i="0" sz="2900" u="none" cap="none" strike="noStrike">
              <a:solidFill>
                <a:schemeClr val="dk1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000000"/>
              </a:buClr>
              <a:buSzPts val="2900"/>
              <a:buFont typeface="Arial"/>
              <a:buNone/>
            </a:pPr>
            <a:r>
              <a:rPr b="0" i="0" lang="en-GB" sz="2900" u="none" cap="none" strike="noStrike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Wednesday afternoon options</a:t>
            </a:r>
            <a:endParaRPr b="0" i="0" sz="2900" u="none" cap="none" strike="noStrike">
              <a:solidFill>
                <a:schemeClr val="dk1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000000"/>
              </a:buClr>
              <a:buSzPts val="2900"/>
              <a:buFont typeface="Arial"/>
              <a:buNone/>
            </a:pPr>
            <a:r>
              <a:rPr b="0" i="0" lang="en-GB" sz="2900" u="none" cap="none" strike="noStrike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Volunteering and Work Experience</a:t>
            </a:r>
            <a:endParaRPr b="0" i="0" sz="2900" u="none" cap="none" strike="noStrike">
              <a:solidFill>
                <a:schemeClr val="dk1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000000"/>
              </a:buClr>
              <a:buSzPts val="2900"/>
              <a:buFont typeface="Arial"/>
              <a:buNone/>
            </a:pPr>
            <a:r>
              <a:rPr b="0" i="0" lang="en-GB" sz="2900" u="none" cap="none" strike="noStrike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Extra-curricular activities</a:t>
            </a:r>
            <a:endParaRPr b="0" i="0" sz="2900" u="none" cap="none" strike="noStrike">
              <a:solidFill>
                <a:schemeClr val="dk1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000000"/>
              </a:buClr>
              <a:buSzPts val="2900"/>
              <a:buFont typeface="Arial"/>
              <a:buNone/>
            </a:pPr>
            <a:r>
              <a:rPr b="0" i="0" lang="en-GB" sz="2900" u="none" cap="none" strike="noStrike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Super-curricular activities</a:t>
            </a:r>
            <a:endParaRPr b="0" i="0" sz="1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3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gff082646d9_0_0"/>
          <p:cNvSpPr txBox="1"/>
          <p:nvPr/>
        </p:nvSpPr>
        <p:spPr>
          <a:xfrm>
            <a:off x="1408150" y="761850"/>
            <a:ext cx="9255000" cy="2693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100"/>
              <a:buFont typeface="Arial"/>
              <a:buNone/>
            </a:pPr>
            <a:r>
              <a:rPr b="1" i="0" lang="en-GB" sz="4000" u="none" cap="none" strike="noStrike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The Specialist Tutor Programme</a:t>
            </a:r>
            <a:endParaRPr b="1" i="0" sz="4000" u="none" cap="none" strike="noStrike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100"/>
              <a:buFont typeface="Arial"/>
              <a:buNone/>
            </a:pPr>
            <a:r>
              <a:t/>
            </a:r>
            <a:endParaRPr b="0" i="0" sz="4100" u="none" cap="none" strike="noStrike">
              <a:solidFill>
                <a:srgbClr val="000000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100"/>
              <a:buFont typeface="Arial"/>
              <a:buNone/>
            </a:pPr>
            <a:r>
              <a:t/>
            </a:r>
            <a:endParaRPr b="0" i="0" sz="4100" u="none" cap="none" strike="noStrike">
              <a:solidFill>
                <a:srgbClr val="000000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100"/>
              <a:buFont typeface="Arial"/>
              <a:buNone/>
            </a:pPr>
            <a:r>
              <a:t/>
            </a:r>
            <a:endParaRPr b="0" i="0" sz="4100" u="none" cap="none" strike="noStrike">
              <a:solidFill>
                <a:srgbClr val="000000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</p:txBody>
      </p:sp>
      <p:pic>
        <p:nvPicPr>
          <p:cNvPr id="285" name="Google Shape;285;gff082646d9_0_0"/>
          <p:cNvPicPr preferRelativeResize="0"/>
          <p:nvPr>
            <p:ph idx="4294967295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771396" y="1610909"/>
            <a:ext cx="6283500" cy="4105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0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g28046b4ef39_0_6"/>
          <p:cNvSpPr txBox="1"/>
          <p:nvPr/>
        </p:nvSpPr>
        <p:spPr>
          <a:xfrm>
            <a:off x="763125" y="668200"/>
            <a:ext cx="10267200" cy="5428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2300" u="none" cap="none" strike="noStrike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Every other Thursday (Week 2, Period 2)</a:t>
            </a:r>
            <a:endParaRPr b="1" i="0" sz="2300" u="none" cap="none" strike="noStrike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1" i="0" sz="2300" u="none" cap="none" strike="noStrike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2300" u="none" cap="none" strike="noStrike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Activities for the week are published every </a:t>
            </a:r>
            <a:r>
              <a:rPr b="1" lang="en-GB" sz="2300">
                <a:latin typeface="Montserrat"/>
                <a:ea typeface="Montserrat"/>
                <a:cs typeface="Montserrat"/>
                <a:sym typeface="Montserrat"/>
              </a:rPr>
              <a:t>Monday</a:t>
            </a:r>
            <a:r>
              <a:rPr b="1" i="0" lang="en-GB" sz="2300" u="none" cap="none" strike="noStrike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.  </a:t>
            </a:r>
            <a:endParaRPr b="1" i="0" sz="2300" u="none" cap="none" strike="noStrike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1" i="0" sz="2300" u="none" cap="none" strike="noStrike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2300" u="none" cap="none" strike="noStrike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Aims:</a:t>
            </a:r>
            <a:r>
              <a:rPr b="0" i="0" lang="en-GB" sz="2300" u="none" cap="none" strike="noStrike">
                <a:solidFill>
                  <a:srgbClr val="000000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  </a:t>
            </a:r>
            <a:endParaRPr b="0" i="0" sz="2300" u="none" cap="none" strike="noStrike">
              <a:solidFill>
                <a:srgbClr val="000000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900" u="none" cap="none" strike="noStrik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b="0" i="0" lang="en-GB" sz="22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To provide specialist support, advice and guidance through a programme of activities that are tailored to the Personalised Curriculum.</a:t>
            </a:r>
            <a:endParaRPr b="0" i="0" sz="2200" u="none" cap="none" strike="noStrik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190500" lvl="0" marL="2286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Montserrat"/>
              <a:buChar char="•"/>
            </a:pPr>
            <a:r>
              <a:rPr b="0" i="0" lang="en-GB" sz="22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Super-curricular learning</a:t>
            </a:r>
            <a:endParaRPr b="0" i="0" sz="2200" u="none" cap="none" strike="noStrik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190500" lvl="0" marL="2286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Montserrat"/>
              <a:buChar char="•"/>
            </a:pPr>
            <a:r>
              <a:rPr b="0" i="0" lang="en-GB" sz="22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Aspirational encounters</a:t>
            </a:r>
            <a:endParaRPr b="0" i="0" sz="2200" u="none" cap="none" strike="noStrik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190500" lvl="0" marL="2286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Montserrat"/>
              <a:buChar char="•"/>
            </a:pPr>
            <a:r>
              <a:rPr b="0" i="0" lang="en-GB" sz="22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Projects and activities that develop skills and competencies</a:t>
            </a:r>
            <a:endParaRPr b="0" i="0" sz="2200" u="none" cap="none" strike="noStrik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190500" lvl="0" marL="2286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Montserrat"/>
              <a:buChar char="•"/>
            </a:pPr>
            <a:r>
              <a:rPr b="0" i="0" lang="en-GB" sz="22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Life-skills and personal development</a:t>
            </a:r>
            <a:endParaRPr b="0" i="0" sz="2200" u="none" cap="none" strike="noStrik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190500" lvl="0" marL="2286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Montserrat"/>
              <a:buChar char="•"/>
            </a:pPr>
            <a:r>
              <a:rPr b="0" i="0" lang="en-GB" sz="22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Study skills and academic support</a:t>
            </a:r>
            <a:endParaRPr b="0" i="0" sz="2200" u="none" cap="none" strike="noStrike">
              <a:solidFill>
                <a:srgbClr val="000000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5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96" name="Google Shape;296;g2eccd79edee_0_143"/>
          <p:cNvGraphicFramePr/>
          <p:nvPr/>
        </p:nvGraphicFramePr>
        <p:xfrm>
          <a:off x="934721" y="1027232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{5BE5992D-2A93-48B8-B9BA-59F724EC3A92}</a:tableStyleId>
              </a:tblPr>
              <a:tblGrid>
                <a:gridCol w="4784425"/>
                <a:gridCol w="2585250"/>
                <a:gridCol w="1753975"/>
              </a:tblGrid>
              <a:tr h="5259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Theme</a:t>
                      </a:r>
                      <a:endParaRPr sz="1800" u="none" cap="none" strike="noStrike">
                        <a:solidFill>
                          <a:srgbClr val="000000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154800" marB="45725" marR="91450" marL="9145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Tutor</a:t>
                      </a:r>
                      <a:endParaRPr sz="1800" u="none" cap="none" strike="noStrike">
                        <a:solidFill>
                          <a:srgbClr val="000000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Tutor Initials</a:t>
                      </a:r>
                      <a:endParaRPr sz="1800" u="none" cap="none" strike="noStrike">
                        <a:solidFill>
                          <a:srgbClr val="000000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59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Business, IT, Law and Economics</a:t>
                      </a:r>
                      <a:endParaRPr sz="1800" u="none" cap="none" strike="noStrike">
                        <a:solidFill>
                          <a:srgbClr val="000000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154800" marB="45725" marR="91450" marL="9145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Mrs </a:t>
                      </a:r>
                      <a:r>
                        <a:rPr lang="en-GB" sz="18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Turner &amp; </a:t>
                      </a:r>
                      <a:br>
                        <a:rPr lang="en-GB" sz="18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</a:br>
                      <a:r>
                        <a:rPr lang="en-GB" sz="18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Mrs Whiteley</a:t>
                      </a:r>
                      <a:endParaRPr sz="1800" u="none" cap="none" strike="noStrike">
                        <a:solidFill>
                          <a:srgbClr val="000000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12</a:t>
                      </a:r>
                      <a:r>
                        <a:rPr lang="en-GB" sz="18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ZT</a:t>
                      </a:r>
                      <a:endParaRPr sz="1800" u="none" cap="none" strike="noStrike">
                        <a:solidFill>
                          <a:srgbClr val="000000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154800" marB="45725" marR="91450" marL="9145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59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English / Media</a:t>
                      </a:r>
                      <a:endParaRPr sz="1800" u="none" cap="none" strike="noStrike">
                        <a:solidFill>
                          <a:srgbClr val="000000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154800" marB="45725" marR="91450" marL="9145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M</a:t>
                      </a:r>
                      <a:r>
                        <a:rPr lang="en-GB" sz="18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 H Smith &amp; </a:t>
                      </a:r>
                      <a:br>
                        <a:rPr lang="en-GB" sz="18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</a:br>
                      <a:r>
                        <a:rPr lang="en-GB" sz="18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Mr Grimmett</a:t>
                      </a:r>
                      <a:endParaRPr sz="1800" u="none" cap="none" strike="noStrike">
                        <a:solidFill>
                          <a:srgbClr val="000000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12</a:t>
                      </a:r>
                      <a:r>
                        <a:rPr lang="en-GB" sz="18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HLS</a:t>
                      </a:r>
                      <a:endParaRPr sz="1800" u="none" cap="none" strike="noStrike">
                        <a:solidFill>
                          <a:srgbClr val="000000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154800" marB="45725" marR="91450" marL="9145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59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Food / Product Design / Creative</a:t>
                      </a:r>
                      <a:endParaRPr sz="18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154800" marB="45725" marR="91450" marL="9145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Mrs Dearn</a:t>
                      </a:r>
                      <a:endParaRPr sz="18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154800" marB="45725" marR="91450" marL="9145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12LED</a:t>
                      </a:r>
                      <a:endParaRPr sz="1800" u="none" cap="none" strike="noStrike">
                        <a:solidFill>
                          <a:srgbClr val="000000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154800" marB="45725" marR="91450" marL="9145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59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HUMS &amp; Social Sciences</a:t>
                      </a:r>
                      <a:endParaRPr sz="1800" u="none" cap="none" strike="noStrike">
                        <a:solidFill>
                          <a:srgbClr val="000000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154800" marB="45725" marR="91450" marL="9145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D</a:t>
                      </a:r>
                      <a:r>
                        <a:rPr lang="en-GB" sz="1800" u="none" cap="none" strike="noStrike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r</a:t>
                      </a:r>
                      <a:r>
                        <a:rPr lang="en-GB" sz="18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 Carpenter</a:t>
                      </a:r>
                      <a:endParaRPr sz="1800" u="none" cap="none" strike="noStrike">
                        <a:solidFill>
                          <a:srgbClr val="000000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154800" marB="45725" marR="91450" marL="9145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12</a:t>
                      </a:r>
                      <a:r>
                        <a:rPr lang="en-GB" sz="18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RLC</a:t>
                      </a:r>
                      <a:endParaRPr sz="1800" u="none" cap="none" strike="noStrike">
                        <a:solidFill>
                          <a:srgbClr val="000000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154800" marB="45725" marR="91450" marL="9145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59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Performance (Performing A</a:t>
                      </a:r>
                      <a:r>
                        <a:rPr lang="en-GB" sz="18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rts, Music, Music Tech, Sports)</a:t>
                      </a:r>
                      <a:endParaRPr sz="1800" u="none" cap="none" strike="noStrike">
                        <a:solidFill>
                          <a:srgbClr val="000000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Mr </a:t>
                      </a:r>
                      <a:r>
                        <a:rPr lang="en-GB" sz="18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Humphrey</a:t>
                      </a:r>
                      <a:endParaRPr sz="1800" u="none" cap="none" strike="noStrike">
                        <a:solidFill>
                          <a:srgbClr val="000000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154800" marB="45725" marR="91450" marL="9145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12</a:t>
                      </a:r>
                      <a:r>
                        <a:rPr lang="en-GB" sz="18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MH</a:t>
                      </a:r>
                      <a:endParaRPr sz="1800" u="none" cap="none" strike="noStrike">
                        <a:solidFill>
                          <a:srgbClr val="000000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154800" marB="45725" marR="91450" marL="9145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767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STEM</a:t>
                      </a:r>
                      <a:endParaRPr sz="1800" u="none" cap="none" strike="noStrike">
                        <a:solidFill>
                          <a:srgbClr val="000000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118800" marB="45725" marR="91450" marL="9145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M</a:t>
                      </a:r>
                      <a:r>
                        <a:rPr lang="en-GB" sz="18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 J Smith</a:t>
                      </a:r>
                      <a:endParaRPr sz="1800" u="none" cap="none" strike="noStrike">
                        <a:solidFill>
                          <a:srgbClr val="000000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118800" marB="45725" marR="91450" marL="9145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12</a:t>
                      </a:r>
                      <a:r>
                        <a:rPr lang="en-GB" sz="18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JS</a:t>
                      </a:r>
                      <a:endParaRPr sz="1800" u="none" cap="none" strike="noStrike">
                        <a:solidFill>
                          <a:srgbClr val="000000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118800" marB="45725" marR="91450" marL="9145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0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g3fb494f79e3_0_2"/>
          <p:cNvSpPr txBox="1"/>
          <p:nvPr>
            <p:ph type="ctrTitle"/>
          </p:nvPr>
        </p:nvSpPr>
        <p:spPr>
          <a:xfrm>
            <a:off x="-249718" y="420593"/>
            <a:ext cx="8734200" cy="1057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Montserrat"/>
              <a:buNone/>
            </a:pPr>
            <a:r>
              <a:rPr lang="en-GB">
                <a:latin typeface="Montserrat"/>
                <a:ea typeface="Montserrat"/>
                <a:cs typeface="Montserrat"/>
                <a:sym typeface="Montserrat"/>
              </a:rPr>
              <a:t>Business, IT, Law &amp; Economics, </a:t>
            </a:r>
            <a:br>
              <a:rPr lang="en-GB">
                <a:latin typeface="Montserrat"/>
                <a:ea typeface="Montserrat"/>
                <a:cs typeface="Montserrat"/>
                <a:sym typeface="Montserrat"/>
              </a:rPr>
            </a:br>
            <a:r>
              <a:rPr lang="en-GB">
                <a:latin typeface="Montserrat"/>
                <a:ea typeface="Montserrat"/>
                <a:cs typeface="Montserrat"/>
                <a:sym typeface="Montserrat"/>
              </a:rPr>
              <a:t>(Mrs Turner &amp; Mrs Whiteley)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02" name="Google Shape;302;g3fb494f79e3_0_2"/>
          <p:cNvSpPr txBox="1"/>
          <p:nvPr/>
        </p:nvSpPr>
        <p:spPr>
          <a:xfrm>
            <a:off x="6799025" y="1644550"/>
            <a:ext cx="5124600" cy="501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0" i="0" lang="en-GB" sz="32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Links to: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t/>
            </a:r>
            <a:endParaRPr b="0" i="0" sz="3200" u="none" cap="none" strike="noStrik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0" i="0" lang="en-GB" sz="32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Law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0" i="0" lang="en-GB" sz="32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Web design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0" i="0" lang="en-GB" sz="32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Programming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0" i="0" lang="en-GB" sz="32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Economics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0" i="0" lang="en-GB" sz="32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Finance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0" i="0" lang="en-GB" sz="32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Business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0" i="0" lang="en-GB" sz="32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Events management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t/>
            </a:r>
            <a:endParaRPr b="0" i="0" sz="3200" u="none" cap="none" strike="noStrik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303" name="Google Shape;303;g3fb494f79e3_0_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20207" y="1644555"/>
            <a:ext cx="5124450" cy="46577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7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g3fb494f79e3_0_8"/>
          <p:cNvSpPr txBox="1"/>
          <p:nvPr>
            <p:ph type="ctrTitle"/>
          </p:nvPr>
        </p:nvSpPr>
        <p:spPr>
          <a:xfrm>
            <a:off x="-249718" y="420593"/>
            <a:ext cx="8734200" cy="1057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Montserrat"/>
              <a:buNone/>
            </a:pPr>
            <a:r>
              <a:rPr lang="en-GB">
                <a:latin typeface="Montserrat"/>
                <a:ea typeface="Montserrat"/>
                <a:cs typeface="Montserrat"/>
                <a:sym typeface="Montserrat"/>
              </a:rPr>
              <a:t>English / Media</a:t>
            </a:r>
            <a:br>
              <a:rPr lang="en-GB">
                <a:latin typeface="Montserrat"/>
                <a:ea typeface="Montserrat"/>
                <a:cs typeface="Montserrat"/>
                <a:sym typeface="Montserrat"/>
              </a:rPr>
            </a:br>
            <a:r>
              <a:rPr lang="en-GB">
                <a:latin typeface="Montserrat"/>
                <a:ea typeface="Montserrat"/>
                <a:cs typeface="Montserrat"/>
                <a:sym typeface="Montserrat"/>
              </a:rPr>
              <a:t>(Ms Smith &amp; Mr Grimmett)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09" name="Google Shape;309;g3fb494f79e3_0_8"/>
          <p:cNvSpPr txBox="1"/>
          <p:nvPr/>
        </p:nvSpPr>
        <p:spPr>
          <a:xfrm>
            <a:off x="6312725" y="1644550"/>
            <a:ext cx="6247500" cy="5356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0" i="0" lang="en-GB" sz="30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Links to:</a:t>
            </a:r>
            <a:endParaRPr b="0" i="0" sz="1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t/>
            </a:r>
            <a:endParaRPr b="0" i="0" sz="3000" u="none" cap="none" strike="noStrik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en-GB" sz="30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English Language / Literature</a:t>
            </a:r>
            <a:endParaRPr b="0" i="0" sz="1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en-GB" sz="30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Media </a:t>
            </a:r>
            <a:endParaRPr b="0" i="0" sz="1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en-GB" sz="30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Film</a:t>
            </a:r>
            <a:endParaRPr sz="30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en-GB" sz="30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Journalism</a:t>
            </a:r>
            <a:endParaRPr sz="30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en-GB" sz="30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Law</a:t>
            </a:r>
            <a:endParaRPr sz="30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en-GB" sz="30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Teaching</a:t>
            </a:r>
            <a:endParaRPr sz="30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en-GB" sz="30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Marketing</a:t>
            </a:r>
            <a:endParaRPr sz="30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en-GB" sz="30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Advertising</a:t>
            </a:r>
            <a:endParaRPr sz="30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t/>
            </a:r>
            <a:endParaRPr b="0" i="0" sz="1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t/>
            </a:r>
            <a:endParaRPr b="0" i="0" sz="3000" u="none" cap="none" strike="noStrik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Book library. Tiny people reading books. Literature fans, E-book, media library, learning online, reading app. Modern flat cartoon style. Vector illustration on white background (provided by Getty Images)" id="310" name="Google Shape;310;g3fb494f79e3_0_8"/>
          <p:cNvPicPr preferRelativeResize="0"/>
          <p:nvPr/>
        </p:nvPicPr>
        <p:blipFill rotWithShape="1">
          <a:blip r:embed="rId3">
            <a:alphaModFix/>
          </a:blip>
          <a:srcRect b="0" l="6785" r="6777" t="0"/>
          <a:stretch/>
        </p:blipFill>
        <p:spPr>
          <a:xfrm>
            <a:off x="1120207" y="1644555"/>
            <a:ext cx="5124449" cy="46577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4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g3fb494f79e3_0_14"/>
          <p:cNvSpPr txBox="1"/>
          <p:nvPr>
            <p:ph type="ctrTitle"/>
          </p:nvPr>
        </p:nvSpPr>
        <p:spPr>
          <a:xfrm>
            <a:off x="-249718" y="420593"/>
            <a:ext cx="8734200" cy="1057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Montserrat"/>
              <a:buNone/>
            </a:pPr>
            <a:r>
              <a:rPr lang="en-GB">
                <a:latin typeface="Montserrat"/>
                <a:ea typeface="Montserrat"/>
                <a:cs typeface="Montserrat"/>
                <a:sym typeface="Montserrat"/>
              </a:rPr>
              <a:t>Food / Product Design / Creative</a:t>
            </a:r>
            <a:br>
              <a:rPr lang="en-GB">
                <a:latin typeface="Montserrat"/>
                <a:ea typeface="Montserrat"/>
                <a:cs typeface="Montserrat"/>
                <a:sym typeface="Montserrat"/>
              </a:rPr>
            </a:br>
            <a:r>
              <a:rPr lang="en-GB">
                <a:latin typeface="Montserrat"/>
                <a:ea typeface="Montserrat"/>
                <a:cs typeface="Montserrat"/>
                <a:sym typeface="Montserrat"/>
              </a:rPr>
              <a:t>(Mrs Dearn)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16" name="Google Shape;316;g3fb494f79e3_0_14"/>
          <p:cNvSpPr txBox="1"/>
          <p:nvPr/>
        </p:nvSpPr>
        <p:spPr>
          <a:xfrm>
            <a:off x="6407125" y="1015375"/>
            <a:ext cx="6247500" cy="6080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0" i="0" lang="en-GB" sz="26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Links to:</a:t>
            </a:r>
            <a:endParaRPr b="0" i="0" sz="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t/>
            </a:r>
            <a:endParaRPr b="0" i="0" sz="1700" u="none" cap="none" strike="noStrik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en-GB" sz="26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Food Technologists</a:t>
            </a:r>
            <a:endParaRPr sz="26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en-GB" sz="26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Nutritionists, Dieticians</a:t>
            </a:r>
            <a:endParaRPr sz="26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en-GB" sz="26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Butchers, Chefs</a:t>
            </a:r>
            <a:endParaRPr sz="26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en-GB" sz="26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Marketing Managers</a:t>
            </a:r>
            <a:endParaRPr sz="26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en-GB" sz="26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Environmental Health Officers</a:t>
            </a:r>
            <a:endParaRPr sz="26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en-GB" sz="26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Architect</a:t>
            </a:r>
            <a:endParaRPr sz="26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en-GB" sz="26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Illustrator</a:t>
            </a:r>
            <a:endParaRPr sz="26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en-GB" sz="26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Interior Designer</a:t>
            </a:r>
            <a:endParaRPr sz="26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en-GB" sz="26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Landscape Architect</a:t>
            </a:r>
            <a:endParaRPr sz="26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en-GB" sz="26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Graphic Designer</a:t>
            </a:r>
            <a:endParaRPr sz="26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en-GB" sz="26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Animator</a:t>
            </a:r>
            <a:endParaRPr sz="26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en-GB" sz="26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Floristry</a:t>
            </a:r>
            <a:endParaRPr sz="26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t/>
            </a:r>
            <a:endParaRPr b="0" i="0" sz="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t/>
            </a:r>
            <a:endParaRPr b="0" i="0" sz="2600" u="none" cap="none" strike="noStrik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Young creative women in a studio, startup business. (provided by Getty Images)" id="317" name="Google Shape;317;g3fb494f79e3_0_14"/>
          <p:cNvPicPr preferRelativeResize="0"/>
          <p:nvPr/>
        </p:nvPicPr>
        <p:blipFill rotWithShape="1">
          <a:blip r:embed="rId3">
            <a:alphaModFix/>
          </a:blip>
          <a:srcRect b="0" l="13899" r="13899" t="0"/>
          <a:stretch/>
        </p:blipFill>
        <p:spPr>
          <a:xfrm>
            <a:off x="1120207" y="1644555"/>
            <a:ext cx="5124449" cy="46577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g3fb494f79e3_0_20"/>
          <p:cNvSpPr txBox="1"/>
          <p:nvPr>
            <p:ph type="ctrTitle"/>
          </p:nvPr>
        </p:nvSpPr>
        <p:spPr>
          <a:xfrm>
            <a:off x="625888" y="337465"/>
            <a:ext cx="6323700" cy="1057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Montserrat"/>
              <a:buNone/>
            </a:pPr>
            <a:r>
              <a:rPr lang="en-GB">
                <a:latin typeface="Montserrat"/>
                <a:ea typeface="Montserrat"/>
                <a:cs typeface="Montserrat"/>
                <a:sym typeface="Montserrat"/>
              </a:rPr>
              <a:t>Hums &amp; Social Sciences</a:t>
            </a:r>
            <a:br>
              <a:rPr lang="en-GB">
                <a:latin typeface="Montserrat"/>
                <a:ea typeface="Montserrat"/>
                <a:cs typeface="Montserrat"/>
                <a:sym typeface="Montserrat"/>
              </a:rPr>
            </a:br>
            <a:r>
              <a:rPr lang="en-GB">
                <a:latin typeface="Montserrat"/>
                <a:ea typeface="Montserrat"/>
                <a:cs typeface="Montserrat"/>
                <a:sym typeface="Montserrat"/>
              </a:rPr>
              <a:t> (Dr Carpenter)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23" name="Google Shape;323;g3fb494f79e3_0_20"/>
          <p:cNvSpPr txBox="1"/>
          <p:nvPr/>
        </p:nvSpPr>
        <p:spPr>
          <a:xfrm>
            <a:off x="6811800" y="20151"/>
            <a:ext cx="5761200" cy="6634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0" i="0" lang="en-GB" sz="25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Links to:</a:t>
            </a:r>
            <a:endParaRPr b="0" i="0" sz="2500" u="none" cap="none" strike="noStrik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t/>
            </a:r>
            <a:endParaRPr b="0" i="0" sz="2500" u="none" cap="none" strike="noStrik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b="0" i="0" lang="en-GB" sz="25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Geography</a:t>
            </a:r>
            <a:endParaRPr b="0" i="0" sz="7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b="0" i="0" lang="en-GB" sz="25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History</a:t>
            </a:r>
            <a:endParaRPr b="0" i="0" sz="7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b="0" i="0" lang="en-GB" sz="25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Languages</a:t>
            </a:r>
            <a:endParaRPr b="0" i="0" sz="7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b="0" i="0" lang="en-GB" sz="25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Philosophy</a:t>
            </a:r>
            <a:endParaRPr b="0" i="0" sz="2500" u="none" cap="none" strike="noStrik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0" i="0" lang="en-GB" sz="25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Psychology</a:t>
            </a:r>
            <a:endParaRPr b="0" i="0" sz="2500" u="none" cap="none" strike="noStrik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0" i="0" lang="en-GB" sz="25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Health and Social Care</a:t>
            </a:r>
            <a:endParaRPr b="0" i="0" sz="2500" u="none" cap="none" strike="noStrik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0" i="0" lang="en-GB" sz="25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Criminology</a:t>
            </a:r>
            <a:endParaRPr b="0" i="0" sz="2500" u="none" cap="none" strike="noStrik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0" i="0" lang="en-GB" sz="25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Sociology</a:t>
            </a:r>
            <a:endParaRPr b="0" i="0" sz="2500" u="none" cap="none" strike="noStrik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b="0" i="0" lang="en-GB" sz="25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History</a:t>
            </a:r>
            <a:endParaRPr b="0" i="0" sz="7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b="0" i="0" lang="en-GB" sz="25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Archaeology </a:t>
            </a:r>
            <a:endParaRPr b="0" i="0" sz="7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b="0" i="0" lang="en-GB" sz="25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Sociology</a:t>
            </a:r>
            <a:endParaRPr b="0" i="0" sz="7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b="0" i="0" lang="en-GB" sz="25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Politics</a:t>
            </a:r>
            <a:endParaRPr b="0" i="0" sz="7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b="0" i="0" lang="en-GB" sz="25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Law</a:t>
            </a:r>
            <a:endParaRPr b="0" i="0" sz="7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b="0" i="0" lang="en-GB" sz="25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Philosophy</a:t>
            </a:r>
            <a:endParaRPr b="0" i="0" sz="7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b="0" i="0" lang="en-GB" sz="25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Ethics</a:t>
            </a:r>
            <a:endParaRPr b="0" i="0" sz="7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24" name="Google Shape;324;g3fb494f79e3_0_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79275" y="1782925"/>
            <a:ext cx="4997675" cy="4298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8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g3fb494f79e3_0_26"/>
          <p:cNvSpPr txBox="1"/>
          <p:nvPr>
            <p:ph type="ctrTitle"/>
          </p:nvPr>
        </p:nvSpPr>
        <p:spPr>
          <a:xfrm>
            <a:off x="-1211224" y="379028"/>
            <a:ext cx="9690300" cy="1057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>
                <a:latin typeface="Montserrat"/>
                <a:ea typeface="Montserrat"/>
                <a:cs typeface="Montserrat"/>
                <a:sym typeface="Montserrat"/>
              </a:rPr>
              <a:t>Performance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>
                <a:latin typeface="Montserrat"/>
                <a:ea typeface="Montserrat"/>
                <a:cs typeface="Montserrat"/>
                <a:sym typeface="Montserrat"/>
              </a:rPr>
              <a:t>(Mr Humphrey)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30" name="Google Shape;330;g3fb494f79e3_0_26"/>
          <p:cNvSpPr txBox="1"/>
          <p:nvPr/>
        </p:nvSpPr>
        <p:spPr>
          <a:xfrm>
            <a:off x="6388557" y="1436723"/>
            <a:ext cx="5761200" cy="4248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0" i="0" lang="en-GB" sz="32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Links to:</a:t>
            </a:r>
            <a:endParaRPr b="0" i="0" sz="3200" u="none" cap="none" strike="noStrik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0" i="0" lang="en-GB" sz="32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Performing Arts</a:t>
            </a:r>
            <a:endParaRPr b="0" i="0" sz="3200" u="none" cap="none" strike="noStrik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0" i="0" lang="en-GB" sz="32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Music</a:t>
            </a:r>
            <a:endParaRPr b="0" i="0" sz="3200" u="none" cap="none" strike="noStrik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0" i="0" lang="en-GB" sz="32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Nutrition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0" i="0" lang="en-GB" sz="32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Hospitality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0" i="0" lang="en-GB" sz="32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Technology</a:t>
            </a:r>
            <a:endParaRPr b="0" i="0" sz="3200" u="none" cap="none" strike="noStrik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en-GB" sz="32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Sports</a:t>
            </a:r>
            <a:endParaRPr sz="32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en-GB" sz="32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Sports coaches and Fitness</a:t>
            </a:r>
            <a:endParaRPr sz="32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31" name="Google Shape;331;g3fb494f79e3_0_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460122" y="1727683"/>
            <a:ext cx="4670334" cy="437329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5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g3fb494f79e3_0_32"/>
          <p:cNvSpPr txBox="1"/>
          <p:nvPr>
            <p:ph type="ctrTitle"/>
          </p:nvPr>
        </p:nvSpPr>
        <p:spPr>
          <a:xfrm>
            <a:off x="406917" y="274321"/>
            <a:ext cx="6747900" cy="1057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Montserrat"/>
              <a:buNone/>
            </a:pPr>
            <a:r>
              <a:rPr lang="en-GB">
                <a:latin typeface="Montserrat"/>
                <a:ea typeface="Montserrat"/>
                <a:cs typeface="Montserrat"/>
                <a:sym typeface="Montserrat"/>
              </a:rPr>
              <a:t>STEM</a:t>
            </a:r>
            <a:br>
              <a:rPr lang="en-GB">
                <a:latin typeface="Montserrat"/>
                <a:ea typeface="Montserrat"/>
                <a:cs typeface="Montserrat"/>
                <a:sym typeface="Montserrat"/>
              </a:rPr>
            </a:br>
            <a:r>
              <a:rPr lang="en-GB">
                <a:latin typeface="Montserrat"/>
                <a:ea typeface="Montserrat"/>
                <a:cs typeface="Montserrat"/>
                <a:sym typeface="Montserrat"/>
              </a:rPr>
              <a:t> (Ms Smith)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37" name="Google Shape;337;g3fb494f79e3_0_32"/>
          <p:cNvSpPr txBox="1"/>
          <p:nvPr/>
        </p:nvSpPr>
        <p:spPr>
          <a:xfrm>
            <a:off x="6567300" y="274325"/>
            <a:ext cx="5340000" cy="6095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0" i="0" lang="en-GB" sz="24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Links to:</a:t>
            </a:r>
            <a:endParaRPr b="0" i="0" sz="2400" u="none" cap="none" strike="noStrik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lang="en-GB" sz="24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Medicine</a:t>
            </a:r>
            <a:endParaRPr sz="24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lang="en-GB" sz="24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Dentistry</a:t>
            </a:r>
            <a:endParaRPr sz="24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lang="en-GB" sz="24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Veterinary</a:t>
            </a:r>
            <a:endParaRPr sz="24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lang="en-GB" sz="24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Biomedical Science</a:t>
            </a:r>
            <a:endParaRPr sz="24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lang="en-GB" sz="24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Health care</a:t>
            </a:r>
            <a:endParaRPr sz="24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b="0" i="0" lang="en-GB" sz="24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Maths</a:t>
            </a:r>
            <a:endParaRPr b="0" i="0" sz="6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b="0" i="0" lang="en-GB" sz="24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Finance</a:t>
            </a:r>
            <a:endParaRPr b="0" i="0" sz="6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b="0" i="0" lang="en-GB" sz="24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Analytics</a:t>
            </a:r>
            <a:endParaRPr b="0" i="0" sz="6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b="0" i="0" lang="en-GB" sz="24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Architecture</a:t>
            </a:r>
            <a:endParaRPr b="0" i="0" sz="6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b="0" i="0" lang="en-GB" sz="24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Energy</a:t>
            </a:r>
            <a:endParaRPr b="0" i="0" sz="6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t/>
            </a:r>
            <a:endParaRPr b="0" i="0" sz="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0" i="0" lang="en-GB" sz="24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Animal Science Science</a:t>
            </a:r>
            <a:endParaRPr b="0" i="0" sz="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0" i="0" lang="en-GB" sz="24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Physiotherapy and Sport Science</a:t>
            </a:r>
            <a:endParaRPr b="0" i="0" sz="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0" i="0" lang="en-GB" sz="24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Forensic Science</a:t>
            </a:r>
            <a:endParaRPr b="0" i="0" sz="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0" i="0" lang="en-GB" sz="24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STEM… and all Science pathways</a:t>
            </a:r>
            <a:endParaRPr b="0" i="0" sz="2400" u="none" cap="none" strike="noStrik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338" name="Google Shape;338;g3fb494f79e3_0_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82531" y="1439061"/>
            <a:ext cx="4914427" cy="40884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3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44" name="Google Shape;344;gff082646d9_0_62"/>
          <p:cNvGraphicFramePr/>
          <p:nvPr/>
        </p:nvGraphicFramePr>
        <p:xfrm>
          <a:off x="546700" y="8880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{5014ED5E-FEFD-4A9E-B805-2623E120DC52}</a:tableStyleId>
              </a:tblPr>
              <a:tblGrid>
                <a:gridCol w="2774650"/>
                <a:gridCol w="2774650"/>
                <a:gridCol w="2774650"/>
                <a:gridCol w="2774650"/>
              </a:tblGrid>
              <a:tr h="7924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cap="none" strike="noStrike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Speaker: Wildlife Film Making</a:t>
                      </a:r>
                      <a:endParaRPr sz="20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cap="none" strike="noStrike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What is a mortgage?</a:t>
                      </a:r>
                      <a:endParaRPr sz="20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cap="none" strike="noStrike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Environmental Action Group</a:t>
                      </a:r>
                      <a:endParaRPr sz="20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cap="none" strike="noStrike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Drama School Audition Prep</a:t>
                      </a:r>
                      <a:endParaRPr sz="20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</a:tr>
              <a:tr h="10972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cap="none" strike="noStrike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Uni Lecturer: Political Communications</a:t>
                      </a:r>
                      <a:endParaRPr sz="20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cap="none" strike="noStrike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Speaker:  Apprenticeships in Accountancy</a:t>
                      </a:r>
                      <a:endParaRPr sz="20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cap="none" strike="noStrike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How to create effective study skills</a:t>
                      </a:r>
                      <a:endParaRPr sz="20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cap="none" strike="noStrike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Cooking for the homeless</a:t>
                      </a:r>
                      <a:endParaRPr sz="20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</a:tr>
              <a:tr h="7924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cap="none" strike="noStrike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Guest speaker:  BIMM</a:t>
                      </a:r>
                      <a:endParaRPr sz="20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cap="none" strike="noStrike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Basic Aramaic</a:t>
                      </a:r>
                      <a:endParaRPr sz="20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cap="none" strike="noStrike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Oxbridge and Russell Group Prep</a:t>
                      </a:r>
                      <a:endParaRPr sz="20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cap="none" strike="noStrike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Making Music for TV</a:t>
                      </a:r>
                      <a:endParaRPr sz="20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</a:tr>
              <a:tr h="7924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cap="none" strike="noStrike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Grill a Vicar!</a:t>
                      </a:r>
                      <a:endParaRPr sz="20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cap="none" strike="noStrike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Alumni talk: Natural Sciences</a:t>
                      </a:r>
                      <a:endParaRPr sz="20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cap="none" strike="noStrike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How to build a portfolio</a:t>
                      </a:r>
                      <a:endParaRPr sz="20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cap="none" strike="noStrike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Understanding Freud</a:t>
                      </a:r>
                      <a:endParaRPr sz="20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</a:tr>
              <a:tr h="7924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cap="none" strike="noStrike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Prosthetics and make-up for Film</a:t>
                      </a:r>
                      <a:endParaRPr sz="20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cap="none" strike="noStrike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Personal Statement writing</a:t>
                      </a:r>
                      <a:endParaRPr sz="20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cap="none" strike="noStrike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First Aid</a:t>
                      </a:r>
                      <a:endParaRPr sz="20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cap="none" strike="noStrike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Plant propagation</a:t>
                      </a:r>
                      <a:endParaRPr sz="20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</a:tr>
              <a:tr h="10972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cap="none" strike="noStrike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Biomedical Engineering Event</a:t>
                      </a:r>
                      <a:endParaRPr sz="20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cap="none" strike="noStrike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Falmouth Uni: preparing for creative interviews</a:t>
                      </a:r>
                      <a:endParaRPr sz="20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cap="none" strike="noStrike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Bicycle maintenance</a:t>
                      </a:r>
                      <a:endParaRPr sz="20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cap="none" strike="noStrike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How to manage stress and workload</a:t>
                      </a:r>
                      <a:endParaRPr sz="20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sp>
        <p:nvSpPr>
          <p:cNvPr id="345" name="Google Shape;345;gff082646d9_0_62"/>
          <p:cNvSpPr txBox="1"/>
          <p:nvPr/>
        </p:nvSpPr>
        <p:spPr>
          <a:xfrm>
            <a:off x="1315825" y="211350"/>
            <a:ext cx="8761500" cy="538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Arial"/>
              <a:buNone/>
            </a:pPr>
            <a:r>
              <a:rPr b="0" i="0" lang="en-GB" sz="2300" u="none" cap="none" strike="noStrike">
                <a:solidFill>
                  <a:srgbClr val="000000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STP Activity Examples</a:t>
            </a:r>
            <a:endParaRPr b="0" i="0" sz="2300" u="none" cap="none" strike="noStrike">
              <a:solidFill>
                <a:srgbClr val="000000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0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51" name="Google Shape;351;g28046b4ef39_0_11"/>
          <p:cNvGraphicFramePr/>
          <p:nvPr/>
        </p:nvGraphicFramePr>
        <p:xfrm>
          <a:off x="597575" y="6947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{5014ED5E-FEFD-4A9E-B805-2623E120DC52}</a:tableStyleId>
              </a:tblPr>
              <a:tblGrid>
                <a:gridCol w="2774650"/>
                <a:gridCol w="2774650"/>
                <a:gridCol w="2774650"/>
                <a:gridCol w="2774650"/>
              </a:tblGrid>
              <a:tr h="7924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cap="none" strike="noStrike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Cognitive Psychology and AI</a:t>
                      </a:r>
                      <a:endParaRPr sz="20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cap="none" strike="noStrike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Black History - Jennifer Eberhardt, understanding bias</a:t>
                      </a:r>
                      <a:endParaRPr sz="20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cap="none" strike="noStrike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Disaster planning: climate crisis</a:t>
                      </a:r>
                      <a:endParaRPr sz="20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cap="none" strike="noStrike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Political Party visits e.g. Green Party</a:t>
                      </a:r>
                      <a:endParaRPr sz="20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</a:tr>
              <a:tr h="9548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cap="none" strike="noStrike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Uni Lecturer: Political Communications</a:t>
                      </a:r>
                      <a:endParaRPr sz="20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cap="none" strike="noStrike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Planning your gap year</a:t>
                      </a:r>
                      <a:endParaRPr sz="20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cap="none" strike="noStrike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Civil Engineers CITYZEN competition</a:t>
                      </a:r>
                      <a:endParaRPr sz="20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cap="none" strike="noStrike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Book club</a:t>
                      </a:r>
                      <a:endParaRPr sz="20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</a:tr>
              <a:tr h="7924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cap="none" strike="noStrike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Positive masculinity</a:t>
                      </a:r>
                      <a:endParaRPr sz="20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cap="none" strike="noStrike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Mastering presentation skills</a:t>
                      </a:r>
                      <a:endParaRPr sz="20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cap="none" strike="noStrike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TaskMaster: problem solving skills </a:t>
                      </a:r>
                      <a:endParaRPr sz="20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cap="none" strike="noStrike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Prosthetics and make-up</a:t>
                      </a:r>
                      <a:endParaRPr sz="20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</a:tr>
              <a:tr h="7924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cap="none" strike="noStrike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Ethics of cloning</a:t>
                      </a:r>
                      <a:endParaRPr sz="20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cap="none" strike="noStrike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Alumni talk: </a:t>
                      </a:r>
                      <a:endParaRPr sz="20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cap="none" strike="noStrike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Natural Sciences</a:t>
                      </a:r>
                      <a:endParaRPr sz="20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cap="none" strike="noStrike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Stage Production Skills</a:t>
                      </a:r>
                      <a:endParaRPr sz="20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cap="none" strike="noStrike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Wire Sculptures</a:t>
                      </a:r>
                      <a:endParaRPr sz="20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</a:tr>
              <a:tr h="7924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cap="none" strike="noStrike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Composing for film and TV</a:t>
                      </a:r>
                      <a:endParaRPr sz="20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cap="none" strike="noStrike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What is Post-Modernism?</a:t>
                      </a:r>
                      <a:endParaRPr sz="20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cap="none" strike="noStrike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Understanding Tax</a:t>
                      </a:r>
                      <a:endParaRPr sz="20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cap="none" strike="noStrike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Business and sustainability</a:t>
                      </a:r>
                      <a:endParaRPr sz="20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</a:tr>
              <a:tr h="10972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cap="none" strike="noStrike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Wealth Management</a:t>
                      </a:r>
                      <a:endParaRPr sz="20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cap="none" strike="noStrike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Robotics</a:t>
                      </a:r>
                      <a:endParaRPr sz="20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cap="none" strike="noStrike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Astrophysics</a:t>
                      </a:r>
                      <a:endParaRPr sz="20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cap="none" strike="noStrike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Calligraphy</a:t>
                      </a:r>
                      <a:endParaRPr sz="2000" u="none" cap="none" strike="noStrike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sp>
        <p:nvSpPr>
          <p:cNvPr id="352" name="Google Shape;352;g28046b4ef39_0_11"/>
          <p:cNvSpPr txBox="1"/>
          <p:nvPr/>
        </p:nvSpPr>
        <p:spPr>
          <a:xfrm>
            <a:off x="1315825" y="211350"/>
            <a:ext cx="8761500" cy="538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Arial"/>
              <a:buNone/>
            </a:pPr>
            <a:r>
              <a:rPr b="0" i="0" lang="en-GB" sz="2300" u="none" cap="none" strike="noStrike">
                <a:solidFill>
                  <a:srgbClr val="000000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STP Activity Examples</a:t>
            </a:r>
            <a:endParaRPr b="0" i="0" sz="2300" u="none" cap="none" strike="noStrike">
              <a:solidFill>
                <a:srgbClr val="000000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7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Google Shape;358;g28046b4ef39_0_17"/>
          <p:cNvSpPr txBox="1"/>
          <p:nvPr>
            <p:ph type="title"/>
          </p:nvPr>
        </p:nvSpPr>
        <p:spPr>
          <a:xfrm>
            <a:off x="378750" y="1390275"/>
            <a:ext cx="5971800" cy="4431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55554"/>
              <a:buNone/>
            </a:pPr>
            <a:r>
              <a:rPr lang="en-GB"/>
              <a:t>Apprenticeship providers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55554"/>
              <a:buNone/>
            </a:pPr>
            <a:r>
              <a:rPr lang="en-GB"/>
              <a:t>Employers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55554"/>
              <a:buNone/>
            </a:pPr>
            <a:r>
              <a:rPr lang="en-GB"/>
              <a:t>HE/FE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55554"/>
              <a:buNone/>
            </a:pPr>
            <a:r>
              <a:rPr lang="en-GB"/>
              <a:t>HE+ (Oxbridge Prep)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55554"/>
              <a:buNone/>
            </a:pPr>
            <a:r>
              <a:rPr lang="en-GB"/>
              <a:t>Volunteers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55554"/>
              <a:buNone/>
            </a:pPr>
            <a:r>
              <a:rPr lang="en-GB"/>
              <a:t>Academics 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55554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55554"/>
              <a:buNone/>
            </a:pPr>
            <a:r>
              <a:rPr lang="en-GB"/>
              <a:t>Can </a:t>
            </a:r>
            <a:r>
              <a:rPr b="1" lang="en-GB">
                <a:latin typeface="Montserrat"/>
                <a:ea typeface="Montserrat"/>
                <a:cs typeface="Montserrat"/>
                <a:sym typeface="Montserrat"/>
              </a:rPr>
              <a:t>you</a:t>
            </a:r>
            <a:r>
              <a:rPr lang="en-GB"/>
              <a:t> help?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55554"/>
              <a:buNone/>
            </a:pPr>
            <a:r>
              <a:t/>
            </a:r>
            <a:endParaRPr/>
          </a:p>
        </p:txBody>
      </p:sp>
      <p:pic>
        <p:nvPicPr>
          <p:cNvPr id="359" name="Google Shape;359;g28046b4ef39_0_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57648" y="749950"/>
            <a:ext cx="3509000" cy="4927751"/>
          </a:xfrm>
          <a:prstGeom prst="rect">
            <a:avLst/>
          </a:prstGeom>
          <a:noFill/>
          <a:ln>
            <a:noFill/>
          </a:ln>
        </p:spPr>
      </p:pic>
      <p:sp>
        <p:nvSpPr>
          <p:cNvPr id="360" name="Google Shape;360;g28046b4ef39_0_17"/>
          <p:cNvSpPr txBox="1"/>
          <p:nvPr/>
        </p:nvSpPr>
        <p:spPr>
          <a:xfrm>
            <a:off x="426200" y="224725"/>
            <a:ext cx="5971800" cy="906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2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STP speakers</a:t>
            </a:r>
            <a:endParaRPr b="1" sz="32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4" name="Shape 3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Google Shape;365;g15716bc1e79_0_0"/>
          <p:cNvSpPr txBox="1"/>
          <p:nvPr>
            <p:ph type="title"/>
          </p:nvPr>
        </p:nvSpPr>
        <p:spPr>
          <a:xfrm>
            <a:off x="1063950" y="220888"/>
            <a:ext cx="98070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Montserrat Light"/>
              <a:buNone/>
            </a:pPr>
            <a:r>
              <a:rPr b="1" lang="en-GB" sz="4000">
                <a:latin typeface="Montserrat"/>
                <a:ea typeface="Montserrat"/>
                <a:cs typeface="Montserrat"/>
                <a:sym typeface="Montserrat"/>
              </a:rPr>
              <a:t>Super-curricular learning</a:t>
            </a:r>
            <a:endParaRPr b="1" sz="4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366" name="Google Shape;366;g15716bc1e79_0_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212188"/>
            <a:ext cx="11887200" cy="502068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0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Google Shape;371;g15716bc1e79_0_13"/>
          <p:cNvSpPr txBox="1"/>
          <p:nvPr>
            <p:ph type="title"/>
          </p:nvPr>
        </p:nvSpPr>
        <p:spPr>
          <a:xfrm>
            <a:off x="1243313" y="306888"/>
            <a:ext cx="98070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Montserrat Light"/>
              <a:buNone/>
            </a:pPr>
            <a:r>
              <a:rPr b="1" lang="en-GB" sz="4000">
                <a:latin typeface="Montserrat"/>
                <a:ea typeface="Montserrat"/>
                <a:cs typeface="Montserrat"/>
                <a:sym typeface="Montserrat"/>
              </a:rPr>
              <a:t>Super-curricular learning</a:t>
            </a:r>
            <a:r>
              <a:rPr lang="en-GB"/>
              <a:t> </a:t>
            </a:r>
            <a:endParaRPr/>
          </a:p>
        </p:txBody>
      </p:sp>
      <p:graphicFrame>
        <p:nvGraphicFramePr>
          <p:cNvPr id="372" name="Google Shape;372;g15716bc1e79_0_13"/>
          <p:cNvGraphicFramePr/>
          <p:nvPr/>
        </p:nvGraphicFramePr>
        <p:xfrm>
          <a:off x="609600" y="1310317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{B991D38D-52D5-457C-871F-74E7618ECC5A}</a:tableStyleId>
              </a:tblPr>
              <a:tblGrid>
                <a:gridCol w="3691475"/>
                <a:gridCol w="3691475"/>
                <a:gridCol w="3691475"/>
              </a:tblGrid>
              <a:tr h="16871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Montserrat Light"/>
                          <a:ea typeface="Montserrat Light"/>
                          <a:cs typeface="Montserrat Light"/>
                          <a:sym typeface="Montserrat Light"/>
                        </a:rPr>
                        <a:t>Watch films in the language you’re studying</a:t>
                      </a:r>
                      <a:endParaRPr sz="1400" u="none" cap="none" strike="noStrike"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Montserrat Light"/>
                          <a:ea typeface="Montserrat Light"/>
                          <a:cs typeface="Montserrat Light"/>
                          <a:sym typeface="Montserrat Light"/>
                        </a:rPr>
                        <a:t>If you find it hard at first, you could watch with English subtitles to begin with.</a:t>
                      </a:r>
                      <a:endParaRPr sz="1400" u="none" cap="none" strike="noStrike">
                        <a:latin typeface="Montserrat Light"/>
                        <a:ea typeface="Montserrat Light"/>
                        <a:cs typeface="Montserrat Light"/>
                        <a:sym typeface="Montserrat Light"/>
                      </a:endParaRPr>
                    </a:p>
                  </a:txBody>
                  <a:tcPr marT="45725" marB="45725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Montserrat Light"/>
                          <a:ea typeface="Montserrat Light"/>
                          <a:cs typeface="Montserrat Light"/>
                          <a:sym typeface="Montserrat Light"/>
                        </a:rPr>
                        <a:t>Start a blog about your subject.</a:t>
                      </a:r>
                      <a:endParaRPr sz="1400" u="none" cap="none" strike="noStrike">
                        <a:latin typeface="Montserrat Light"/>
                        <a:ea typeface="Montserrat Light"/>
                        <a:cs typeface="Montserrat Light"/>
                        <a:sym typeface="Montserrat Light"/>
                      </a:endParaRPr>
                    </a:p>
                  </a:txBody>
                  <a:tcPr marT="45725" marB="45725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Montserrat Light"/>
                          <a:ea typeface="Montserrat Light"/>
                          <a:cs typeface="Montserrat Light"/>
                          <a:sym typeface="Montserrat Light"/>
                        </a:rPr>
                        <a:t>Watch Podcasts and videos</a:t>
                      </a:r>
                      <a:endParaRPr sz="1400" u="none" cap="none" strike="noStrike"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t/>
                      </a:r>
                      <a:endParaRPr sz="1400" u="none" cap="none" strike="noStrike">
                        <a:latin typeface="Montserrat Light"/>
                        <a:ea typeface="Montserrat Light"/>
                        <a:cs typeface="Montserrat Light"/>
                        <a:sym typeface="Montserrat Light"/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sng" cap="none" strike="noStrike">
                          <a:solidFill>
                            <a:schemeClr val="hlink"/>
                          </a:solidFill>
                          <a:latin typeface="Montserrat Light"/>
                          <a:ea typeface="Montserrat Light"/>
                          <a:cs typeface="Montserrat Light"/>
                          <a:sym typeface="Montserrat Light"/>
                          <a:hlinkClick r:id="rId3"/>
                        </a:rPr>
                        <a:t>https://podcasts.ox.ac.uk/</a:t>
                      </a:r>
                      <a:endParaRPr sz="1400" u="none" cap="none" strike="noStrike">
                        <a:latin typeface="Montserrat Light"/>
                        <a:ea typeface="Montserrat Light"/>
                        <a:cs typeface="Montserrat Light"/>
                        <a:sym typeface="Montserrat Light"/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sng" cap="none" strike="noStrike">
                          <a:solidFill>
                            <a:schemeClr val="hlink"/>
                          </a:solidFill>
                          <a:latin typeface="Montserrat Light"/>
                          <a:ea typeface="Montserrat Light"/>
                          <a:cs typeface="Montserrat Light"/>
                          <a:sym typeface="Montserrat Light"/>
                          <a:hlinkClick r:id="rId4"/>
                        </a:rPr>
                        <a:t>https://www.ted.com/</a:t>
                      </a:r>
                      <a:r>
                        <a:rPr lang="en-GB" sz="1400" u="none" cap="none" strike="noStrike">
                          <a:latin typeface="Montserrat Light"/>
                          <a:ea typeface="Montserrat Light"/>
                          <a:cs typeface="Montserrat Light"/>
                          <a:sym typeface="Montserrat Light"/>
                        </a:rPr>
                        <a:t> </a:t>
                      </a:r>
                      <a:endParaRPr sz="1400" u="none" cap="none" strike="noStrike">
                        <a:latin typeface="Montserrat Light"/>
                        <a:ea typeface="Montserrat Light"/>
                        <a:cs typeface="Montserrat Light"/>
                        <a:sym typeface="Montserrat Light"/>
                      </a:endParaRPr>
                    </a:p>
                  </a:txBody>
                  <a:tcPr marT="45725" marB="45725" marR="91450" marL="91450" anchor="ctr"/>
                </a:tc>
              </a:tr>
              <a:tr h="16871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Montserrat Light"/>
                          <a:ea typeface="Montserrat Light"/>
                          <a:cs typeface="Montserrat Light"/>
                          <a:sym typeface="Montserrat Light"/>
                        </a:rPr>
                        <a:t>TED talks. A good place to start are ted talks recommended by students for students.</a:t>
                      </a:r>
                      <a:endParaRPr sz="1400" u="none" cap="none" strike="noStrike"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sng" cap="none" strike="noStrike">
                          <a:solidFill>
                            <a:schemeClr val="hlink"/>
                          </a:solidFill>
                          <a:latin typeface="Montserrat Light"/>
                          <a:ea typeface="Montserrat Light"/>
                          <a:cs typeface="Montserrat Light"/>
                          <a:sym typeface="Montserrat Light"/>
                          <a:hlinkClick r:id="rId5"/>
                        </a:rPr>
                        <a:t>https://www.weareteachers.com/ted-talks-students/</a:t>
                      </a:r>
                      <a:r>
                        <a:rPr lang="en-GB" sz="1400" u="none" cap="none" strike="noStrike">
                          <a:latin typeface="Montserrat Light"/>
                          <a:ea typeface="Montserrat Light"/>
                          <a:cs typeface="Montserrat Light"/>
                          <a:sym typeface="Montserrat Light"/>
                        </a:rPr>
                        <a:t> </a:t>
                      </a:r>
                      <a:endParaRPr sz="1400" u="none" cap="none" strike="noStrike">
                        <a:latin typeface="Montserrat Light"/>
                        <a:ea typeface="Montserrat Light"/>
                        <a:cs typeface="Montserrat Light"/>
                        <a:sym typeface="Montserrat Light"/>
                      </a:endParaRPr>
                    </a:p>
                  </a:txBody>
                  <a:tcPr marT="45725" marB="45725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t/>
                      </a:r>
                      <a:endParaRPr sz="1400" u="none" cap="none" strike="noStrike">
                        <a:latin typeface="Montserrat Light"/>
                        <a:ea typeface="Montserrat Light"/>
                        <a:cs typeface="Montserrat Light"/>
                        <a:sym typeface="Montserrat Light"/>
                      </a:endParaRPr>
                    </a:p>
                  </a:txBody>
                  <a:tcPr marT="45725" marB="45725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lang="en-GB" sz="1400" u="none" cap="none" strike="noStrike">
                          <a:latin typeface="Montserrat Light"/>
                          <a:ea typeface="Montserrat Light"/>
                          <a:cs typeface="Montserrat Light"/>
                          <a:sym typeface="Montserrat Light"/>
                        </a:rPr>
                        <a:t>Staircase 12 </a:t>
                      </a:r>
                      <a:r>
                        <a:rPr lang="en-GB" sz="1400" u="none" cap="none" strike="noStrike">
                          <a:latin typeface="Montserrat Light"/>
                          <a:ea typeface="Montserrat Light"/>
                          <a:cs typeface="Montserrat Light"/>
                          <a:sym typeface="Montserrat Light"/>
                        </a:rPr>
                        <a:t>is hosted by Oxford University and has lots of ideas to help students extend their knowledge beyond the school syllabus.</a:t>
                      </a:r>
                      <a:endParaRPr sz="1400" u="none" cap="none" strike="noStrike"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sng" cap="none" strike="noStrike">
                          <a:solidFill>
                            <a:schemeClr val="hlink"/>
                          </a:solidFill>
                          <a:latin typeface="Montserrat Light"/>
                          <a:ea typeface="Montserrat Light"/>
                          <a:cs typeface="Montserrat Light"/>
                          <a:sym typeface="Montserrat Light"/>
                          <a:hlinkClick r:id="rId6"/>
                        </a:rPr>
                        <a:t>https://www.univ.ox.ac.uk/applying-to-univ/staircase12/</a:t>
                      </a:r>
                      <a:r>
                        <a:rPr lang="en-GB" sz="1400" u="none" cap="none" strike="noStrike">
                          <a:latin typeface="Montserrat Light"/>
                          <a:ea typeface="Montserrat Light"/>
                          <a:cs typeface="Montserrat Light"/>
                          <a:sym typeface="Montserrat Light"/>
                        </a:rPr>
                        <a:t> </a:t>
                      </a:r>
                      <a:endParaRPr sz="1400" u="none" cap="none" strike="noStrike">
                        <a:latin typeface="Montserrat Light"/>
                        <a:ea typeface="Montserrat Light"/>
                        <a:cs typeface="Montserrat Light"/>
                        <a:sym typeface="Montserrat Light"/>
                      </a:endParaRPr>
                    </a:p>
                  </a:txBody>
                  <a:tcPr marT="45725" marB="45725" marR="91450" marL="91450" anchor="ctr"/>
                </a:tc>
              </a:tr>
              <a:tr h="16871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Montserrat Light"/>
                          <a:ea typeface="Montserrat Light"/>
                          <a:cs typeface="Montserrat Light"/>
                          <a:sym typeface="Montserrat Light"/>
                        </a:rPr>
                        <a:t>(Unifrog has a tool to help you find one)</a:t>
                      </a:r>
                      <a:endParaRPr sz="1400" u="none" cap="none" strike="noStrike">
                        <a:latin typeface="Montserrat Light"/>
                        <a:ea typeface="Montserrat Light"/>
                        <a:cs typeface="Montserrat Light"/>
                        <a:sym typeface="Montserrat Light"/>
                      </a:endParaRPr>
                    </a:p>
                  </a:txBody>
                  <a:tcPr marT="45725" marB="45725" marR="91450" marL="91450" anchor="b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Montserrat Light"/>
                          <a:ea typeface="Montserrat Light"/>
                          <a:cs typeface="Montserrat Light"/>
                          <a:sym typeface="Montserrat Light"/>
                        </a:rPr>
                        <a:t>Work experience and volunteering</a:t>
                      </a:r>
                      <a:endParaRPr sz="1400" u="none" cap="none" strike="noStrike">
                        <a:latin typeface="Montserrat Light"/>
                        <a:ea typeface="Montserrat Light"/>
                        <a:cs typeface="Montserrat Light"/>
                        <a:sym typeface="Montserrat Light"/>
                      </a:endParaRPr>
                    </a:p>
                  </a:txBody>
                  <a:tcPr marT="45725" marB="45725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Montserrat Light"/>
                          <a:ea typeface="Montserrat Light"/>
                          <a:cs typeface="Montserrat Light"/>
                          <a:sym typeface="Montserrat Light"/>
                        </a:rPr>
                        <a:t>Wider reading</a:t>
                      </a:r>
                      <a:endParaRPr sz="1400" u="none" cap="none" strike="noStrike"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t/>
                      </a:r>
                      <a:endParaRPr sz="1400" u="none" cap="none" strike="noStrike">
                        <a:latin typeface="Montserrat Light"/>
                        <a:ea typeface="Montserrat Light"/>
                        <a:cs typeface="Montserrat Light"/>
                        <a:sym typeface="Montserrat Light"/>
                      </a:endParaRPr>
                    </a:p>
                  </a:txBody>
                  <a:tcPr marT="45725" marB="45725" marR="91450" marL="91450" anchor="ctr"/>
                </a:tc>
              </a:tr>
            </a:tbl>
          </a:graphicData>
        </a:graphic>
      </p:graphicFrame>
      <p:pic>
        <p:nvPicPr>
          <p:cNvPr id="373" name="Google Shape;373;g15716bc1e79_0_13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4734832" y="3172093"/>
            <a:ext cx="2873255" cy="1227318"/>
          </a:xfrm>
          <a:prstGeom prst="rect">
            <a:avLst/>
          </a:prstGeom>
          <a:noFill/>
          <a:ln>
            <a:noFill/>
          </a:ln>
        </p:spPr>
      </p:pic>
      <p:pic>
        <p:nvPicPr>
          <p:cNvPr id="374" name="Google Shape;374;g15716bc1e79_0_13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1137556" y="4816162"/>
            <a:ext cx="2188241" cy="1188371"/>
          </a:xfrm>
          <a:prstGeom prst="rect">
            <a:avLst/>
          </a:prstGeom>
          <a:noFill/>
          <a:ln>
            <a:noFill/>
          </a:ln>
        </p:spPr>
      </p:pic>
      <p:pic>
        <p:nvPicPr>
          <p:cNvPr id="375" name="Google Shape;375;g15716bc1e79_0_13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9637486" y="4875118"/>
            <a:ext cx="1791252" cy="12792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9" name="Shape 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" name="Google Shape;380;g1396bafc3a7_0_80"/>
          <p:cNvSpPr txBox="1"/>
          <p:nvPr>
            <p:ph type="title"/>
          </p:nvPr>
        </p:nvSpPr>
        <p:spPr>
          <a:xfrm>
            <a:off x="914850" y="81313"/>
            <a:ext cx="98070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Montserrat Light"/>
              <a:buNone/>
            </a:pPr>
            <a:r>
              <a:rPr b="1" lang="en-GB" sz="4000">
                <a:latin typeface="Montserrat"/>
                <a:ea typeface="Montserrat"/>
                <a:cs typeface="Montserrat"/>
                <a:sym typeface="Montserrat"/>
              </a:rPr>
              <a:t>Work Experience</a:t>
            </a:r>
            <a:r>
              <a:rPr lang="en-GB"/>
              <a:t> </a:t>
            </a:r>
            <a:endParaRPr/>
          </a:p>
        </p:txBody>
      </p:sp>
      <p:sp>
        <p:nvSpPr>
          <p:cNvPr id="381" name="Google Shape;381;g1396bafc3a7_0_80"/>
          <p:cNvSpPr txBox="1"/>
          <p:nvPr/>
        </p:nvSpPr>
        <p:spPr>
          <a:xfrm>
            <a:off x="592350" y="1336640"/>
            <a:ext cx="11007300" cy="5033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b="0" i="0" lang="en-GB" sz="2100" u="none" cap="none" strike="noStrike">
                <a:solidFill>
                  <a:srgbClr val="000000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Students are expected to complete at least one week of work experience in Year 12.</a:t>
            </a:r>
            <a:endParaRPr b="0" i="0" sz="2100" u="none" cap="none" strike="noStrike">
              <a:solidFill>
                <a:srgbClr val="000000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t/>
            </a:r>
            <a:endParaRPr b="0" i="0" sz="2100" u="none" cap="none" strike="noStrike">
              <a:solidFill>
                <a:srgbClr val="000000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b="0" i="0" lang="en-GB" sz="2100" u="none" cap="none" strike="noStrike">
                <a:solidFill>
                  <a:srgbClr val="000000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Time is ‘allocated’ in Term 6 for Year 12 work experience - </a:t>
            </a:r>
            <a:r>
              <a:rPr lang="en-GB" sz="2100">
                <a:latin typeface="Montserrat Light"/>
                <a:ea typeface="Montserrat Light"/>
                <a:cs typeface="Montserrat Light"/>
                <a:sym typeface="Montserrat Light"/>
              </a:rPr>
              <a:t>students are to complete 5 days of WEX between the 12-23rd July</a:t>
            </a:r>
            <a:r>
              <a:rPr b="0" i="0" lang="en-GB" sz="2100" u="none" cap="none" strike="noStrike">
                <a:solidFill>
                  <a:srgbClr val="000000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.</a:t>
            </a:r>
            <a:endParaRPr b="0" i="0" sz="2100" u="none" cap="none" strike="noStrike">
              <a:solidFill>
                <a:srgbClr val="000000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t/>
            </a:r>
            <a:endParaRPr b="0" i="0" sz="2100" u="none" cap="none" strike="noStrike">
              <a:solidFill>
                <a:srgbClr val="000000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b="0" i="0" lang="en-GB" sz="2100" u="none" cap="none" strike="noStrike">
                <a:solidFill>
                  <a:srgbClr val="000000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The time can be ‘part- exchanged’ for a different time of the year if it is more convenient.  For example every Wednesday afternoon or a week in the Easter holidays or a week in the summer holidays.</a:t>
            </a:r>
            <a:endParaRPr b="0" i="0" sz="2100" u="none" cap="none" strike="noStrike">
              <a:solidFill>
                <a:srgbClr val="000000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t/>
            </a:r>
            <a:endParaRPr b="0" i="0" sz="2100" u="none" cap="none" strike="noStrike">
              <a:solidFill>
                <a:srgbClr val="000000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b="0" i="0" lang="en-GB" sz="2100" u="none" cap="none" strike="noStrike">
                <a:solidFill>
                  <a:srgbClr val="000000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Students will need to have </a:t>
            </a:r>
            <a:r>
              <a:rPr lang="en-GB" sz="2100">
                <a:latin typeface="Montserrat Light"/>
                <a:ea typeface="Montserrat Light"/>
                <a:cs typeface="Montserrat Light"/>
                <a:sym typeface="Montserrat Light"/>
              </a:rPr>
              <a:t>their</a:t>
            </a:r>
            <a:r>
              <a:rPr lang="en-GB" sz="2100">
                <a:latin typeface="Montserrat Light"/>
                <a:ea typeface="Montserrat Light"/>
                <a:cs typeface="Montserrat Light"/>
                <a:sym typeface="Montserrat Light"/>
              </a:rPr>
              <a:t> </a:t>
            </a:r>
            <a:r>
              <a:rPr b="0" i="0" lang="en-GB" sz="2100" u="none" cap="none" strike="noStrike">
                <a:solidFill>
                  <a:srgbClr val="000000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placement found, checked and logged.  Students should start researching as soon as possible.  </a:t>
            </a:r>
            <a:endParaRPr b="0" i="0" sz="2100" u="none" cap="none" strike="noStrike">
              <a:solidFill>
                <a:srgbClr val="000000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t/>
            </a:r>
            <a:endParaRPr b="0" i="0" sz="2100" u="none" cap="none" strike="noStrike">
              <a:solidFill>
                <a:srgbClr val="000000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b="0" i="0" lang="en-GB" sz="2100" u="none" cap="none" strike="noStrike">
                <a:solidFill>
                  <a:srgbClr val="000000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The checking process is done on Unifrog, this ensures that the placement is suitable and correctly checked.  </a:t>
            </a:r>
            <a:endParaRPr b="0" i="0" sz="2100" u="none" cap="none" strike="noStrike">
              <a:solidFill>
                <a:srgbClr val="000000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</p:txBody>
      </p:sp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">
                                            <p:txEl>
                                              <p:pRg end="8" st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5" name="Shape 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Google Shape;386;g2805f2ff5d1_0_2"/>
          <p:cNvSpPr txBox="1"/>
          <p:nvPr>
            <p:ph type="title"/>
          </p:nvPr>
        </p:nvSpPr>
        <p:spPr>
          <a:xfrm>
            <a:off x="-480174" y="224963"/>
            <a:ext cx="11360700" cy="763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Montserrat"/>
              <a:buNone/>
            </a:pPr>
            <a:r>
              <a:rPr lang="en-GB">
                <a:latin typeface="Montserrat"/>
                <a:ea typeface="Montserrat"/>
                <a:cs typeface="Montserrat"/>
                <a:sym typeface="Montserrat"/>
              </a:rPr>
              <a:t>Arranging off-site placements and WEX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87" name="Google Shape;387;g2805f2ff5d1_0_2"/>
          <p:cNvSpPr txBox="1"/>
          <p:nvPr/>
        </p:nvSpPr>
        <p:spPr>
          <a:xfrm>
            <a:off x="146275" y="1389600"/>
            <a:ext cx="11621400" cy="6634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2600" u="none" cap="none" strike="noStrike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Once a WEX placement or volunteering activity has been added to unifrog the employer/placement will (automatically) be sent a form to complete with the full placement details. </a:t>
            </a:r>
            <a:endParaRPr b="0" i="0" sz="2600" u="none" cap="none" strike="noStrike">
              <a:solidFill>
                <a:schemeClr val="dk1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chemeClr val="dk1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2600" u="none" cap="none" strike="noStrike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This means we can check that the employer has Employer liability insurance. </a:t>
            </a:r>
            <a:endParaRPr b="0" i="0" sz="2600" u="none" cap="none" strike="noStrike">
              <a:solidFill>
                <a:schemeClr val="dk1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chemeClr val="dk1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2600" u="none" cap="none" strike="noStrike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Once the employer has completed their form the parent/guardian </a:t>
            </a:r>
            <a:r>
              <a:rPr b="1" i="0" lang="en-GB" sz="26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(as added by the student)</a:t>
            </a:r>
            <a:r>
              <a:rPr b="0" i="0" lang="en-GB" sz="2600" u="none" cap="none" strike="noStrike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 will be sent an email </a:t>
            </a:r>
            <a:r>
              <a:rPr b="0" i="0" lang="en-GB" sz="2600" u="sng" cap="none" strike="noStrike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by unifrog</a:t>
            </a:r>
            <a:r>
              <a:rPr b="0" i="0" lang="en-GB" sz="2600" u="none" cap="none" strike="noStrike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 to review the placement details and give their consent (please check your SPAM!). This ensures the placement is safe and appropriate. </a:t>
            </a:r>
            <a:endParaRPr b="0" i="0" sz="2500" u="none" cap="none" strike="noStrik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Arial"/>
              <a:buNone/>
            </a:pPr>
            <a:r>
              <a:rPr b="0" i="0" lang="en-GB" sz="2500" u="sng" cap="none" strike="noStrike">
                <a:solidFill>
                  <a:schemeClr val="hlink"/>
                </a:solidFill>
                <a:latin typeface="Montserrat"/>
                <a:ea typeface="Montserrat"/>
                <a:cs typeface="Montserrat"/>
                <a:sym typeface="Montserrat"/>
                <a:hlinkClick r:id="rId3"/>
              </a:rPr>
              <a:t>sixthformwex@churchill-academy.org</a:t>
            </a:r>
            <a:endParaRPr b="0" i="0" sz="2500" u="none" cap="none" strike="noStrik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Arial"/>
              <a:buNone/>
            </a:pPr>
            <a:r>
              <a:t/>
            </a:r>
            <a:endParaRPr b="0" i="0" sz="2500" u="none" cap="none" strike="noStrik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Arial"/>
              <a:buNone/>
            </a:pPr>
            <a:r>
              <a:t/>
            </a:r>
            <a:endParaRPr b="0" i="0" sz="2500" u="none" cap="none" strike="noStrik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Arial"/>
              <a:buNone/>
            </a:pPr>
            <a:r>
              <a:t/>
            </a:r>
            <a:endParaRPr b="0" i="0" sz="2500" u="none" cap="none" strike="noStrik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Arial"/>
              <a:buNone/>
            </a:pPr>
            <a:r>
              <a:t/>
            </a:r>
            <a:endParaRPr b="0" i="0" sz="2500" u="none" cap="none" strike="noStrik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">
                                            <p:txEl>
                                              <p:pRg end="8" st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">
                                            <p:txEl>
                                              <p:pRg end="9" st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">
                                            <p:txEl>
                                              <p:pRg end="10" st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" name="Google Shape;392;g1396bafc3a7_0_85"/>
          <p:cNvSpPr txBox="1"/>
          <p:nvPr>
            <p:ph type="title"/>
          </p:nvPr>
        </p:nvSpPr>
        <p:spPr>
          <a:xfrm>
            <a:off x="813400" y="247222"/>
            <a:ext cx="9807000" cy="885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Montserrat Light"/>
              <a:buNone/>
            </a:pPr>
            <a:r>
              <a:rPr b="1" lang="en-GB" sz="4000">
                <a:latin typeface="Montserrat"/>
                <a:ea typeface="Montserrat"/>
                <a:cs typeface="Montserrat"/>
                <a:sym typeface="Montserrat"/>
              </a:rPr>
              <a:t>Volunteering </a:t>
            </a:r>
            <a:endParaRPr b="1" sz="40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93" name="Google Shape;393;g1396bafc3a7_0_85"/>
          <p:cNvSpPr txBox="1"/>
          <p:nvPr/>
        </p:nvSpPr>
        <p:spPr>
          <a:xfrm>
            <a:off x="179450" y="1065300"/>
            <a:ext cx="6454500" cy="5376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700" u="none" cap="none" strike="noStrike">
                <a:solidFill>
                  <a:srgbClr val="000000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What is the Volunteering programme?</a:t>
            </a:r>
            <a:endParaRPr b="0" i="0" sz="1700" u="none" cap="none" strike="noStrike">
              <a:solidFill>
                <a:srgbClr val="000000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t/>
            </a:r>
            <a:endParaRPr b="0" i="0" sz="1700" u="none" cap="none" strike="noStrike">
              <a:solidFill>
                <a:srgbClr val="000000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indent="-32385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Montserrat Light"/>
              <a:buChar char="★"/>
            </a:pPr>
            <a:r>
              <a:rPr b="0" i="0" lang="en-GB" sz="1500" u="none" cap="none" strike="noStrike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A programme all Year 12 students will take part in </a:t>
            </a:r>
            <a:endParaRPr b="0" i="0" sz="1500" u="none" cap="none" strike="noStrike">
              <a:solidFill>
                <a:schemeClr val="dk1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indent="-32385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Montserrat Light"/>
              <a:buChar char="★"/>
            </a:pPr>
            <a:r>
              <a:rPr b="0" i="0" lang="en-GB" sz="1500" u="none" cap="none" strike="noStrike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Helps you gain  experience to draw upon when making applications (E.g. UCAS &amp; Apprenticeships)</a:t>
            </a:r>
            <a:endParaRPr b="0" i="0" sz="1500" u="none" cap="none" strike="noStrike">
              <a:solidFill>
                <a:schemeClr val="dk1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indent="-32385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Montserrat Light"/>
              <a:buChar char="★"/>
            </a:pPr>
            <a:r>
              <a:rPr b="0" i="0" lang="en-GB" sz="1500" u="none" cap="none" strike="noStrike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Gives you the opportunity to gain wider experiences that will help your own personal development.  </a:t>
            </a:r>
            <a:endParaRPr b="0" i="0" sz="1500" u="none" cap="none" strike="noStrike">
              <a:solidFill>
                <a:schemeClr val="dk1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700" u="none" cap="none" strike="noStrike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How does the process work?</a:t>
            </a:r>
            <a:endParaRPr b="0" i="0" sz="1700" u="none" cap="none" strike="noStrike">
              <a:solidFill>
                <a:schemeClr val="dk1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indent="-323850" lvl="0" marL="45720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Montserrat Light"/>
              <a:buChar char="★"/>
            </a:pPr>
            <a:r>
              <a:rPr b="0" i="0" lang="en-GB" sz="1500" u="none" cap="none" strike="noStrike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Look through the PPT with your tutors during registration, to help you decide what types of activities are on offer</a:t>
            </a:r>
            <a:endParaRPr b="0" i="0" sz="1500" u="none" cap="none" strike="noStrike">
              <a:solidFill>
                <a:schemeClr val="dk1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indent="-32385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Montserrat Light"/>
              <a:buChar char="★"/>
            </a:pPr>
            <a:r>
              <a:rPr b="0" i="0" lang="en-GB" sz="1500" u="none" cap="none" strike="noStrike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Follow the QR code sign-up on the next slide to a Google Form where you can state your preferences</a:t>
            </a:r>
            <a:endParaRPr b="0" i="0" sz="1400" u="none" cap="none" strike="noStrike">
              <a:solidFill>
                <a:schemeClr val="dk1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700" u="none" cap="none" strike="noStrike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Why volunteering is a good thing to do?</a:t>
            </a:r>
            <a:endParaRPr b="0" i="0" sz="1700" u="none" cap="none" strike="noStrike">
              <a:solidFill>
                <a:schemeClr val="dk1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indent="-336550" lvl="0" marL="45720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Montserrat Light"/>
              <a:buChar char="★"/>
            </a:pPr>
            <a:r>
              <a:rPr b="0" i="0" lang="en-GB" sz="1700" u="none" cap="none" strike="noStrike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Makes you a better person!</a:t>
            </a:r>
            <a:endParaRPr b="0" i="0" sz="1700" u="none" cap="none" strike="noStrike">
              <a:solidFill>
                <a:schemeClr val="dk1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indent="-33655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Montserrat Light"/>
              <a:buChar char="★"/>
            </a:pPr>
            <a:r>
              <a:rPr b="0" i="0" lang="en-GB" sz="1700" u="none" cap="none" strike="noStrike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Adds skills and competencies to you as an individual</a:t>
            </a:r>
            <a:endParaRPr b="0" i="0" sz="1700" u="none" cap="none" strike="noStrike">
              <a:solidFill>
                <a:schemeClr val="dk1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indent="-33655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Montserrat Light"/>
              <a:buChar char="★"/>
            </a:pPr>
            <a:r>
              <a:rPr b="0" i="0" lang="en-GB" sz="1700" u="none" cap="none" strike="noStrike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Looks amazing on application forms for future careers and academic study</a:t>
            </a:r>
            <a:endParaRPr b="0" i="0" sz="1700" u="none" cap="none" strike="noStrike">
              <a:solidFill>
                <a:schemeClr val="dk1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</p:txBody>
      </p:sp>
      <p:pic>
        <p:nvPicPr>
          <p:cNvPr id="394" name="Google Shape;394;g1396bafc3a7_0_8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808775" y="1913138"/>
            <a:ext cx="5197226" cy="2924306"/>
          </a:xfrm>
          <a:prstGeom prst="rect">
            <a:avLst/>
          </a:prstGeom>
          <a:noFill/>
          <a:ln>
            <a:noFill/>
          </a:ln>
        </p:spPr>
      </p:pic>
      <p:pic>
        <p:nvPicPr>
          <p:cNvPr id="395" name="Google Shape;395;g1396bafc3a7_0_8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1684500" y="6063475"/>
            <a:ext cx="507500" cy="794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9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Google Shape;400;g1396bafc3a7_0_92"/>
          <p:cNvSpPr txBox="1"/>
          <p:nvPr>
            <p:ph type="title"/>
          </p:nvPr>
        </p:nvSpPr>
        <p:spPr>
          <a:xfrm>
            <a:off x="-458150" y="169475"/>
            <a:ext cx="11360700" cy="763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rPr b="1" lang="en-GB" sz="4000">
                <a:latin typeface="Montserrat"/>
                <a:ea typeface="Montserrat"/>
                <a:cs typeface="Montserrat"/>
                <a:sym typeface="Montserrat"/>
              </a:rPr>
              <a:t>In School Volunteering Opportunities </a:t>
            </a:r>
            <a:endParaRPr b="1" sz="40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401" name="Google Shape;401;g1396bafc3a7_0_92"/>
          <p:cNvSpPr txBox="1"/>
          <p:nvPr>
            <p:ph idx="1" type="body"/>
          </p:nvPr>
        </p:nvSpPr>
        <p:spPr>
          <a:xfrm>
            <a:off x="415600" y="1151400"/>
            <a:ext cx="11360700" cy="4555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35610" lvl="0" marL="609600" rtl="0" algn="l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SzPts val="2060"/>
              <a:buFont typeface="Montserrat"/>
              <a:buAutoNum type="arabicPeriod"/>
            </a:pPr>
            <a:r>
              <a:rPr lang="en-GB" sz="2060">
                <a:latin typeface="Montserrat Light"/>
                <a:ea typeface="Montserrat Light"/>
                <a:cs typeface="Montserrat Light"/>
                <a:sym typeface="Montserrat Light"/>
              </a:rPr>
              <a:t>Student Services</a:t>
            </a:r>
            <a:endParaRPr sz="2060"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indent="-435610" lvl="0" marL="609600" rtl="0" algn="l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SzPts val="2060"/>
              <a:buFont typeface="Montserrat"/>
              <a:buAutoNum type="arabicPeriod"/>
            </a:pPr>
            <a:r>
              <a:rPr lang="en-GB" sz="2060">
                <a:latin typeface="Montserrat Light"/>
                <a:ea typeface="Montserrat Light"/>
                <a:cs typeface="Montserrat Light"/>
                <a:sym typeface="Montserrat Light"/>
              </a:rPr>
              <a:t>Teaching Assistant / In Class Support / Faculty Helper</a:t>
            </a:r>
            <a:endParaRPr sz="2060"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indent="-435610" lvl="0" marL="609600" rtl="0" algn="l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SzPts val="2060"/>
              <a:buFont typeface="Montserrat"/>
              <a:buAutoNum type="arabicPeriod"/>
            </a:pPr>
            <a:r>
              <a:rPr lang="en-GB" sz="2060">
                <a:latin typeface="Montserrat Light"/>
                <a:ea typeface="Montserrat Light"/>
                <a:cs typeface="Montserrat Light"/>
                <a:sym typeface="Montserrat Light"/>
              </a:rPr>
              <a:t>Sixth Form Ambassador: Hospitality and Events</a:t>
            </a:r>
            <a:endParaRPr sz="2060"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indent="-435610" lvl="0" marL="609600" rtl="0" algn="l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SzPts val="2060"/>
              <a:buFont typeface="Montserrat"/>
              <a:buAutoNum type="arabicPeriod"/>
            </a:pPr>
            <a:r>
              <a:rPr lang="en-GB" sz="2060">
                <a:latin typeface="Montserrat Light"/>
                <a:ea typeface="Montserrat Light"/>
                <a:cs typeface="Montserrat Light"/>
                <a:sym typeface="Montserrat Light"/>
              </a:rPr>
              <a:t>Sixth Form Ambassador: School Advocate &amp; Role Model</a:t>
            </a:r>
            <a:endParaRPr sz="2060"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indent="-435610" lvl="0" marL="609600" rtl="0" algn="l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SzPts val="2060"/>
              <a:buFont typeface="Montserrat"/>
              <a:buAutoNum type="arabicPeriod"/>
            </a:pPr>
            <a:r>
              <a:rPr lang="en-GB" sz="2060">
                <a:latin typeface="Montserrat Light"/>
                <a:ea typeface="Montserrat Light"/>
                <a:cs typeface="Montserrat Light"/>
                <a:sym typeface="Montserrat Light"/>
              </a:rPr>
              <a:t>Subject Guru’s</a:t>
            </a:r>
            <a:endParaRPr sz="2060"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indent="-435610" lvl="0" marL="609600" rtl="0" algn="l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SzPts val="2060"/>
              <a:buFont typeface="Montserrat"/>
              <a:buAutoNum type="arabicPeriod"/>
            </a:pPr>
            <a:r>
              <a:rPr lang="en-GB" sz="2060">
                <a:latin typeface="Montserrat Light"/>
                <a:ea typeface="Montserrat Light"/>
                <a:cs typeface="Montserrat Light"/>
                <a:sym typeface="Montserrat Light"/>
              </a:rPr>
              <a:t>Duke of Edinburgh Award</a:t>
            </a:r>
            <a:endParaRPr sz="2060"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indent="-435610" lvl="0" marL="609600" rtl="0" algn="l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SzPts val="2060"/>
              <a:buFont typeface="Montserrat"/>
              <a:buAutoNum type="arabicPeriod"/>
            </a:pPr>
            <a:r>
              <a:rPr lang="en-GB" sz="2060">
                <a:latin typeface="Montserrat Light"/>
                <a:ea typeface="Montserrat Light"/>
                <a:cs typeface="Montserrat Light"/>
                <a:sym typeface="Montserrat Light"/>
              </a:rPr>
              <a:t>Literacy &amp; LRC Support</a:t>
            </a:r>
            <a:endParaRPr sz="2060"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indent="-435610" lvl="0" marL="609600" rtl="0" algn="l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SzPts val="2060"/>
              <a:buFont typeface="Montserrat"/>
              <a:buAutoNum type="arabicPeriod"/>
            </a:pPr>
            <a:r>
              <a:rPr lang="en-GB" sz="2060">
                <a:latin typeface="Montserrat Light"/>
                <a:ea typeface="Montserrat Light"/>
                <a:cs typeface="Montserrat Light"/>
                <a:sym typeface="Montserrat Light"/>
              </a:rPr>
              <a:t>Pupil Premium Ambassador</a:t>
            </a:r>
            <a:endParaRPr sz="2060"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indent="-435610" lvl="0" marL="609600" rtl="0" algn="l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SzPts val="2060"/>
              <a:buFont typeface="Montserrat"/>
              <a:buAutoNum type="arabicPeriod"/>
            </a:pPr>
            <a:r>
              <a:rPr lang="en-GB" sz="2060">
                <a:latin typeface="Montserrat Light"/>
                <a:ea typeface="Montserrat Light"/>
                <a:cs typeface="Montserrat Light"/>
                <a:sym typeface="Montserrat Light"/>
              </a:rPr>
              <a:t>Sixth Form: Media &amp; Publicity</a:t>
            </a:r>
            <a:endParaRPr sz="2060"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indent="-435610" lvl="0" marL="609600" rtl="0" algn="l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SzPts val="2060"/>
              <a:buFont typeface="Montserrat"/>
              <a:buAutoNum type="arabicPeriod"/>
            </a:pPr>
            <a:r>
              <a:rPr lang="en-GB" sz="2060">
                <a:latin typeface="Montserrat Light"/>
                <a:ea typeface="Montserrat Light"/>
                <a:cs typeface="Montserrat Light"/>
                <a:sym typeface="Montserrat Light"/>
              </a:rPr>
              <a:t>Sixth Form: Creative Designs &amp; Displays</a:t>
            </a:r>
            <a:endParaRPr sz="2060"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indent="-435610" lvl="0" marL="609600" rtl="0" algn="l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SzPts val="2060"/>
              <a:buFont typeface="Montserrat"/>
              <a:buAutoNum type="arabicPeriod"/>
            </a:pPr>
            <a:r>
              <a:rPr lang="en-GB" sz="2060">
                <a:latin typeface="Montserrat Light"/>
                <a:ea typeface="Montserrat Light"/>
                <a:cs typeface="Montserrat Light"/>
                <a:sym typeface="Montserrat Light"/>
              </a:rPr>
              <a:t>Working with </a:t>
            </a:r>
            <a:r>
              <a:rPr lang="en-GB" sz="2060"/>
              <a:t>Younger</a:t>
            </a:r>
            <a:r>
              <a:rPr lang="en-GB" sz="2060">
                <a:latin typeface="Montserrat Light"/>
                <a:ea typeface="Montserrat Light"/>
                <a:cs typeface="Montserrat Light"/>
                <a:sym typeface="Montserrat Light"/>
              </a:rPr>
              <a:t> Students</a:t>
            </a:r>
            <a:endParaRPr sz="2060"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indent="-435610" lvl="0" marL="609600" rtl="0" algn="l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SzPts val="2060"/>
              <a:buFont typeface="Montserrat"/>
              <a:buAutoNum type="arabicPeriod"/>
            </a:pPr>
            <a:r>
              <a:rPr lang="en-GB" sz="2060">
                <a:latin typeface="Montserrat Light"/>
                <a:ea typeface="Montserrat Light"/>
                <a:cs typeface="Montserrat Light"/>
                <a:sym typeface="Montserrat Light"/>
                <a:extLst>
                  <a:ext uri="http://customooxmlschemas.google.com/">
                    <go:slidesCustomData xmlns:go="http://customooxmlschemas.google.com/" textRoundtripDataId="0"/>
                  </a:ext>
                </a:extLst>
              </a:rPr>
              <a:t>Environment &amp; Sustainability</a:t>
            </a:r>
            <a:endParaRPr sz="2060"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indent="-435610" lvl="0" marL="609600" rtl="0" algn="l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SzPts val="2060"/>
              <a:buAutoNum type="arabicPeriod"/>
            </a:pPr>
            <a:r>
              <a:rPr lang="en-GB" sz="2060"/>
              <a:t>Sports: House Matches &amp; Sports Day</a:t>
            </a:r>
            <a:endParaRPr sz="2060"/>
          </a:p>
          <a:p>
            <a:pPr indent="-435610" lvl="0" marL="609600" rtl="0" algn="l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SzPts val="2060"/>
              <a:buFont typeface="Montserrat"/>
              <a:buAutoNum type="arabicPeriod"/>
            </a:pPr>
            <a:r>
              <a:rPr lang="en-GB" sz="2060">
                <a:latin typeface="Montserrat Light"/>
                <a:ea typeface="Montserrat Light"/>
                <a:cs typeface="Montserrat Light"/>
                <a:sym typeface="Montserrat Light"/>
              </a:rPr>
              <a:t>Other…</a:t>
            </a:r>
            <a:endParaRPr sz="2060">
              <a:latin typeface="Montserrat Light"/>
              <a:ea typeface="Montserrat Light"/>
              <a:cs typeface="Montserrat Light"/>
              <a:sym typeface="Montserrat Light"/>
            </a:endParaRPr>
          </a:p>
        </p:txBody>
      </p:sp>
      <p:pic>
        <p:nvPicPr>
          <p:cNvPr id="402" name="Google Shape;402;g1396bafc3a7_0_9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364000" y="4635058"/>
            <a:ext cx="5412302" cy="135306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6" name="Shape 4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7" name="Google Shape;407;g1396bafc3a7_0_158"/>
          <p:cNvSpPr txBox="1"/>
          <p:nvPr>
            <p:ph type="title"/>
          </p:nvPr>
        </p:nvSpPr>
        <p:spPr>
          <a:xfrm>
            <a:off x="-1350867" y="136606"/>
            <a:ext cx="15147600" cy="1017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rPr b="1" lang="en-GB" sz="4000">
                <a:latin typeface="Montserrat"/>
                <a:ea typeface="Montserrat"/>
                <a:cs typeface="Montserrat"/>
                <a:sym typeface="Montserrat"/>
              </a:rPr>
              <a:t>Impact Groups</a:t>
            </a:r>
            <a:r>
              <a:rPr lang="en-GB">
                <a:latin typeface="Montserrat Light"/>
                <a:ea typeface="Montserrat Light"/>
                <a:cs typeface="Montserrat Light"/>
                <a:sym typeface="Montserrat Light"/>
              </a:rPr>
              <a:t> </a:t>
            </a:r>
            <a:endParaRPr>
              <a:latin typeface="Montserrat Light"/>
              <a:ea typeface="Montserrat Light"/>
              <a:cs typeface="Montserrat Light"/>
              <a:sym typeface="Montserrat Light"/>
            </a:endParaRPr>
          </a:p>
        </p:txBody>
      </p:sp>
      <p:sp>
        <p:nvSpPr>
          <p:cNvPr id="408" name="Google Shape;408;g1396bafc3a7_0_158"/>
          <p:cNvSpPr txBox="1"/>
          <p:nvPr>
            <p:ph idx="1" type="body"/>
          </p:nvPr>
        </p:nvSpPr>
        <p:spPr>
          <a:xfrm>
            <a:off x="212400" y="5114167"/>
            <a:ext cx="8879700" cy="138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5000"/>
              </a:lnSpc>
              <a:spcBef>
                <a:spcPts val="640"/>
              </a:spcBef>
              <a:spcAft>
                <a:spcPts val="0"/>
              </a:spcAft>
              <a:buSzPts val="800"/>
              <a:buNone/>
            </a:pPr>
            <a:r>
              <a:rPr lang="en-GB" sz="1500">
                <a:latin typeface="Montserrat Light"/>
                <a:ea typeface="Montserrat Light"/>
                <a:cs typeface="Montserrat Light"/>
                <a:sym typeface="Montserrat Light"/>
              </a:rPr>
              <a:t>Why do we do them?</a:t>
            </a:r>
            <a:endParaRPr sz="1500"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indent="-400050" lvl="0" marL="609600" rtl="0" algn="l">
              <a:lnSpc>
                <a:spcPct val="105000"/>
              </a:lnSpc>
              <a:spcBef>
                <a:spcPts val="640"/>
              </a:spcBef>
              <a:spcAft>
                <a:spcPts val="0"/>
              </a:spcAft>
              <a:buSzPts val="1500"/>
              <a:buFont typeface="Montserrat Light"/>
              <a:buChar char="★"/>
            </a:pPr>
            <a:r>
              <a:rPr lang="en-GB" sz="1500">
                <a:latin typeface="Montserrat Light"/>
                <a:ea typeface="Montserrat Light"/>
                <a:cs typeface="Montserrat Light"/>
                <a:sym typeface="Montserrat Light"/>
              </a:rPr>
              <a:t>So you have the chance to lead on positive changes in the 6th form and community.</a:t>
            </a:r>
            <a:endParaRPr sz="1500"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indent="-400050" lvl="0" marL="609600" rtl="0" algn="l">
              <a:lnSpc>
                <a:spcPct val="105000"/>
              </a:lnSpc>
              <a:spcBef>
                <a:spcPts val="640"/>
              </a:spcBef>
              <a:spcAft>
                <a:spcPts val="0"/>
              </a:spcAft>
              <a:buSzPts val="1500"/>
              <a:buFont typeface="Montserrat Light"/>
              <a:buChar char="★"/>
            </a:pPr>
            <a:r>
              <a:rPr lang="en-GB" sz="1500">
                <a:latin typeface="Montserrat Light"/>
                <a:ea typeface="Montserrat Light"/>
                <a:cs typeface="Montserrat Light"/>
                <a:sym typeface="Montserrat Light"/>
              </a:rPr>
              <a:t>To make sure that the sixth form offers the opportunities you want to have whilst you’re here! </a:t>
            </a:r>
            <a:endParaRPr sz="1500">
              <a:latin typeface="Montserrat Light"/>
              <a:ea typeface="Montserrat Light"/>
              <a:cs typeface="Montserrat Light"/>
              <a:sym typeface="Montserrat Light"/>
            </a:endParaRPr>
          </a:p>
        </p:txBody>
      </p:sp>
      <p:pic>
        <p:nvPicPr>
          <p:cNvPr id="409" name="Google Shape;409;g1396bafc3a7_0_158"/>
          <p:cNvPicPr preferRelativeResize="0"/>
          <p:nvPr/>
        </p:nvPicPr>
        <p:blipFill rotWithShape="1">
          <a:blip r:embed="rId3">
            <a:alphaModFix/>
          </a:blip>
          <a:srcRect b="14290" l="12225" r="12525" t="9651"/>
          <a:stretch/>
        </p:blipFill>
        <p:spPr>
          <a:xfrm>
            <a:off x="9541880" y="5114175"/>
            <a:ext cx="2476895" cy="1667350"/>
          </a:xfrm>
          <a:prstGeom prst="rect">
            <a:avLst/>
          </a:prstGeom>
          <a:noFill/>
          <a:ln>
            <a:noFill/>
          </a:ln>
        </p:spPr>
      </p:pic>
      <p:sp>
        <p:nvSpPr>
          <p:cNvPr id="410" name="Google Shape;410;g1396bafc3a7_0_158"/>
          <p:cNvSpPr txBox="1"/>
          <p:nvPr/>
        </p:nvSpPr>
        <p:spPr>
          <a:xfrm>
            <a:off x="190225" y="925900"/>
            <a:ext cx="12078000" cy="4089300"/>
          </a:xfrm>
          <a:prstGeom prst="rect">
            <a:avLst/>
          </a:prstGeom>
          <a:noFill/>
          <a:ln>
            <a:noFill/>
          </a:ln>
        </p:spPr>
        <p:txBody>
          <a:bodyPr anchorCtr="0" anchor="t" bIns="121900" lIns="121900" spcFirstLastPara="1" rIns="121900" wrap="square" tIns="1219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What are Impact Groups?</a:t>
            </a:r>
            <a:endParaRPr b="0" i="0" sz="1500" u="none" cap="none" strike="noStrike">
              <a:solidFill>
                <a:schemeClr val="dk1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indent="-400050" lvl="0" marL="6096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Montserrat Light"/>
              <a:buChar char="★"/>
            </a:pPr>
            <a:r>
              <a:rPr b="0" i="0" lang="en-GB" sz="1500" u="none" cap="none" strike="noStrike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A programme for all Sixth Form students to be a part of.</a:t>
            </a:r>
            <a:endParaRPr b="0" i="0" sz="1500" u="none" cap="none" strike="noStrike">
              <a:solidFill>
                <a:schemeClr val="dk1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indent="-400050" lvl="0" marL="609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Montserrat Light"/>
              <a:buChar char="★"/>
            </a:pPr>
            <a:r>
              <a:rPr b="0" i="0" lang="en-GB" sz="1500" u="none" cap="none" strike="noStrike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A chance to shape the Sixth Form, to support the main school and community, and a way of having your voice heard. </a:t>
            </a:r>
            <a:endParaRPr b="0" i="0" sz="1500" u="none" cap="none" strike="noStrike">
              <a:solidFill>
                <a:schemeClr val="dk1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What are the areas of impact?</a:t>
            </a:r>
            <a:endParaRPr b="0" i="0" sz="1500" u="none" cap="none" strike="noStrike">
              <a:solidFill>
                <a:schemeClr val="dk1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indent="-400050" lvl="0" marL="6096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Montserrat Light"/>
              <a:buChar char="★"/>
            </a:pPr>
            <a:r>
              <a:rPr b="0" i="0" lang="en-GB" sz="1500" u="none" cap="none" strike="noStrike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That’s up to you! </a:t>
            </a:r>
            <a:endParaRPr b="0" i="0" sz="1500" u="none" cap="none" strike="noStrike">
              <a:solidFill>
                <a:schemeClr val="dk1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indent="-400050" lvl="0" marL="609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Montserrat Light"/>
              <a:buChar char="★"/>
            </a:pPr>
            <a:r>
              <a:rPr b="0" i="0" lang="en-GB" sz="1500" u="none" cap="none" strike="noStrike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This year: Events and Ents, Environmental Action, Food and Nutrition, Health and Wellbeing, Inclusion and Diversity, Media, Student Mentors &amp; Ambassadors, Science Ambassadors, Executive Council. </a:t>
            </a:r>
            <a:endParaRPr b="0" i="0" sz="1500" u="none" cap="none" strike="noStrike">
              <a:solidFill>
                <a:schemeClr val="dk1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indent="0" lvl="0" marL="0" marR="0" rtl="0" algn="l">
              <a:lnSpc>
                <a:spcPct val="105000"/>
              </a:lnSpc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How does the process work?</a:t>
            </a:r>
            <a:endParaRPr b="0" i="0" sz="1500" u="none" cap="none" strike="noStrike">
              <a:solidFill>
                <a:schemeClr val="dk1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indent="-400050" lvl="0" marL="609600" marR="0" rtl="0" algn="l">
              <a:lnSpc>
                <a:spcPct val="10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Montserrat Light"/>
              <a:buChar char="★"/>
            </a:pPr>
            <a:r>
              <a:rPr b="0" i="0" lang="en-GB" sz="1500" u="none" cap="none" strike="noStrike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Impact groups will be launched after half term - you will pick one to sign up to, or you will create a new one. </a:t>
            </a:r>
            <a:endParaRPr b="0" i="0" sz="1500" u="none" cap="none" strike="noStrike">
              <a:solidFill>
                <a:schemeClr val="dk1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indent="-400050" lvl="0" marL="609600" marR="0" rtl="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Montserrat Light"/>
              <a:buChar char="★"/>
            </a:pPr>
            <a:r>
              <a:rPr b="0" i="0" lang="en-GB" sz="1500" u="none" cap="none" strike="noStrike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You might decide you want to lead the impact group - there will be an application process (details to follow).</a:t>
            </a:r>
            <a:endParaRPr b="0" i="0" sz="1500" u="none" cap="none" strike="noStrike">
              <a:solidFill>
                <a:schemeClr val="dk1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indent="-400050" lvl="0" marL="609600" marR="0" rtl="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Montserrat Light"/>
              <a:buChar char="★"/>
            </a:pPr>
            <a:r>
              <a:rPr b="0" i="0" lang="en-GB" sz="1500" u="none" cap="none" strike="noStrike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The year 13s are already working on their projects - you are welcome to speak to them to find out more.</a:t>
            </a:r>
            <a:endParaRPr b="0" i="0" sz="1300" u="none" cap="none" strike="noStrike">
              <a:solidFill>
                <a:schemeClr val="dk1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">
                                            <p:txEl>
                                              <p:pRg end="8" st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">
                                            <p:txEl>
                                              <p:pRg end="9" st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5" name="Shape 4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" name="Google Shape;416;g3fbe74bfa49_0_5"/>
          <p:cNvSpPr txBox="1"/>
          <p:nvPr>
            <p:ph type="ctrTitle"/>
          </p:nvPr>
        </p:nvSpPr>
        <p:spPr>
          <a:xfrm>
            <a:off x="1286275" y="961700"/>
            <a:ext cx="9179100" cy="1470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/>
              <a:t>Wednesday </a:t>
            </a:r>
            <a:r>
              <a:rPr lang="en-GB">
                <a:extLst>
                  <a:ext uri="http://customooxmlschemas.google.com/">
                    <go:slidesCustomData xmlns:go="http://customooxmlschemas.google.com/" textRoundtripDataId="1"/>
                  </a:ext>
                </a:extLst>
              </a:rPr>
              <a:t>Afternoon</a:t>
            </a:r>
            <a:r>
              <a:rPr lang="en-GB"/>
              <a:t> Enrichment (SFE)</a:t>
            </a:r>
            <a:endParaRPr/>
          </a:p>
        </p:txBody>
      </p:sp>
      <p:sp>
        <p:nvSpPr>
          <p:cNvPr id="417" name="Google Shape;417;g3fbe74bfa49_0_5"/>
          <p:cNvSpPr txBox="1"/>
          <p:nvPr>
            <p:ph idx="1" type="subTitle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SzPts val="32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2" name="Shape 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g3fbe74bfa49_0_11"/>
          <p:cNvSpPr txBox="1"/>
          <p:nvPr>
            <p:ph type="ctrTitle"/>
          </p:nvPr>
        </p:nvSpPr>
        <p:spPr>
          <a:xfrm>
            <a:off x="843775" y="2926700"/>
            <a:ext cx="10848000" cy="1470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62500"/>
              <a:buNone/>
            </a:pPr>
            <a:r>
              <a:rPr lang="en-GB" sz="3200" u="sng"/>
              <a:t>Regular Activities</a:t>
            </a:r>
            <a:endParaRPr sz="3200" u="sng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62500"/>
              <a:buNone/>
            </a:pPr>
            <a:r>
              <a:t/>
            </a:r>
            <a:endParaRPr sz="3200" u="sng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62500"/>
              <a:buNone/>
            </a:pPr>
            <a:r>
              <a:rPr lang="en-GB" sz="3200"/>
              <a:t>Competitive and non-competitive sport and games</a:t>
            </a:r>
            <a:endParaRPr sz="32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62500"/>
              <a:buNone/>
            </a:pPr>
            <a:r>
              <a:rPr lang="en-GB" sz="3200"/>
              <a:t>Fixtures and tournaments against other schools</a:t>
            </a:r>
            <a:endParaRPr sz="32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62500"/>
              <a:buNone/>
            </a:pPr>
            <a:r>
              <a:rPr lang="en-GB" sz="3200"/>
              <a:t>Netball, badminton, football etc.</a:t>
            </a:r>
            <a:endParaRPr sz="32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62500"/>
              <a:buNone/>
            </a:pPr>
            <a:r>
              <a:rPr lang="en-GB" sz="3200"/>
              <a:t>Volunteering and leadership with Years 7-11</a:t>
            </a:r>
            <a:endParaRPr sz="32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62500"/>
              <a:buNone/>
            </a:pPr>
            <a:r>
              <a:rPr lang="en-GB" sz="3200"/>
              <a:t>“Offsite” activities are arranged roughly once a term which provide students with an alternative to staying in school for more traditional sports</a:t>
            </a:r>
            <a:endParaRPr sz="32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62500"/>
              <a:buNone/>
            </a:pPr>
            <a:r>
              <a:t/>
            </a:r>
            <a:endParaRPr sz="3200"/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62500"/>
              <a:buNone/>
            </a:pPr>
            <a:r>
              <a:t/>
            </a:r>
            <a:endParaRPr sz="3200"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">
                                            <p:txEl>
                                              <p:pRg end="8" st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8" name="Shape 4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9" name="Google Shape;429;g3fbe74bfa49_0_16"/>
          <p:cNvSpPr txBox="1"/>
          <p:nvPr>
            <p:ph type="title"/>
          </p:nvPr>
        </p:nvSpPr>
        <p:spPr>
          <a:xfrm>
            <a:off x="663350" y="2080513"/>
            <a:ext cx="98070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55553"/>
              <a:buNone/>
            </a:pPr>
            <a:r>
              <a:t/>
            </a:r>
            <a:endParaRPr/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55553"/>
              <a:buNone/>
            </a:pPr>
            <a:r>
              <a:t/>
            </a:r>
            <a:endParaRPr/>
          </a:p>
        </p:txBody>
      </p:sp>
      <p:sp>
        <p:nvSpPr>
          <p:cNvPr id="430" name="Google Shape;430;g3fbe74bfa49_0_16"/>
          <p:cNvSpPr txBox="1"/>
          <p:nvPr/>
        </p:nvSpPr>
        <p:spPr>
          <a:xfrm>
            <a:off x="533300" y="1365950"/>
            <a:ext cx="11445000" cy="4466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477"/>
              <a:buFont typeface="Arial"/>
              <a:buNone/>
            </a:pPr>
            <a:r>
              <a:rPr b="0" i="0" lang="en-GB" sz="3477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Wed PM is a compulsory part of the Study Programme in Year 12</a:t>
            </a:r>
            <a:endParaRPr b="0" i="0" sz="3477" u="none" cap="none" strike="noStrik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477"/>
              <a:buFont typeface="Arial"/>
              <a:buNone/>
            </a:pPr>
            <a:r>
              <a:t/>
            </a:r>
            <a:endParaRPr b="0" i="0" sz="3477" u="none" cap="none" strike="noStrik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477"/>
              <a:buFont typeface="Arial"/>
              <a:buNone/>
            </a:pPr>
            <a:r>
              <a:rPr b="0" i="0" lang="en-GB" sz="3477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In term 1, all students participate in ‘PE’</a:t>
            </a:r>
            <a:endParaRPr b="0" i="0" sz="3477" u="none" cap="none" strike="noStrik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477"/>
              <a:buFont typeface="Arial"/>
              <a:buNone/>
            </a:pPr>
            <a:r>
              <a:t/>
            </a:r>
            <a:endParaRPr b="0" i="0" sz="3477" u="none" cap="none" strike="noStrik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477"/>
              <a:buFont typeface="Arial"/>
              <a:buNone/>
            </a:pPr>
            <a:r>
              <a:rPr b="0" i="0" lang="en-GB" sz="3477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In term 2, students are able to do PE, A2B, volunteering or WEX (only if pre-agreed with HoSF). </a:t>
            </a:r>
            <a:endParaRPr b="0" i="0" sz="3477" u="none" cap="none" strike="noStrik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4" name="Shape 4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5" name="Google Shape;435;g3fbe74bfa49_0_22"/>
          <p:cNvSpPr txBox="1"/>
          <p:nvPr>
            <p:ph type="ctrTitle"/>
          </p:nvPr>
        </p:nvSpPr>
        <p:spPr>
          <a:xfrm>
            <a:off x="714895" y="359815"/>
            <a:ext cx="10363200" cy="1470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Montserrat Light"/>
              <a:buNone/>
            </a:pPr>
            <a:r>
              <a:rPr lang="en-GB"/>
              <a:t>Access to Bristol (Bristol University)</a:t>
            </a:r>
            <a:endParaRPr/>
          </a:p>
        </p:txBody>
      </p:sp>
      <p:pic>
        <p:nvPicPr>
          <p:cNvPr id="436" name="Google Shape;436;g3fbe74bfa49_0_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509963" y="1970240"/>
            <a:ext cx="5172075" cy="3819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1" name="Shape 4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" name="Google Shape;442;g28046b4ef39_0_25"/>
          <p:cNvSpPr txBox="1"/>
          <p:nvPr>
            <p:ph type="title"/>
          </p:nvPr>
        </p:nvSpPr>
        <p:spPr>
          <a:xfrm>
            <a:off x="1192500" y="162713"/>
            <a:ext cx="98070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b="1" lang="en-GB" sz="4000">
                <a:latin typeface="Montserrat"/>
                <a:ea typeface="Montserrat"/>
                <a:cs typeface="Montserrat"/>
                <a:sym typeface="Montserrat"/>
              </a:rPr>
              <a:t>3. The Sixth Form Routines</a:t>
            </a:r>
            <a:endParaRPr b="1" sz="4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443" name="Google Shape;443;g28046b4ef39_0_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42450" y="1007324"/>
            <a:ext cx="4792376" cy="5270700"/>
          </a:xfrm>
          <a:prstGeom prst="rect">
            <a:avLst/>
          </a:prstGeom>
          <a:noFill/>
          <a:ln>
            <a:noFill/>
          </a:ln>
        </p:spPr>
      </p:pic>
      <p:sp>
        <p:nvSpPr>
          <p:cNvPr id="444" name="Google Shape;444;g28046b4ef39_0_25"/>
          <p:cNvSpPr txBox="1"/>
          <p:nvPr/>
        </p:nvSpPr>
        <p:spPr>
          <a:xfrm>
            <a:off x="6125400" y="2411500"/>
            <a:ext cx="3469800" cy="312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0" i="0" lang="en-GB" sz="3200" u="none" cap="none" strike="noStrike">
                <a:solidFill>
                  <a:srgbClr val="000000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Timetable</a:t>
            </a:r>
            <a:endParaRPr b="0" i="0" sz="3200" u="none" cap="none" strike="noStrike">
              <a:solidFill>
                <a:srgbClr val="000000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0" i="0" lang="en-GB" sz="3200" u="none" cap="none" strike="noStrike">
                <a:solidFill>
                  <a:srgbClr val="000000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Routines</a:t>
            </a:r>
            <a:endParaRPr b="0" i="0" sz="3200" u="none" cap="none" strike="noStrike">
              <a:solidFill>
                <a:srgbClr val="000000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0" i="0" lang="en-GB" sz="3200" u="none" cap="none" strike="noStrike">
                <a:solidFill>
                  <a:srgbClr val="000000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Subject Choices</a:t>
            </a:r>
            <a:endParaRPr b="0" i="0" sz="3200" u="none" cap="none" strike="noStrike">
              <a:solidFill>
                <a:srgbClr val="000000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8" name="Shape 4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9" name="Google Shape;449;g28046b4ef39_0_32"/>
          <p:cNvSpPr txBox="1"/>
          <p:nvPr/>
        </p:nvSpPr>
        <p:spPr>
          <a:xfrm>
            <a:off x="3818748" y="1383821"/>
            <a:ext cx="6084900" cy="507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8.35-9.00am		Tutor Time</a:t>
            </a:r>
            <a:endParaRPr b="0" i="0" sz="1400" u="none" cap="none" strike="noStrike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9am 				Period 1</a:t>
            </a:r>
            <a:endParaRPr b="0" i="0" sz="1400" u="none" cap="none" strike="noStrike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10am				Period 2</a:t>
            </a:r>
            <a:endParaRPr b="0" i="0" sz="1400" u="none" cap="none" strike="noStrike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11am				Break time</a:t>
            </a:r>
            <a:endParaRPr b="0" i="0" sz="1400" u="none" cap="none" strike="noStrike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11.20am				Period 3</a:t>
            </a:r>
            <a:endParaRPr b="0" i="0" sz="1400" u="none" cap="none" strike="noStrike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12.20pm			Period 4</a:t>
            </a:r>
            <a:endParaRPr b="0" i="0" sz="1400" u="none" cap="none" strike="noStrike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1.20pm				Lunchtime</a:t>
            </a:r>
            <a:endParaRPr b="0" i="0" sz="1400" u="none" cap="none" strike="noStrike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2.05pm				Period 5</a:t>
            </a:r>
            <a:endParaRPr b="0" i="0" sz="1400" u="none" cap="none" strike="noStrike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3.05	pm				End of the day</a:t>
            </a:r>
            <a:endParaRPr b="0" i="0" sz="1400" u="none" cap="none" strike="noStrike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0" name="Google Shape;450;g28046b4ef39_0_32"/>
          <p:cNvSpPr txBox="1"/>
          <p:nvPr/>
        </p:nvSpPr>
        <p:spPr>
          <a:xfrm>
            <a:off x="3321525" y="343775"/>
            <a:ext cx="5352600" cy="800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1" i="0" lang="en-GB" sz="4000" u="none" cap="none" strike="noStrike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Times of the Day</a:t>
            </a:r>
            <a:endParaRPr b="1" i="0" sz="4000" u="none" cap="none" strike="noStrike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5" name="Shape 4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6" name="Google Shape;456;g154526d6ecb_0_123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433925" y="0"/>
            <a:ext cx="5035500" cy="6744125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6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" name="Google Shape;462;g30225b8416c_2_0"/>
          <p:cNvSpPr txBox="1"/>
          <p:nvPr>
            <p:ph type="title"/>
          </p:nvPr>
        </p:nvSpPr>
        <p:spPr>
          <a:xfrm>
            <a:off x="609600" y="274638"/>
            <a:ext cx="98070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b="1" lang="en-GB">
                <a:latin typeface="Montserrat"/>
                <a:ea typeface="Montserrat"/>
                <a:cs typeface="Montserrat"/>
                <a:sym typeface="Montserrat"/>
              </a:rPr>
              <a:t>Attendance</a:t>
            </a:r>
            <a:endParaRPr b="1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463" name="Google Shape;463;g30225b8416c_2_0"/>
          <p:cNvSpPr txBox="1"/>
          <p:nvPr>
            <p:ph idx="1" type="body"/>
          </p:nvPr>
        </p:nvSpPr>
        <p:spPr>
          <a:xfrm>
            <a:off x="609600" y="1600201"/>
            <a:ext cx="10972800" cy="452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2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ct val="37931"/>
              <a:buFont typeface="Arial"/>
              <a:buNone/>
            </a:pPr>
            <a:r>
              <a:rPr lang="en-GB" sz="2900"/>
              <a:t>Attendance is an essential prerequisite for good attainment. </a:t>
            </a:r>
            <a:endParaRPr sz="2900"/>
          </a:p>
          <a:p>
            <a:pPr indent="0" lvl="0" marL="0" rtl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ct val="37931"/>
              <a:buFont typeface="Arial"/>
              <a:buNone/>
            </a:pPr>
            <a:r>
              <a:t/>
            </a:r>
            <a:endParaRPr sz="2900"/>
          </a:p>
          <a:p>
            <a:pPr indent="0" lvl="0" marL="0" rtl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ct val="37931"/>
              <a:buFont typeface="Arial"/>
              <a:buNone/>
            </a:pPr>
            <a:r>
              <a:rPr lang="en-GB" sz="2900"/>
              <a:t>95% attendance = 2 weeks missed</a:t>
            </a:r>
            <a:endParaRPr sz="2900"/>
          </a:p>
          <a:p>
            <a:pPr indent="0" lvl="0" marL="0" rtl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ct val="37931"/>
              <a:buFont typeface="Arial"/>
              <a:buNone/>
            </a:pPr>
            <a:r>
              <a:t/>
            </a:r>
            <a:endParaRPr sz="2900"/>
          </a:p>
          <a:p>
            <a:pPr indent="0" lvl="0" marL="0" rtl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ct val="37931"/>
              <a:buFont typeface="Arial"/>
              <a:buNone/>
            </a:pPr>
            <a:r>
              <a:rPr lang="en-GB" sz="2900"/>
              <a:t>90% attendance = 1 month missed</a:t>
            </a:r>
            <a:endParaRPr sz="2900"/>
          </a:p>
          <a:p>
            <a:pPr indent="0" lvl="0" marL="0" rtl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ct val="37931"/>
              <a:buFont typeface="Arial"/>
              <a:buNone/>
            </a:pPr>
            <a:r>
              <a:t/>
            </a:r>
            <a:endParaRPr sz="2900"/>
          </a:p>
          <a:p>
            <a:pPr indent="0" lvl="0" marL="0" rtl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ct val="62068"/>
              <a:buNone/>
            </a:pPr>
            <a:r>
              <a:rPr lang="en-GB" sz="2900"/>
              <a:t>85% attendance = 1 term missed</a:t>
            </a:r>
            <a:endParaRPr sz="2900"/>
          </a:p>
          <a:p>
            <a:pPr indent="0" lvl="0" marL="0" rtl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ct val="62068"/>
              <a:buNone/>
            </a:pPr>
            <a:r>
              <a:t/>
            </a:r>
            <a:endParaRPr sz="2900"/>
          </a:p>
          <a:p>
            <a:pPr indent="0" lvl="0" marL="0" rtl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ct val="37931"/>
              <a:buFont typeface="Arial"/>
              <a:buNone/>
            </a:pPr>
            <a:r>
              <a:rPr lang="en-GB" sz="2900"/>
              <a:t>*This is especially important in subjects with lots of coursework - in order to account for the rise in the use of AI, teachers must be able to regularly assess knowledge in the classroom to be certain work is authentic! </a:t>
            </a:r>
            <a:endParaRPr sz="290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68" name="Shape 4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9" name="Google Shape;469;g37ff222986a_0_282"/>
          <p:cNvSpPr txBox="1"/>
          <p:nvPr>
            <p:ph type="title"/>
          </p:nvPr>
        </p:nvSpPr>
        <p:spPr>
          <a:xfrm>
            <a:off x="609600" y="274638"/>
            <a:ext cx="98070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b="1" lang="en-GB">
                <a:latin typeface="Montserrat"/>
                <a:ea typeface="Montserrat"/>
                <a:cs typeface="Montserrat"/>
                <a:sym typeface="Montserrat"/>
              </a:rPr>
              <a:t>Dress Code</a:t>
            </a:r>
            <a:endParaRPr b="1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470" name="Google Shape;470;g37ff222986a_0_282"/>
          <p:cNvSpPr txBox="1"/>
          <p:nvPr>
            <p:ph idx="1" type="body"/>
          </p:nvPr>
        </p:nvSpPr>
        <p:spPr>
          <a:xfrm>
            <a:off x="609600" y="2111626"/>
            <a:ext cx="10972800" cy="841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900"/>
              <a:t>Suitable for a workplace</a:t>
            </a:r>
            <a:endParaRPr sz="2900"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75" name="Shape 4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6" name="Google Shape;476;g154526d6ecb_0_98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69975" y="418825"/>
            <a:ext cx="6791325" cy="5543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1" name="Shape 4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2" name="Google Shape;482;g28046b4ef39_0_3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42450" y="1007324"/>
            <a:ext cx="4792376" cy="5270700"/>
          </a:xfrm>
          <a:prstGeom prst="rect">
            <a:avLst/>
          </a:prstGeom>
          <a:noFill/>
          <a:ln>
            <a:noFill/>
          </a:ln>
        </p:spPr>
      </p:pic>
      <p:sp>
        <p:nvSpPr>
          <p:cNvPr id="483" name="Google Shape;483;g28046b4ef39_0_37"/>
          <p:cNvSpPr txBox="1"/>
          <p:nvPr/>
        </p:nvSpPr>
        <p:spPr>
          <a:xfrm>
            <a:off x="5952425" y="2228350"/>
            <a:ext cx="5413200" cy="312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0" i="0" lang="en-GB" sz="3200" u="none" cap="none" strike="noStrike">
                <a:solidFill>
                  <a:srgbClr val="000000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MCAS</a:t>
            </a:r>
            <a:endParaRPr b="0" i="0" sz="3200" u="none" cap="none" strike="noStrike">
              <a:solidFill>
                <a:srgbClr val="000000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0" i="0" lang="en-GB" sz="3200" u="none" cap="none" strike="noStrike">
                <a:solidFill>
                  <a:srgbClr val="000000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Health Care Plans</a:t>
            </a:r>
            <a:endParaRPr b="0" i="0" sz="3200" u="none" cap="none" strike="noStrike">
              <a:solidFill>
                <a:srgbClr val="000000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0" i="0" lang="en-GB" sz="3200" u="none" cap="none" strike="noStrike">
                <a:solidFill>
                  <a:srgbClr val="000000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Behaviour Policy</a:t>
            </a:r>
            <a:endParaRPr b="0" i="0" sz="3200" u="none" cap="none" strike="noStrike">
              <a:solidFill>
                <a:srgbClr val="000000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0" i="0" lang="en-GB" sz="3200" u="none" cap="none" strike="noStrike">
                <a:solidFill>
                  <a:srgbClr val="000000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Post 16 Bursary</a:t>
            </a:r>
            <a:endParaRPr b="0" i="0" sz="3200" u="none" cap="none" strike="noStrike">
              <a:solidFill>
                <a:srgbClr val="000000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0" i="0" lang="en-GB" sz="3200" u="none" cap="none" strike="noStrike">
                <a:solidFill>
                  <a:srgbClr val="000000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Unifrog</a:t>
            </a:r>
            <a:endParaRPr b="0" i="0" sz="3200" u="none" cap="none" strike="noStrike">
              <a:solidFill>
                <a:srgbClr val="000000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0" i="0" lang="en-GB" sz="3200" u="none" cap="none" strike="noStrike">
                <a:solidFill>
                  <a:srgbClr val="000000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Key Dates for the Year</a:t>
            </a:r>
            <a:endParaRPr b="0" i="0" sz="3200" u="none" cap="none" strike="noStrike">
              <a:solidFill>
                <a:srgbClr val="000000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t/>
            </a:r>
            <a:endParaRPr b="0" i="0" sz="3200" u="none" cap="none" strike="noStrike">
              <a:solidFill>
                <a:srgbClr val="000000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</p:txBody>
      </p:sp>
      <p:sp>
        <p:nvSpPr>
          <p:cNvPr id="484" name="Google Shape;484;g28046b4ef39_0_37"/>
          <p:cNvSpPr txBox="1"/>
          <p:nvPr>
            <p:ph type="title"/>
          </p:nvPr>
        </p:nvSpPr>
        <p:spPr>
          <a:xfrm>
            <a:off x="1192500" y="162713"/>
            <a:ext cx="98070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b="1" lang="en-GB" sz="4000">
                <a:latin typeface="Montserrat"/>
                <a:ea typeface="Montserrat"/>
                <a:cs typeface="Montserrat"/>
                <a:sym typeface="Montserrat"/>
              </a:rPr>
              <a:t>4. Key Dates and Information</a:t>
            </a:r>
            <a:endParaRPr b="1" sz="4000"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9" name="Shape 4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0" name="Google Shape;490;g1e7da8c7d0e_0_0"/>
          <p:cNvSpPr txBox="1"/>
          <p:nvPr>
            <p:ph type="title"/>
          </p:nvPr>
        </p:nvSpPr>
        <p:spPr>
          <a:xfrm>
            <a:off x="609600" y="274638"/>
            <a:ext cx="98070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/>
              <a:t>Communication</a:t>
            </a:r>
            <a:endParaRPr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5" name="Shape 4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6" name="Google Shape;496;g3fbe74bfa49_0_0"/>
          <p:cNvSpPr txBox="1"/>
          <p:nvPr/>
        </p:nvSpPr>
        <p:spPr>
          <a:xfrm>
            <a:off x="810150" y="743750"/>
            <a:ext cx="10359300" cy="187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800"/>
              <a:buFont typeface="Arial"/>
              <a:buNone/>
            </a:pPr>
            <a:r>
              <a:rPr b="1" i="0" lang="en-GB" sz="3800" u="none" cap="none" strike="noStrike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Parent/Carer and Tutor </a:t>
            </a:r>
            <a:endParaRPr b="1" i="0" sz="3800" u="none" cap="none" strike="noStrike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800"/>
              <a:buFont typeface="Arial"/>
              <a:buNone/>
            </a:pPr>
            <a:r>
              <a:rPr b="1" i="0" lang="en-GB" sz="3800" u="none" cap="none" strike="noStrike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Contact Evening </a:t>
            </a:r>
            <a:endParaRPr b="1" i="0" sz="3800" u="none" cap="none" strike="noStrike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500"/>
              <a:buFont typeface="Arial"/>
              <a:buNone/>
            </a:pPr>
            <a:r>
              <a:t/>
            </a:r>
            <a:endParaRPr b="0" i="0" sz="3500" u="none" cap="none" strike="noStrike">
              <a:solidFill>
                <a:srgbClr val="000000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500"/>
              <a:buFont typeface="Arial"/>
              <a:buNone/>
            </a:pPr>
            <a:r>
              <a:t/>
            </a:r>
            <a:endParaRPr b="0" i="0" sz="3500" u="none" cap="none" strike="noStrike">
              <a:solidFill>
                <a:srgbClr val="000000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500"/>
              <a:buFont typeface="Arial"/>
              <a:buNone/>
            </a:pPr>
            <a:r>
              <a:rPr lang="en-GB" sz="3500">
                <a:latin typeface="Montserrat Light"/>
                <a:ea typeface="Montserrat Light"/>
                <a:cs typeface="Montserrat Light"/>
                <a:sym typeface="Montserrat Light"/>
              </a:rPr>
              <a:t>8th</a:t>
            </a:r>
            <a:r>
              <a:rPr b="0" i="0" lang="en-GB" sz="3500" u="none" cap="none" strike="noStrike">
                <a:solidFill>
                  <a:srgbClr val="000000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 October, </a:t>
            </a:r>
            <a:r>
              <a:rPr b="0" i="0" lang="en-GB" sz="3500" u="none" cap="none" strike="noStrike">
                <a:solidFill>
                  <a:srgbClr val="000000"/>
                </a:solidFill>
                <a:latin typeface="Montserrat Light"/>
                <a:ea typeface="Montserrat Light"/>
                <a:cs typeface="Montserrat Light"/>
                <a:sym typeface="Montserrat Light"/>
                <a:extLst>
                  <a:ext uri="http://customooxmlschemas.google.com/">
                    <go:slidesCustomData xmlns:go="http://customooxmlschemas.google.com/" textRoundtripDataId="2"/>
                  </a:ext>
                </a:extLst>
              </a:rPr>
              <a:t>4:30-6:30pm </a:t>
            </a:r>
            <a:endParaRPr b="0" i="0" sz="1400" u="none" cap="none" strike="noStrike">
              <a:solidFill>
                <a:srgbClr val="000000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00" name="Shape 5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" name="Google Shape;501;g154526d6ecb_0_390"/>
          <p:cNvSpPr txBox="1"/>
          <p:nvPr>
            <p:ph type="title"/>
          </p:nvPr>
        </p:nvSpPr>
        <p:spPr>
          <a:xfrm>
            <a:off x="1981200" y="188640"/>
            <a:ext cx="73551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Montserrat Light"/>
              <a:buNone/>
            </a:pPr>
            <a:r>
              <a:rPr b="1" lang="en-GB" sz="4000">
                <a:latin typeface="Montserrat"/>
                <a:ea typeface="Montserrat"/>
                <a:cs typeface="Montserrat"/>
                <a:sym typeface="Montserrat"/>
              </a:rPr>
              <a:t>MCAS / The Portal</a:t>
            </a:r>
            <a:endParaRPr b="1" sz="40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02" name="Google Shape;502;g154526d6ecb_0_390"/>
          <p:cNvSpPr txBox="1"/>
          <p:nvPr>
            <p:ph idx="1" type="body"/>
          </p:nvPr>
        </p:nvSpPr>
        <p:spPr>
          <a:xfrm>
            <a:off x="4727850" y="1484775"/>
            <a:ext cx="6728400" cy="4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sz="2240"/>
              <a:t>MCAS is available in an internet browser (</a:t>
            </a:r>
            <a:r>
              <a:rPr lang="en-GB" sz="2240" u="sng">
                <a:solidFill>
                  <a:schemeClr val="hlink"/>
                </a:solidFill>
                <a:hlinkClick r:id="rId3"/>
              </a:rPr>
              <a:t>https://www.mychildatschool.com/MCAS/MCSParentLogin?schoolid=12728</a:t>
            </a:r>
            <a:r>
              <a:rPr lang="en-GB" sz="2240"/>
              <a:t>)  or via the MCAS app in the App Store or Google Play.</a:t>
            </a:r>
            <a:endParaRPr sz="2240"/>
          </a:p>
          <a:p>
            <a:pPr indent="0" lvl="0" marL="0" rtl="0" algn="l">
              <a:lnSpc>
                <a:spcPct val="100000"/>
              </a:lnSpc>
              <a:spcBef>
                <a:spcPts val="544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br>
              <a:rPr lang="en-GB" sz="2240"/>
            </a:br>
            <a:r>
              <a:rPr lang="en-GB" sz="2240"/>
              <a:t>To log in, you just need your email address and a password. The first time you access MCAS click on Reset Password to set a password.  Further details and links to the login page can be found in the Newsletter.</a:t>
            </a:r>
            <a:endParaRPr sz="2240"/>
          </a:p>
          <a:p>
            <a:pPr indent="0" lvl="0" marL="0" rtl="0" algn="l">
              <a:lnSpc>
                <a:spcPct val="100000"/>
              </a:lnSpc>
              <a:spcBef>
                <a:spcPts val="544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 sz="2240"/>
          </a:p>
          <a:p>
            <a:pPr indent="0" lvl="0" marL="0" rtl="0" algn="l">
              <a:lnSpc>
                <a:spcPct val="100000"/>
              </a:lnSpc>
              <a:spcBef>
                <a:spcPts val="544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sz="2240"/>
              <a:t>If you have any problems accessing MCAS, please email </a:t>
            </a:r>
            <a:r>
              <a:rPr lang="en-GB" sz="2240" u="sng">
                <a:solidFill>
                  <a:schemeClr val="hlink"/>
                </a:solidFill>
                <a:hlinkClick r:id="rId4"/>
              </a:rPr>
              <a:t>churchill@churchill-academy.org</a:t>
            </a:r>
            <a:endParaRPr>
              <a:latin typeface="Courier New"/>
              <a:ea typeface="Courier New"/>
              <a:cs typeface="Courier New"/>
              <a:sym typeface="Courier New"/>
            </a:endParaRPr>
          </a:p>
        </p:txBody>
      </p:sp>
      <p:pic>
        <p:nvPicPr>
          <p:cNvPr id="503" name="Google Shape;503;g154526d6ecb_0_39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644221" y="1484775"/>
            <a:ext cx="2416075" cy="42523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07" name="Shape 5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ttps://lh6.googleusercontent.com/5aX3bho2_YfT36royrbMpLRsmWRLUyxp-OYb43A5ZLO4eqBRYjEqr2K-fOd6SKFD0gATvaq7z2VhrJWcq7yig7xzWP8xjGKdQryWRhKxHz0K5mamnGXiZOoV8fgBrUPMPJ7hCG_kQw26dvcnqs7K6473NMUCI5wGQ3koPZxXhnhKatlGj7DgV2arwJVNu3A=nw" id="508" name="Google Shape;508;g154526d6ecb_0_47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" y="660625"/>
            <a:ext cx="10378400" cy="4845401"/>
          </a:xfrm>
          <a:prstGeom prst="rect">
            <a:avLst/>
          </a:prstGeom>
          <a:noFill/>
          <a:ln>
            <a:noFill/>
          </a:ln>
        </p:spPr>
      </p:pic>
      <p:sp>
        <p:nvSpPr>
          <p:cNvPr id="509" name="Google Shape;509;g154526d6ecb_0_479"/>
          <p:cNvSpPr/>
          <p:nvPr/>
        </p:nvSpPr>
        <p:spPr>
          <a:xfrm>
            <a:off x="1919536" y="5506021"/>
            <a:ext cx="8458800" cy="9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For MCAS queries please email mcas@churchill-academy.org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b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0" name="Google Shape;510;g154526d6ecb_0_479"/>
          <p:cNvSpPr txBox="1"/>
          <p:nvPr/>
        </p:nvSpPr>
        <p:spPr>
          <a:xfrm>
            <a:off x="-38750" y="1759050"/>
            <a:ext cx="1209000" cy="511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t/>
            </a:r>
            <a:endParaRPr b="0" i="0" sz="3200" u="none" cap="none" strike="noStrike">
              <a:solidFill>
                <a:schemeClr val="dk1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</p:txBody>
      </p:sp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14" name="Shape 5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5" name="Google Shape;515;g1559c8752e1_0_6"/>
          <p:cNvSpPr txBox="1"/>
          <p:nvPr>
            <p:ph type="title"/>
          </p:nvPr>
        </p:nvSpPr>
        <p:spPr>
          <a:xfrm>
            <a:off x="609600" y="274638"/>
            <a:ext cx="98070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Montserrat"/>
              <a:buNone/>
            </a:pPr>
            <a:r>
              <a:rPr lang="en-GB">
                <a:latin typeface="Montserrat"/>
                <a:ea typeface="Montserrat"/>
                <a:cs typeface="Montserrat"/>
                <a:sym typeface="Montserrat"/>
              </a:rPr>
              <a:t>Health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16" name="Google Shape;516;g1559c8752e1_0_6"/>
          <p:cNvSpPr txBox="1"/>
          <p:nvPr>
            <p:ph idx="1" type="body"/>
          </p:nvPr>
        </p:nvSpPr>
        <p:spPr>
          <a:xfrm>
            <a:off x="609600" y="1600201"/>
            <a:ext cx="10972800" cy="4526100"/>
          </a:xfrm>
          <a:prstGeom prst="rect">
            <a:avLst/>
          </a:prstGeom>
          <a:noFill/>
          <a:ln cap="flat" cmpd="sng" w="9525">
            <a:solidFill>
              <a:srgbClr val="3C78D8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rmAutofit fontScale="55000" lnSpcReduction="2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56250"/>
              <a:buNone/>
            </a:pPr>
            <a:r>
              <a:t/>
            </a:r>
            <a:endParaRPr/>
          </a:p>
          <a:p>
            <a:pPr indent="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5625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SzPct val="43231"/>
              <a:buNone/>
            </a:pPr>
            <a:r>
              <a:rPr lang="en-GB" sz="4163"/>
              <a:t>If your child requires a Health Care Plan please contact our School Nurse, </a:t>
            </a:r>
            <a:br>
              <a:rPr lang="en-GB" sz="4163"/>
            </a:br>
            <a:r>
              <a:rPr lang="en-GB" sz="4163"/>
              <a:t>Biz Hembrow.</a:t>
            </a:r>
            <a:endParaRPr sz="4163"/>
          </a:p>
          <a:p>
            <a:pPr indent="0" lvl="0" marL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SzPct val="43231"/>
              <a:buNone/>
            </a:pPr>
            <a:r>
              <a:t/>
            </a:r>
            <a:endParaRPr sz="4163"/>
          </a:p>
          <a:p>
            <a:pPr indent="0" lvl="0" marL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SzPct val="43231"/>
              <a:buNone/>
            </a:pPr>
            <a:r>
              <a:rPr lang="en-GB" sz="4163"/>
              <a:t>New health issues?</a:t>
            </a:r>
            <a:endParaRPr sz="4163"/>
          </a:p>
          <a:p>
            <a:pPr indent="0" lvl="0" marL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SzPct val="43231"/>
              <a:buNone/>
            </a:pPr>
            <a:r>
              <a:t/>
            </a:r>
            <a:endParaRPr sz="4163"/>
          </a:p>
          <a:p>
            <a:pPr indent="0" lvl="0" marL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SzPct val="43231"/>
              <a:buNone/>
            </a:pPr>
            <a:r>
              <a:rPr lang="en-GB" sz="4163"/>
              <a:t>Historic HCPs that are no longer needed?</a:t>
            </a:r>
            <a:endParaRPr sz="4163"/>
          </a:p>
          <a:p>
            <a:pPr indent="0" lvl="0" marL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SzPct val="43231"/>
              <a:buNone/>
            </a:pPr>
            <a:r>
              <a:t/>
            </a:r>
            <a:endParaRPr sz="4163"/>
          </a:p>
          <a:p>
            <a:pPr indent="0" lvl="0" marL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SzPct val="43231"/>
              <a:buNone/>
            </a:pPr>
            <a:r>
              <a:rPr lang="en-GB" sz="4163"/>
              <a:t>Please email </a:t>
            </a:r>
            <a:r>
              <a:rPr lang="en-GB" sz="4163" u="sng">
                <a:solidFill>
                  <a:schemeClr val="hlink"/>
                </a:solidFill>
                <a:hlinkClick r:id="rId3"/>
              </a:rPr>
              <a:t>churchill@churchill-academy.org</a:t>
            </a:r>
            <a:endParaRPr sz="4163"/>
          </a:p>
          <a:p>
            <a:pPr indent="0" lvl="0" marL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SzPct val="5625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SzPct val="56250"/>
              <a:buNone/>
            </a:pPr>
            <a:r>
              <a:t/>
            </a:r>
            <a:endParaRPr/>
          </a:p>
          <a:p>
            <a:pPr indent="457200" lvl="0" marL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SzPct val="5625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SzPct val="56250"/>
              <a:buNone/>
            </a:pPr>
            <a:r>
              <a:t/>
            </a:r>
            <a:endParaRPr/>
          </a:p>
        </p:txBody>
      </p:sp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21" name="Shape 5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" name="Google Shape;522;g281b563071c_0_0"/>
          <p:cNvSpPr txBox="1"/>
          <p:nvPr>
            <p:ph type="title"/>
          </p:nvPr>
        </p:nvSpPr>
        <p:spPr>
          <a:xfrm>
            <a:off x="609600" y="274638"/>
            <a:ext cx="98070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/>
              <a:t>Mental Health</a:t>
            </a:r>
            <a:endParaRPr/>
          </a:p>
        </p:txBody>
      </p:sp>
      <p:pic>
        <p:nvPicPr>
          <p:cNvPr id="523" name="Google Shape;523;g281b563071c_0_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62675" y="1417650"/>
            <a:ext cx="7074470" cy="5331550"/>
          </a:xfrm>
          <a:prstGeom prst="rect">
            <a:avLst/>
          </a:prstGeom>
          <a:noFill/>
          <a:ln>
            <a:noFill/>
          </a:ln>
        </p:spPr>
      </p:pic>
      <p:sp>
        <p:nvSpPr>
          <p:cNvPr id="524" name="Google Shape;524;g281b563071c_0_0"/>
          <p:cNvSpPr txBox="1"/>
          <p:nvPr/>
        </p:nvSpPr>
        <p:spPr>
          <a:xfrm>
            <a:off x="7437150" y="1869475"/>
            <a:ext cx="4402800" cy="4879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700"/>
              <a:buFont typeface="Arial"/>
              <a:buNone/>
            </a:pPr>
            <a:r>
              <a:rPr b="0" i="0" lang="en-GB" sz="2700" u="none" cap="none" strike="noStrike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Please visit our website for links to support available for students</a:t>
            </a:r>
            <a:endParaRPr b="0" i="0" sz="2700" u="none" cap="none" strike="noStrike">
              <a:solidFill>
                <a:schemeClr val="dk1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700"/>
              <a:buFont typeface="Arial"/>
              <a:buNone/>
            </a:pPr>
            <a:r>
              <a:t/>
            </a:r>
            <a:endParaRPr b="0" i="0" sz="2700" u="none" cap="none" strike="noStrike">
              <a:solidFill>
                <a:schemeClr val="dk1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700"/>
              <a:buFont typeface="Arial"/>
              <a:buNone/>
            </a:pPr>
            <a:r>
              <a:rPr b="0" i="0" lang="en-GB" sz="2700" u="sng" cap="none" strike="noStrike">
                <a:solidFill>
                  <a:schemeClr val="hlink"/>
                </a:solidFill>
                <a:latin typeface="Montserrat Light"/>
                <a:ea typeface="Montserrat Light"/>
                <a:cs typeface="Montserrat Light"/>
                <a:sym typeface="Montserrat Light"/>
                <a:hlinkClick r:id="rId4"/>
              </a:rPr>
              <a:t>https://www.churchill-academy.org/wellbeing</a:t>
            </a:r>
            <a:endParaRPr sz="2700">
              <a:solidFill>
                <a:schemeClr val="dk1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700"/>
              <a:buFont typeface="Arial"/>
              <a:buNone/>
            </a:pPr>
            <a:r>
              <a:t/>
            </a:r>
            <a:endParaRPr sz="2700">
              <a:solidFill>
                <a:schemeClr val="dk1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700"/>
              <a:buFont typeface="Arial"/>
              <a:buNone/>
            </a:pPr>
            <a:r>
              <a:rPr lang="en-GB" sz="2700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Sirona </a:t>
            </a:r>
            <a:endParaRPr sz="2700">
              <a:solidFill>
                <a:schemeClr val="dk1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700"/>
              <a:buFont typeface="Arial"/>
              <a:buNone/>
            </a:pPr>
            <a:r>
              <a:t/>
            </a:r>
            <a:endParaRPr sz="2700">
              <a:solidFill>
                <a:schemeClr val="dk1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700"/>
              <a:buFont typeface="Arial"/>
              <a:buNone/>
            </a:pPr>
            <a:r>
              <a:rPr lang="en-GB" sz="2700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MHST</a:t>
            </a:r>
            <a:endParaRPr sz="2700">
              <a:solidFill>
                <a:schemeClr val="dk1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29" name="Shape 5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0" name="Google Shape;530;g1e7da8c7d0e_0_6"/>
          <p:cNvSpPr txBox="1"/>
          <p:nvPr>
            <p:ph type="title"/>
          </p:nvPr>
        </p:nvSpPr>
        <p:spPr>
          <a:xfrm>
            <a:off x="609600" y="274638"/>
            <a:ext cx="98070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/>
              <a:t>Attendance Policy</a:t>
            </a:r>
            <a:endParaRPr/>
          </a:p>
        </p:txBody>
      </p:sp>
      <p:sp>
        <p:nvSpPr>
          <p:cNvPr id="531" name="Google Shape;531;g1e7da8c7d0e_0_6"/>
          <p:cNvSpPr txBox="1"/>
          <p:nvPr>
            <p:ph idx="1" type="body"/>
          </p:nvPr>
        </p:nvSpPr>
        <p:spPr>
          <a:xfrm>
            <a:off x="609600" y="1600201"/>
            <a:ext cx="10972800" cy="452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</a:pPr>
            <a:r>
              <a:rPr b="1" lang="en-GB">
                <a:latin typeface="Montserrat"/>
                <a:ea typeface="Montserrat"/>
                <a:cs typeface="Montserrat"/>
                <a:sym typeface="Montserrat"/>
              </a:rPr>
              <a:t>Students cannot authorise their own absence</a:t>
            </a:r>
            <a:r>
              <a:rPr lang="en-GB"/>
              <a:t>.</a:t>
            </a:r>
            <a:endParaRPr/>
          </a:p>
          <a:p>
            <a:pPr indent="0" lvl="0" marL="0" rtl="0" algn="ctr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  <a:p>
            <a:pPr indent="0" lvl="0" marL="0" rtl="0" algn="ctr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</a:pPr>
            <a:r>
              <a:rPr lang="en-GB"/>
              <a:t>Parents need to call the absence line 01934 854065</a:t>
            </a:r>
            <a:endParaRPr/>
          </a:p>
          <a:p>
            <a:pPr indent="0" lvl="0" marL="0" rtl="0" algn="ctr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</a:pPr>
            <a:r>
              <a:rPr lang="en-GB"/>
              <a:t>or email </a:t>
            </a:r>
            <a:r>
              <a:rPr lang="en-GB" u="sng">
                <a:solidFill>
                  <a:schemeClr val="hlink"/>
                </a:solidFill>
                <a:hlinkClick r:id="rId3"/>
              </a:rPr>
              <a:t>attend@churchill-academy.org</a:t>
            </a:r>
            <a:r>
              <a:rPr lang="en-GB"/>
              <a:t>.</a:t>
            </a:r>
            <a:endParaRPr/>
          </a:p>
          <a:p>
            <a:pPr indent="0" lvl="0" marL="0" rtl="0" algn="ctr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  <a:p>
            <a:pPr indent="0" lvl="0" marL="0" rtl="0" algn="ctr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</a:pPr>
            <a:r>
              <a:rPr lang="en-GB"/>
              <a:t>The school day is reserved for Sixth Form lessons and study. It is not a time for part time work or other non-school related activities.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1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1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1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1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1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5" name="Shape 5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6" name="Google Shape;536;g154526d6ecb_0_12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41283" y="89787"/>
            <a:ext cx="9613871" cy="66784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1" name="Shape 5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" name="Google Shape;542;g27cbed6995f_0_17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4016" y="180976"/>
            <a:ext cx="10258788" cy="64960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7" name="Shape 5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8" name="Google Shape;548;g28046b4ef39_0_238"/>
          <p:cNvSpPr txBox="1"/>
          <p:nvPr>
            <p:ph type="title"/>
          </p:nvPr>
        </p:nvSpPr>
        <p:spPr>
          <a:xfrm>
            <a:off x="609600" y="274638"/>
            <a:ext cx="98070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/>
              <a:t>The Sixth House</a:t>
            </a:r>
            <a:endParaRPr/>
          </a:p>
        </p:txBody>
      </p:sp>
      <p:pic>
        <p:nvPicPr>
          <p:cNvPr id="549" name="Google Shape;549;g28046b4ef39_0_23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448491" y="1417650"/>
            <a:ext cx="4129225" cy="4474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53" name="Shape 5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4" name="Google Shape;554;g28046b4ef39_0_135"/>
          <p:cNvSpPr txBox="1"/>
          <p:nvPr>
            <p:ph type="title"/>
          </p:nvPr>
        </p:nvSpPr>
        <p:spPr>
          <a:xfrm>
            <a:off x="609600" y="69077"/>
            <a:ext cx="9807000" cy="762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b="1" lang="en-GB" u="sng">
                <a:latin typeface="Montserrat"/>
                <a:ea typeface="Montserrat"/>
                <a:cs typeface="Montserrat"/>
                <a:sym typeface="Montserrat"/>
              </a:rPr>
              <a:t>Systems: Rewards and sanctions</a:t>
            </a:r>
            <a:endParaRPr b="1" u="sng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55" name="Google Shape;555;g28046b4ef39_0_135"/>
          <p:cNvSpPr txBox="1"/>
          <p:nvPr>
            <p:ph idx="1" type="body"/>
          </p:nvPr>
        </p:nvSpPr>
        <p:spPr>
          <a:xfrm>
            <a:off x="129725" y="1243825"/>
            <a:ext cx="4968900" cy="4882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85000" lnSpcReduction="20000"/>
          </a:bodyPr>
          <a:lstStyle/>
          <a:p>
            <a:pPr indent="0" lvl="0" marL="0" rtl="0" algn="l">
              <a:lnSpc>
                <a:spcPct val="115000"/>
              </a:lnSpc>
              <a:spcBef>
                <a:spcPts val="360"/>
              </a:spcBef>
              <a:spcAft>
                <a:spcPts val="0"/>
              </a:spcAft>
              <a:buSzPct val="83332"/>
              <a:buNone/>
            </a:pPr>
            <a:r>
              <a:rPr b="1" lang="en-GB" sz="2160">
                <a:latin typeface="Montserrat"/>
                <a:ea typeface="Montserrat"/>
                <a:cs typeface="Montserrat"/>
                <a:sym typeface="Montserrat"/>
              </a:rPr>
              <a:t>House Points: </a:t>
            </a:r>
            <a:endParaRPr b="1" sz="2160">
              <a:latin typeface="Montserrat"/>
              <a:ea typeface="Montserrat"/>
              <a:cs typeface="Montserrat"/>
              <a:sym typeface="Montserrat"/>
            </a:endParaRPr>
          </a:p>
          <a:p>
            <a:pPr indent="-275287" lvl="0" marL="457200" rtl="0" algn="l">
              <a:lnSpc>
                <a:spcPct val="115000"/>
              </a:lnSpc>
              <a:spcBef>
                <a:spcPts val="360"/>
              </a:spcBef>
              <a:spcAft>
                <a:spcPts val="0"/>
              </a:spcAft>
              <a:buSzPct val="40046"/>
              <a:buChar char="●"/>
            </a:pPr>
            <a:r>
              <a:rPr b="1" lang="en-GB" sz="2160">
                <a:latin typeface="Montserrat"/>
                <a:ea typeface="Montserrat"/>
                <a:cs typeface="Montserrat"/>
                <a:sym typeface="Montserrat"/>
              </a:rPr>
              <a:t>One House Point</a:t>
            </a:r>
            <a:r>
              <a:rPr lang="en-GB" sz="2160"/>
              <a:t>: any positive behaviour in line with the Academy’s expectations and values - “I’ve done more than just avoid getting a behaviour point”</a:t>
            </a:r>
            <a:endParaRPr sz="2160"/>
          </a:p>
          <a:p>
            <a:pPr indent="-275287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40046"/>
              <a:buChar char="●"/>
            </a:pPr>
            <a:r>
              <a:rPr b="1" lang="en-GB" sz="2160">
                <a:latin typeface="Montserrat"/>
                <a:ea typeface="Montserrat"/>
                <a:cs typeface="Montserrat"/>
                <a:sym typeface="Montserrat"/>
              </a:rPr>
              <a:t>Two House Points</a:t>
            </a:r>
            <a:r>
              <a:rPr lang="en-GB" sz="2160"/>
              <a:t>: consistent, repeated or significant positive behaviour in line with the Academy’s expectations and values</a:t>
            </a:r>
            <a:endParaRPr sz="2160"/>
          </a:p>
          <a:p>
            <a:pPr indent="-275287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40046"/>
              <a:buChar char="●"/>
            </a:pPr>
            <a:r>
              <a:rPr b="1" lang="en-GB" sz="2160">
                <a:latin typeface="Montserrat"/>
                <a:ea typeface="Montserrat"/>
                <a:cs typeface="Montserrat"/>
                <a:sym typeface="Montserrat"/>
              </a:rPr>
              <a:t>Three House Points</a:t>
            </a:r>
            <a:r>
              <a:rPr lang="en-GB" sz="2160"/>
              <a:t>: a “WOW” reward for a special contribution to the Academy or positive behaviour which goes over and above expectations, or sets a role model example for others to follow</a:t>
            </a:r>
            <a:endParaRPr sz="2160"/>
          </a:p>
          <a:p>
            <a:pPr indent="0" lvl="0" marL="0" rtl="0" algn="l">
              <a:lnSpc>
                <a:spcPct val="115000"/>
              </a:lnSpc>
              <a:spcBef>
                <a:spcPts val="360"/>
              </a:spcBef>
              <a:spcAft>
                <a:spcPts val="0"/>
              </a:spcAft>
              <a:buSzPct val="83332"/>
              <a:buNone/>
            </a:pPr>
            <a:r>
              <a:t/>
            </a:r>
            <a:endParaRPr sz="2160"/>
          </a:p>
        </p:txBody>
      </p:sp>
      <p:sp>
        <p:nvSpPr>
          <p:cNvPr id="556" name="Google Shape;556;g28046b4ef39_0_135"/>
          <p:cNvSpPr txBox="1"/>
          <p:nvPr>
            <p:ph idx="1" type="body"/>
          </p:nvPr>
        </p:nvSpPr>
        <p:spPr>
          <a:xfrm>
            <a:off x="5812975" y="1370825"/>
            <a:ext cx="6003600" cy="361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</a:pPr>
            <a:r>
              <a:rPr b="1" lang="en-GB" sz="1900">
                <a:latin typeface="Montserrat"/>
                <a:ea typeface="Montserrat"/>
                <a:cs typeface="Montserrat"/>
                <a:sym typeface="Montserrat"/>
              </a:rPr>
              <a:t>What happens if a negative behaviour </a:t>
            </a:r>
            <a:endParaRPr b="1" sz="1900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</a:pPr>
            <a:r>
              <a:rPr b="1" lang="en-GB" sz="1900">
                <a:latin typeface="Montserrat"/>
                <a:ea typeface="Montserrat"/>
                <a:cs typeface="Montserrat"/>
                <a:sym typeface="Montserrat"/>
              </a:rPr>
              <a:t>pattern develops?</a:t>
            </a:r>
            <a:endParaRPr b="1" sz="1900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sz="1900"/>
          </a:p>
          <a:p>
            <a:pPr indent="-349250" lvl="0" marL="4572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900"/>
              <a:buChar char="•"/>
            </a:pPr>
            <a:r>
              <a:rPr lang="en-GB" sz="1900"/>
              <a:t>Behaviour contracts and targets </a:t>
            </a:r>
            <a:endParaRPr sz="1900"/>
          </a:p>
          <a:p>
            <a:pPr indent="-34925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Char char="•"/>
            </a:pPr>
            <a:r>
              <a:rPr lang="en-GB" sz="1900"/>
              <a:t>Removal of ‘freedoms’</a:t>
            </a:r>
            <a:endParaRPr sz="1900"/>
          </a:p>
          <a:p>
            <a:pPr indent="-34925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Char char="•"/>
            </a:pPr>
            <a:r>
              <a:rPr lang="en-GB" sz="1900"/>
              <a:t>Parent/Carer meetings with Tutors, Head of Year, or Head of Sixth Form.</a:t>
            </a:r>
            <a:endParaRPr sz="1900"/>
          </a:p>
          <a:p>
            <a:pPr indent="-34925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Char char="•"/>
            </a:pPr>
            <a:r>
              <a:rPr lang="en-GB" sz="1900"/>
              <a:t>Removal from Sixth Form</a:t>
            </a:r>
            <a:endParaRPr sz="1900"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61" name="Shape 5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2" name="Google Shape;562;g28046b4ef39_0_251"/>
          <p:cNvSpPr txBox="1"/>
          <p:nvPr>
            <p:ph type="title"/>
          </p:nvPr>
        </p:nvSpPr>
        <p:spPr>
          <a:xfrm>
            <a:off x="609600" y="274638"/>
            <a:ext cx="98070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55554"/>
              <a:buNone/>
            </a:pPr>
            <a:r>
              <a:rPr b="1" lang="en-GB">
                <a:latin typeface="Montserrat"/>
                <a:ea typeface="Montserrat"/>
                <a:cs typeface="Montserrat"/>
                <a:sym typeface="Montserrat"/>
              </a:rPr>
              <a:t>What happens if academic difficulties occur?</a:t>
            </a:r>
            <a:endParaRPr b="1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63" name="Google Shape;563;g28046b4ef39_0_251"/>
          <p:cNvSpPr txBox="1"/>
          <p:nvPr>
            <p:ph idx="1" type="body"/>
          </p:nvPr>
        </p:nvSpPr>
        <p:spPr>
          <a:xfrm>
            <a:off x="609600" y="1545450"/>
            <a:ext cx="11410500" cy="46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457200" rtl="0" algn="l">
              <a:lnSpc>
                <a:spcPct val="115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</a:pPr>
            <a:r>
              <a:rPr lang="en-GB"/>
              <a:t>The right balance of challenge and support. </a:t>
            </a:r>
            <a:endParaRPr/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GB"/>
              <a:t>Structured and strategic help.</a:t>
            </a:r>
            <a:endParaRPr/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GB"/>
              <a:t>Involvement of subject teachers and, depending on issues, tutor → Year Head → Deputy / Head of Sixth Form.</a:t>
            </a:r>
            <a:endParaRPr/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GB"/>
              <a:t>Parental contact.</a:t>
            </a:r>
            <a:endParaRPr/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GB"/>
              <a:t>Proactive.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68" name="Shape 5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9" name="Google Shape;569;g28046b4ef39_0_245"/>
          <p:cNvSpPr txBox="1"/>
          <p:nvPr>
            <p:ph type="title"/>
          </p:nvPr>
        </p:nvSpPr>
        <p:spPr>
          <a:xfrm>
            <a:off x="609600" y="274638"/>
            <a:ext cx="98070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b="1" lang="en-GB">
                <a:latin typeface="Montserrat"/>
                <a:ea typeface="Montserrat"/>
                <a:cs typeface="Montserrat"/>
                <a:sym typeface="Montserrat"/>
              </a:rPr>
              <a:t>Sanctions</a:t>
            </a:r>
            <a:endParaRPr b="1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70" name="Google Shape;570;g28046b4ef39_0_245"/>
          <p:cNvSpPr txBox="1"/>
          <p:nvPr>
            <p:ph idx="1" type="body"/>
          </p:nvPr>
        </p:nvSpPr>
        <p:spPr>
          <a:xfrm>
            <a:off x="609600" y="1600201"/>
            <a:ext cx="10972800" cy="4526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</a:pPr>
            <a:r>
              <a:rPr lang="en-GB">
                <a:highlight>
                  <a:schemeClr val="lt1"/>
                </a:highlight>
              </a:rPr>
              <a:t>Academic Concern - e.g. underperforming in a test</a:t>
            </a:r>
            <a:endParaRPr>
              <a:highlight>
                <a:schemeClr val="lt1"/>
              </a:highlight>
            </a:endParaRPr>
          </a:p>
          <a:p>
            <a:pPr indent="0" lvl="0" marL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>
              <a:highlight>
                <a:schemeClr val="lt1"/>
              </a:highlight>
            </a:endParaRPr>
          </a:p>
          <a:p>
            <a:pPr indent="0" lvl="0" marL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</a:pPr>
            <a:r>
              <a:rPr lang="en-GB">
                <a:highlight>
                  <a:schemeClr val="lt1"/>
                </a:highlight>
              </a:rPr>
              <a:t>Behaviour Point  - e.g. inappropriate dress code or not having the right equipment</a:t>
            </a:r>
            <a:endParaRPr>
              <a:highlight>
                <a:schemeClr val="lt1"/>
              </a:highlight>
            </a:endParaRPr>
          </a:p>
          <a:p>
            <a:pPr indent="0" lvl="0" marL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>
              <a:highlight>
                <a:schemeClr val="lt1"/>
              </a:highlight>
            </a:endParaRPr>
          </a:p>
          <a:p>
            <a:pPr indent="0" lvl="0" marL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</a:pPr>
            <a:r>
              <a:rPr lang="en-GB">
                <a:highlight>
                  <a:schemeClr val="lt1"/>
                </a:highlight>
              </a:rPr>
              <a:t>Breach of Code Sanction </a:t>
            </a:r>
            <a:r>
              <a:rPr lang="en-GB"/>
              <a:t>- e.g. swearing, defiance, truancy, vandalism, racism.</a:t>
            </a:r>
            <a:endParaRPr/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74" name="Shape 5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5" name="Google Shape;575;g28046b4ef39_0_36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756867" y="4320303"/>
            <a:ext cx="2149987" cy="2308800"/>
          </a:xfrm>
          <a:prstGeom prst="rect">
            <a:avLst/>
          </a:prstGeom>
          <a:noFill/>
          <a:ln>
            <a:noFill/>
          </a:ln>
        </p:spPr>
      </p:pic>
      <p:sp>
        <p:nvSpPr>
          <p:cNvPr id="576" name="Google Shape;576;g28046b4ef39_0_366"/>
          <p:cNvSpPr txBox="1"/>
          <p:nvPr/>
        </p:nvSpPr>
        <p:spPr>
          <a:xfrm>
            <a:off x="926975" y="1316950"/>
            <a:ext cx="8898600" cy="2678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b="1" i="0" lang="en-GB" sz="40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PSHE and The ‘Sixth House’</a:t>
            </a:r>
            <a:endParaRPr i="0" sz="1400" u="none" cap="none" strike="noStrike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t/>
            </a:r>
            <a:endParaRPr i="0" sz="3200" u="none" cap="none" strike="noStrik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i="0" lang="en-GB" sz="32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Cognitive Behaviour</a:t>
            </a:r>
            <a:endParaRPr i="0" sz="3200" u="none" cap="none" strike="noStrik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i="0" lang="en-GB" sz="32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Social Behaviour</a:t>
            </a:r>
            <a:endParaRPr i="0" sz="3200" u="none" cap="none" strike="noStrik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i="0" lang="en-GB" sz="32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Emotional Behaviour</a:t>
            </a:r>
            <a:endParaRPr i="0" sz="3200" u="none" cap="none" strike="noStrik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1" name="Shape 5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2" name="Google Shape;582;g1396bafc3a7_0_376"/>
          <p:cNvSpPr txBox="1"/>
          <p:nvPr>
            <p:ph type="ctrTitle"/>
          </p:nvPr>
        </p:nvSpPr>
        <p:spPr>
          <a:xfrm>
            <a:off x="914392" y="189050"/>
            <a:ext cx="10363200" cy="1470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3800">
                <a:latin typeface="Montserrat"/>
                <a:ea typeface="Montserrat"/>
                <a:cs typeface="Montserrat"/>
                <a:sym typeface="Montserrat"/>
              </a:rPr>
              <a:t>Post-16 Bursary</a:t>
            </a:r>
            <a:r>
              <a:rPr b="1" lang="en-GB" sz="4000">
                <a:latin typeface="Montserrat"/>
                <a:ea typeface="Montserrat"/>
                <a:cs typeface="Montserrat"/>
                <a:sym typeface="Montserrat"/>
              </a:rPr>
              <a:t> </a:t>
            </a:r>
            <a:endParaRPr b="1" sz="4000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</p:txBody>
      </p:sp>
      <p:pic>
        <p:nvPicPr>
          <p:cNvPr id="583" name="Google Shape;583;g1396bafc3a7_0_37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55650" y="1271700"/>
            <a:ext cx="9061619" cy="4894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8" name="Shape 5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9" name="Google Shape;589;g1396bafc3a7_0_282"/>
          <p:cNvSpPr txBox="1"/>
          <p:nvPr>
            <p:ph type="ctrTitle"/>
          </p:nvPr>
        </p:nvSpPr>
        <p:spPr>
          <a:xfrm>
            <a:off x="-640533" y="685450"/>
            <a:ext cx="10363200" cy="1470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3900" u="sng">
                <a:latin typeface="Montserrat"/>
                <a:ea typeface="Montserrat"/>
                <a:cs typeface="Montserrat"/>
                <a:sym typeface="Montserrat"/>
              </a:rPr>
              <a:t>Careers Advice and Guidance</a:t>
            </a:r>
            <a:r>
              <a:rPr b="1" lang="en-GB" sz="4000" u="sng">
                <a:latin typeface="Montserrat"/>
                <a:ea typeface="Montserrat"/>
                <a:cs typeface="Montserrat"/>
                <a:sym typeface="Montserrat"/>
              </a:rPr>
              <a:t> </a:t>
            </a:r>
            <a:endParaRPr b="1" sz="4000" u="sng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u="sng"/>
          </a:p>
        </p:txBody>
      </p:sp>
      <p:sp>
        <p:nvSpPr>
          <p:cNvPr id="590" name="Google Shape;590;g1396bafc3a7_0_282"/>
          <p:cNvSpPr txBox="1"/>
          <p:nvPr/>
        </p:nvSpPr>
        <p:spPr>
          <a:xfrm>
            <a:off x="1289799" y="1899700"/>
            <a:ext cx="9020100" cy="22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GB" sz="40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Information, advice &amp; guidance careers meetings are available by request via a student's tutor.</a:t>
            </a:r>
            <a:endParaRPr b="0" i="0" sz="4000" u="none" cap="none" strike="noStrike">
              <a:solidFill>
                <a:srgbClr val="2F75B5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5" name="Shape 5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6" name="Google Shape;596;gff082646d9_0_6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39425" y="37200"/>
            <a:ext cx="7713149" cy="63306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1" name="Shape 6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2" name="Google Shape;602;gff082646d9_0_7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38600" y="587250"/>
            <a:ext cx="7714799" cy="5488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607" name="Shape 6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8" name="Google Shape;608;g154526d6ecb_0_167"/>
          <p:cNvSpPr/>
          <p:nvPr/>
        </p:nvSpPr>
        <p:spPr>
          <a:xfrm>
            <a:off x="9287228" y="356620"/>
            <a:ext cx="2163600" cy="2007300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9" name="Google Shape;609;g154526d6ecb_0_167"/>
          <p:cNvSpPr txBox="1"/>
          <p:nvPr/>
        </p:nvSpPr>
        <p:spPr>
          <a:xfrm>
            <a:off x="177350" y="3024475"/>
            <a:ext cx="11811300" cy="2678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b="0" i="0" lang="en-GB" sz="4200" u="none" cap="none" strike="noStrike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Unifrog is an online platform that helps students explore </a:t>
            </a:r>
            <a:r>
              <a:rPr b="1" i="0" lang="en-GB" sz="4200" u="none" cap="none" strike="noStrike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career pathways</a:t>
            </a:r>
            <a:r>
              <a:rPr b="0" i="0" lang="en-GB" sz="4200" u="none" cap="none" strike="noStrike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, </a:t>
            </a:r>
            <a:r>
              <a:rPr b="1" i="0" lang="en-GB" sz="4200" u="none" cap="none" strike="noStrike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compare universities</a:t>
            </a:r>
            <a:r>
              <a:rPr b="0" i="0" lang="en-GB" sz="4200" u="none" cap="none" strike="noStrike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 and </a:t>
            </a:r>
            <a:r>
              <a:rPr b="1" i="0" lang="en-GB" sz="4200" u="none" cap="none" strike="noStrike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apprenticeships</a:t>
            </a:r>
            <a:r>
              <a:rPr b="0" i="0" lang="en-GB" sz="4200" u="none" cap="none" strike="noStrike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, and </a:t>
            </a:r>
            <a:r>
              <a:rPr b="1" i="0" lang="en-GB" sz="4200" u="none" cap="none" strike="noStrike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manage their applications all in one place.</a:t>
            </a:r>
            <a:endParaRPr b="1" i="0" sz="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0" name="Google Shape;610;g154526d6ecb_0_167"/>
          <p:cNvSpPr txBox="1"/>
          <p:nvPr>
            <p:ph idx="12" type="sldNum"/>
          </p:nvPr>
        </p:nvSpPr>
        <p:spPr>
          <a:xfrm>
            <a:off x="6553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611" name="Google Shape;611;g154526d6ecb_0_16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482324" y="397059"/>
            <a:ext cx="1403607" cy="144475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="0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615" name="Shape 6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6" name="Google Shape;616;g154526d6ecb_0_175"/>
          <p:cNvSpPr txBox="1"/>
          <p:nvPr/>
        </p:nvSpPr>
        <p:spPr>
          <a:xfrm>
            <a:off x="179294" y="430306"/>
            <a:ext cx="117441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i="0" lang="en-GB" sz="3200" u="none" cap="none" strike="noStrike">
                <a:solidFill>
                  <a:srgbClr val="4BC7C8"/>
                </a:solidFill>
                <a:latin typeface="Open Sans"/>
                <a:ea typeface="Open Sans"/>
                <a:cs typeface="Open Sans"/>
                <a:sym typeface="Open Sans"/>
              </a:rPr>
              <a:t>What is Unifrog?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7" name="Google Shape;617;g154526d6ecb_0_175"/>
          <p:cNvSpPr txBox="1"/>
          <p:nvPr/>
        </p:nvSpPr>
        <p:spPr>
          <a:xfrm>
            <a:off x="341576" y="1270672"/>
            <a:ext cx="11419200" cy="347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Char char="•"/>
            </a:pPr>
            <a:r>
              <a:rPr b="0" i="0" lang="en-GB" sz="22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Unifrog believe that destinations - where students end up after school - is even more important than their academic performance. They partner with schools to support students to progress into the best opportunity for them.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032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Char char="•"/>
            </a:pPr>
            <a:r>
              <a:rPr b="0" i="0" lang="en-GB" sz="22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Unifrog do this by providing a one-stop-shop where students can explore their interests, then find and successfully apply for their best next-step after school.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032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="0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622" name="Shape 6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3" name="Google Shape;623;g154526d6ecb_0_180"/>
          <p:cNvSpPr txBox="1"/>
          <p:nvPr/>
        </p:nvSpPr>
        <p:spPr>
          <a:xfrm>
            <a:off x="179294" y="430306"/>
            <a:ext cx="117441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i="0" lang="en-GB" sz="3200" u="none" cap="none" strike="noStrike">
                <a:solidFill>
                  <a:srgbClr val="4BC7C8"/>
                </a:solidFill>
                <a:latin typeface="Open Sans"/>
                <a:ea typeface="Open Sans"/>
                <a:cs typeface="Open Sans"/>
                <a:sym typeface="Open Sans"/>
              </a:rPr>
              <a:t>Unifrog introduction for parents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24" name="Google Shape;624;g154526d6ecb_0_180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298572" y="1319747"/>
            <a:ext cx="7253275" cy="4368050"/>
          </a:xfrm>
          <a:prstGeom prst="rect">
            <a:avLst/>
          </a:prstGeom>
          <a:noFill/>
          <a:ln>
            <a:noFill/>
          </a:ln>
        </p:spPr>
      </p:pic>
      <p:sp>
        <p:nvSpPr>
          <p:cNvPr id="625" name="Google Shape;625;g154526d6ecb_0_180"/>
          <p:cNvSpPr txBox="1"/>
          <p:nvPr/>
        </p:nvSpPr>
        <p:spPr>
          <a:xfrm>
            <a:off x="10173525" y="2230075"/>
            <a:ext cx="11151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000000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Click to watch!</a:t>
            </a:r>
            <a:endParaRPr b="0" i="0" sz="1400" u="none" cap="none" strike="noStrike">
              <a:solidFill>
                <a:srgbClr val="000000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629" name="Shape 6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0" name="Google Shape;630;g154526d6ecb_0_187"/>
          <p:cNvSpPr txBox="1"/>
          <p:nvPr/>
        </p:nvSpPr>
        <p:spPr>
          <a:xfrm>
            <a:off x="4779479" y="504454"/>
            <a:ext cx="3458100" cy="403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259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1" name="Google Shape;631;g154526d6ecb_0_187"/>
          <p:cNvSpPr txBox="1"/>
          <p:nvPr/>
        </p:nvSpPr>
        <p:spPr>
          <a:xfrm>
            <a:off x="179294" y="430306"/>
            <a:ext cx="117441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i="0" lang="en-GB" sz="3200" u="none" cap="none" strike="noStrike">
                <a:solidFill>
                  <a:srgbClr val="4BC7C8"/>
                </a:solidFill>
                <a:latin typeface="Open Sans"/>
                <a:ea typeface="Open Sans"/>
                <a:cs typeface="Open Sans"/>
                <a:sym typeface="Open Sans"/>
              </a:rPr>
              <a:t>The Unifrog tools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632" name="Google Shape;632;g154526d6ecb_0_187"/>
          <p:cNvGrpSpPr/>
          <p:nvPr/>
        </p:nvGrpSpPr>
        <p:grpSpPr>
          <a:xfrm>
            <a:off x="150020" y="1334306"/>
            <a:ext cx="11891928" cy="4405556"/>
            <a:chOff x="179294" y="1013673"/>
            <a:chExt cx="11891928" cy="4405556"/>
          </a:xfrm>
        </p:grpSpPr>
        <p:grpSp>
          <p:nvGrpSpPr>
            <p:cNvPr id="633" name="Google Shape;633;g154526d6ecb_0_187"/>
            <p:cNvGrpSpPr/>
            <p:nvPr/>
          </p:nvGrpSpPr>
          <p:grpSpPr>
            <a:xfrm>
              <a:off x="2574823" y="1013673"/>
              <a:ext cx="2299049" cy="1515432"/>
              <a:chOff x="2607132" y="1013674"/>
              <a:chExt cx="2299049" cy="1515432"/>
            </a:xfrm>
          </p:grpSpPr>
          <p:sp>
            <p:nvSpPr>
              <p:cNvPr id="634" name="Google Shape;634;g154526d6ecb_0_187"/>
              <p:cNvSpPr txBox="1"/>
              <p:nvPr/>
            </p:nvSpPr>
            <p:spPr>
              <a:xfrm>
                <a:off x="2858972" y="1013674"/>
                <a:ext cx="1799400" cy="4617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595959"/>
                  </a:buClr>
                  <a:buSzPts val="1200"/>
                  <a:buFont typeface="Open Sans"/>
                  <a:buNone/>
                </a:pPr>
                <a:r>
                  <a:rPr b="1" i="0" lang="en-GB" sz="1200" u="none" cap="none" strike="noStrike">
                    <a:solidFill>
                      <a:srgbClr val="595959"/>
                    </a:solidFill>
                    <a:latin typeface="Open Sans"/>
                    <a:ea typeface="Open Sans"/>
                    <a:cs typeface="Open Sans"/>
                    <a:sym typeface="Open Sans"/>
                  </a:rPr>
                  <a:t>Recording what you’ve done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35" name="Google Shape;635;g154526d6ecb_0_187"/>
              <p:cNvSpPr txBox="1"/>
              <p:nvPr/>
            </p:nvSpPr>
            <p:spPr>
              <a:xfrm>
                <a:off x="2611181" y="1528330"/>
                <a:ext cx="2295000" cy="301500"/>
              </a:xfrm>
              <a:prstGeom prst="rect">
                <a:avLst/>
              </a:prstGeom>
              <a:solidFill>
                <a:srgbClr val="E660A6"/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FFFF"/>
                  </a:buClr>
                  <a:buSzPts val="1200"/>
                  <a:buFont typeface="Open Sans"/>
                  <a:buNone/>
                </a:pPr>
                <a:r>
                  <a:rPr b="0" i="0" lang="en-GB" sz="1200" u="none" cap="none" strike="noStrike">
                    <a:solidFill>
                      <a:srgbClr val="FFFFFF"/>
                    </a:solidFill>
                    <a:latin typeface="Open Sans"/>
                    <a:ea typeface="Open Sans"/>
                    <a:cs typeface="Open Sans"/>
                    <a:sym typeface="Open Sans"/>
                  </a:rPr>
                  <a:t>Activities</a:t>
                </a:r>
                <a:endParaRPr b="0" i="0" sz="1200" u="none" cap="none" strike="noStrike">
                  <a:solidFill>
                    <a:srgbClr val="FFFFFF"/>
                  </a:solidFill>
                  <a:latin typeface="Open Sans"/>
                  <a:ea typeface="Open Sans"/>
                  <a:cs typeface="Open Sans"/>
                  <a:sym typeface="Open Sans"/>
                </a:endParaRPr>
              </a:p>
            </p:txBody>
          </p:sp>
          <p:sp>
            <p:nvSpPr>
              <p:cNvPr id="636" name="Google Shape;636;g154526d6ecb_0_187"/>
              <p:cNvSpPr txBox="1"/>
              <p:nvPr/>
            </p:nvSpPr>
            <p:spPr>
              <a:xfrm>
                <a:off x="2611181" y="1873919"/>
                <a:ext cx="2295000" cy="301500"/>
              </a:xfrm>
              <a:prstGeom prst="rect">
                <a:avLst/>
              </a:prstGeom>
              <a:solidFill>
                <a:srgbClr val="9B59B6"/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FFFF"/>
                  </a:buClr>
                  <a:buSzPts val="1200"/>
                  <a:buFont typeface="Open Sans"/>
                  <a:buNone/>
                </a:pPr>
                <a:r>
                  <a:rPr b="0" i="0" lang="en-GB" sz="1200" u="none" cap="none" strike="noStrike">
                    <a:solidFill>
                      <a:srgbClr val="FFFFFF"/>
                    </a:solidFill>
                    <a:latin typeface="Open Sans"/>
                    <a:ea typeface="Open Sans"/>
                    <a:cs typeface="Open Sans"/>
                    <a:sym typeface="Open Sans"/>
                  </a:rPr>
                  <a:t>Competencies</a:t>
                </a:r>
                <a:endParaRPr b="0" i="0" sz="1200" u="none" cap="none" strike="noStrike">
                  <a:solidFill>
                    <a:srgbClr val="FFFFFF"/>
                  </a:solidFill>
                  <a:latin typeface="Open Sans"/>
                  <a:ea typeface="Open Sans"/>
                  <a:cs typeface="Open Sans"/>
                  <a:sym typeface="Open Sans"/>
                </a:endParaRPr>
              </a:p>
            </p:txBody>
          </p:sp>
          <p:sp>
            <p:nvSpPr>
              <p:cNvPr id="637" name="Google Shape;637;g154526d6ecb_0_187"/>
              <p:cNvSpPr txBox="1"/>
              <p:nvPr/>
            </p:nvSpPr>
            <p:spPr>
              <a:xfrm>
                <a:off x="2607132" y="2227606"/>
                <a:ext cx="2295000" cy="301500"/>
              </a:xfrm>
              <a:prstGeom prst="rect">
                <a:avLst/>
              </a:prstGeom>
              <a:solidFill>
                <a:srgbClr val="5659D8"/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FFFF"/>
                  </a:buClr>
                  <a:buSzPts val="1200"/>
                  <a:buFont typeface="Open Sans"/>
                  <a:buNone/>
                </a:pPr>
                <a:r>
                  <a:rPr b="0" i="0" lang="en-GB" sz="1200" u="none" cap="none" strike="noStrike">
                    <a:solidFill>
                      <a:srgbClr val="FFFFFF"/>
                    </a:solidFill>
                    <a:latin typeface="Open Sans"/>
                    <a:ea typeface="Open Sans"/>
                    <a:cs typeface="Open Sans"/>
                    <a:sym typeface="Open Sans"/>
                  </a:rPr>
                  <a:t>Interactions</a:t>
                </a:r>
                <a:endParaRPr b="0" i="0" sz="1200" u="none" cap="none" strike="noStrike">
                  <a:solidFill>
                    <a:srgbClr val="FFFFFF"/>
                  </a:solidFill>
                  <a:latin typeface="Open Sans"/>
                  <a:ea typeface="Open Sans"/>
                  <a:cs typeface="Open Sans"/>
                  <a:sym typeface="Open Sans"/>
                </a:endParaRPr>
              </a:p>
            </p:txBody>
          </p:sp>
        </p:grpSp>
        <p:grpSp>
          <p:nvGrpSpPr>
            <p:cNvPr id="638" name="Google Shape;638;g154526d6ecb_0_187"/>
            <p:cNvGrpSpPr/>
            <p:nvPr/>
          </p:nvGrpSpPr>
          <p:grpSpPr>
            <a:xfrm>
              <a:off x="9775412" y="1147157"/>
              <a:ext cx="2295810" cy="1377746"/>
              <a:chOff x="9775412" y="1147157"/>
              <a:chExt cx="2295810" cy="1377746"/>
            </a:xfrm>
          </p:grpSpPr>
          <p:sp>
            <p:nvSpPr>
              <p:cNvPr id="639" name="Google Shape;639;g154526d6ecb_0_187"/>
              <p:cNvSpPr txBox="1"/>
              <p:nvPr/>
            </p:nvSpPr>
            <p:spPr>
              <a:xfrm>
                <a:off x="9925411" y="1147157"/>
                <a:ext cx="1996800" cy="2769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595959"/>
                  </a:buClr>
                  <a:buSzPts val="1200"/>
                  <a:buFont typeface="Open Sans"/>
                  <a:buNone/>
                </a:pPr>
                <a:r>
                  <a:rPr b="1" i="0" lang="en-GB" sz="1200" u="none" cap="none" strike="noStrike">
                    <a:solidFill>
                      <a:srgbClr val="595959"/>
                    </a:solidFill>
                    <a:latin typeface="Open Sans"/>
                    <a:ea typeface="Open Sans"/>
                    <a:cs typeface="Open Sans"/>
                    <a:sym typeface="Open Sans"/>
                  </a:rPr>
                  <a:t>Making applications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40" name="Google Shape;640;g154526d6ecb_0_187"/>
              <p:cNvSpPr txBox="1"/>
              <p:nvPr/>
            </p:nvSpPr>
            <p:spPr>
              <a:xfrm>
                <a:off x="9776222" y="1528330"/>
                <a:ext cx="2295000" cy="301500"/>
              </a:xfrm>
              <a:prstGeom prst="rect">
                <a:avLst/>
              </a:prstGeom>
              <a:solidFill>
                <a:srgbClr val="D04744"/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FFFF"/>
                  </a:buClr>
                  <a:buSzPts val="1200"/>
                  <a:buFont typeface="Open Sans"/>
                  <a:buNone/>
                </a:pPr>
                <a:r>
                  <a:rPr b="0" i="0" lang="en-GB" sz="1200" u="none" cap="none" strike="noStrike">
                    <a:solidFill>
                      <a:srgbClr val="FFFFFF"/>
                    </a:solidFill>
                    <a:latin typeface="Open Sans"/>
                    <a:ea typeface="Open Sans"/>
                    <a:cs typeface="Open Sans"/>
                    <a:sym typeface="Open Sans"/>
                  </a:rPr>
                  <a:t>Post 18 Intentions</a:t>
                </a:r>
                <a:endParaRPr b="0" i="0" sz="1200" u="none" cap="none" strike="noStrike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endParaRPr>
              </a:p>
            </p:txBody>
          </p:sp>
          <p:sp>
            <p:nvSpPr>
              <p:cNvPr id="641" name="Google Shape;641;g154526d6ecb_0_187"/>
              <p:cNvSpPr txBox="1"/>
              <p:nvPr/>
            </p:nvSpPr>
            <p:spPr>
              <a:xfrm>
                <a:off x="9775412" y="2223403"/>
                <a:ext cx="2295000" cy="301500"/>
              </a:xfrm>
              <a:prstGeom prst="rect">
                <a:avLst/>
              </a:prstGeom>
              <a:solidFill>
                <a:srgbClr val="E84C51"/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FFFF"/>
                  </a:buClr>
                  <a:buSzPts val="1200"/>
                  <a:buFont typeface="Open Sans"/>
                  <a:buNone/>
                </a:pPr>
                <a:r>
                  <a:rPr b="0" i="0" lang="en-GB" sz="1200" u="none" cap="none" strike="noStrike">
                    <a:solidFill>
                      <a:srgbClr val="FFFFFF"/>
                    </a:solidFill>
                    <a:latin typeface="Open Sans"/>
                    <a:ea typeface="Open Sans"/>
                    <a:cs typeface="Open Sans"/>
                    <a:sym typeface="Open Sans"/>
                  </a:rPr>
                  <a:t>Applications list </a:t>
                </a:r>
                <a:endParaRPr b="0" i="0" sz="1200" u="none" cap="none" strike="noStrike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endParaRPr>
              </a:p>
            </p:txBody>
          </p:sp>
          <p:sp>
            <p:nvSpPr>
              <p:cNvPr id="642" name="Google Shape;642;g154526d6ecb_0_187"/>
              <p:cNvSpPr txBox="1"/>
              <p:nvPr/>
            </p:nvSpPr>
            <p:spPr>
              <a:xfrm>
                <a:off x="9775412" y="1873919"/>
                <a:ext cx="2295000" cy="301500"/>
              </a:xfrm>
              <a:prstGeom prst="rect">
                <a:avLst/>
              </a:prstGeom>
              <a:solidFill>
                <a:srgbClr val="D652B3"/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FFFF"/>
                  </a:buClr>
                  <a:buSzPts val="1200"/>
                  <a:buFont typeface="Open Sans"/>
                  <a:buNone/>
                </a:pPr>
                <a:r>
                  <a:rPr b="0" i="0" lang="en-GB" sz="1200" u="none" cap="none" strike="noStrike">
                    <a:solidFill>
                      <a:srgbClr val="FFFFFF"/>
                    </a:solidFill>
                    <a:latin typeface="Open Sans"/>
                    <a:ea typeface="Open Sans"/>
                    <a:cs typeface="Open Sans"/>
                    <a:sym typeface="Open Sans"/>
                  </a:rPr>
                  <a:t>Locker</a:t>
                </a:r>
                <a:endParaRPr b="0" i="0" sz="1200" u="none" cap="none" strike="noStrike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endParaRPr>
              </a:p>
            </p:txBody>
          </p:sp>
        </p:grpSp>
        <p:grpSp>
          <p:nvGrpSpPr>
            <p:cNvPr id="643" name="Google Shape;643;g154526d6ecb_0_187"/>
            <p:cNvGrpSpPr/>
            <p:nvPr/>
          </p:nvGrpSpPr>
          <p:grpSpPr>
            <a:xfrm>
              <a:off x="4962214" y="1013673"/>
              <a:ext cx="2312974" cy="4405556"/>
              <a:chOff x="4962214" y="1013673"/>
              <a:chExt cx="2312974" cy="4405556"/>
            </a:xfrm>
          </p:grpSpPr>
          <p:sp>
            <p:nvSpPr>
              <p:cNvPr id="644" name="Google Shape;644;g154526d6ecb_0_187"/>
              <p:cNvSpPr txBox="1"/>
              <p:nvPr/>
            </p:nvSpPr>
            <p:spPr>
              <a:xfrm>
                <a:off x="5377990" y="1013673"/>
                <a:ext cx="1498200" cy="4617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595959"/>
                  </a:buClr>
                  <a:buSzPts val="1200"/>
                  <a:buFont typeface="Open Sans"/>
                  <a:buNone/>
                </a:pPr>
                <a:r>
                  <a:rPr b="1" i="0" lang="en-GB" sz="1200" u="none" cap="none" strike="noStrike">
                    <a:solidFill>
                      <a:srgbClr val="595959"/>
                    </a:solidFill>
                    <a:latin typeface="Open Sans"/>
                    <a:ea typeface="Open Sans"/>
                    <a:cs typeface="Open Sans"/>
                    <a:sym typeface="Open Sans"/>
                  </a:rPr>
                  <a:t>Searching for opportunities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45" name="Google Shape;645;g154526d6ecb_0_187"/>
              <p:cNvSpPr txBox="1"/>
              <p:nvPr/>
            </p:nvSpPr>
            <p:spPr>
              <a:xfrm>
                <a:off x="4962217" y="2939087"/>
                <a:ext cx="2296200" cy="301500"/>
              </a:xfrm>
              <a:prstGeom prst="rect">
                <a:avLst/>
              </a:prstGeom>
              <a:solidFill>
                <a:srgbClr val="F90505"/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FFFF"/>
                  </a:buClr>
                  <a:buSzPts val="1200"/>
                  <a:buFont typeface="Open Sans"/>
                  <a:buNone/>
                </a:pPr>
                <a:r>
                  <a:rPr b="0" i="0" lang="en-GB" sz="1200" u="none" cap="none" strike="noStrike">
                    <a:solidFill>
                      <a:srgbClr val="FFFFFF"/>
                    </a:solidFill>
                    <a:latin typeface="Open Sans"/>
                    <a:ea typeface="Open Sans"/>
                    <a:cs typeface="Open Sans"/>
                    <a:sym typeface="Open Sans"/>
                  </a:rPr>
                  <a:t>Canadian universities</a:t>
                </a:r>
                <a:endParaRPr b="0" i="0" sz="1200" u="none" cap="none" strike="noStrike">
                  <a:solidFill>
                    <a:srgbClr val="FFFFFF"/>
                  </a:solidFill>
                  <a:latin typeface="Open Sans"/>
                  <a:ea typeface="Open Sans"/>
                  <a:cs typeface="Open Sans"/>
                  <a:sym typeface="Open Sans"/>
                </a:endParaRPr>
              </a:p>
            </p:txBody>
          </p:sp>
          <p:sp>
            <p:nvSpPr>
              <p:cNvPr id="646" name="Google Shape;646;g154526d6ecb_0_187"/>
              <p:cNvSpPr txBox="1"/>
              <p:nvPr/>
            </p:nvSpPr>
            <p:spPr>
              <a:xfrm>
                <a:off x="4978988" y="2580840"/>
                <a:ext cx="2296200" cy="301500"/>
              </a:xfrm>
              <a:prstGeom prst="rect">
                <a:avLst/>
              </a:prstGeom>
              <a:solidFill>
                <a:srgbClr val="007EFA"/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FFFF"/>
                  </a:buClr>
                  <a:buSzPts val="1200"/>
                  <a:buFont typeface="Open Sans"/>
                  <a:buNone/>
                </a:pPr>
                <a:r>
                  <a:rPr b="0" i="0" lang="en-GB" sz="1200" u="none" cap="none" strike="noStrike">
                    <a:solidFill>
                      <a:srgbClr val="FFFFFF"/>
                    </a:solidFill>
                    <a:latin typeface="Open Sans"/>
                    <a:ea typeface="Open Sans"/>
                    <a:cs typeface="Open Sans"/>
                    <a:sym typeface="Open Sans"/>
                  </a:rPr>
                  <a:t>Oxbridge</a:t>
                </a:r>
                <a:endParaRPr b="0" i="0" sz="1200" u="none" cap="none" strike="noStrike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endParaRPr>
              </a:p>
            </p:txBody>
          </p:sp>
          <p:sp>
            <p:nvSpPr>
              <p:cNvPr id="647" name="Google Shape;647;g154526d6ecb_0_187"/>
              <p:cNvSpPr txBox="1"/>
              <p:nvPr/>
            </p:nvSpPr>
            <p:spPr>
              <a:xfrm>
                <a:off x="4978988" y="2228193"/>
                <a:ext cx="2296200" cy="301500"/>
              </a:xfrm>
              <a:prstGeom prst="rect">
                <a:avLst/>
              </a:prstGeom>
              <a:solidFill>
                <a:srgbClr val="6815AD"/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FFFF"/>
                  </a:buClr>
                  <a:buSzPts val="1200"/>
                  <a:buFont typeface="Open Sans"/>
                  <a:buNone/>
                </a:pPr>
                <a:r>
                  <a:rPr b="0" i="0" lang="en-GB" sz="1200" u="none" cap="none" strike="noStrike">
                    <a:solidFill>
                      <a:srgbClr val="FFFFFF"/>
                    </a:solidFill>
                    <a:latin typeface="Open Sans"/>
                    <a:ea typeface="Open Sans"/>
                    <a:cs typeface="Open Sans"/>
                    <a:sym typeface="Open Sans"/>
                  </a:rPr>
                  <a:t>European universities</a:t>
                </a:r>
                <a:endParaRPr b="0" i="0" sz="1200" u="none" cap="none" strike="noStrike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endParaRPr>
              </a:p>
            </p:txBody>
          </p:sp>
          <p:sp>
            <p:nvSpPr>
              <p:cNvPr id="648" name="Google Shape;648;g154526d6ecb_0_187"/>
              <p:cNvSpPr txBox="1"/>
              <p:nvPr/>
            </p:nvSpPr>
            <p:spPr>
              <a:xfrm>
                <a:off x="4978988" y="1878277"/>
                <a:ext cx="2296200" cy="301500"/>
              </a:xfrm>
              <a:prstGeom prst="rect">
                <a:avLst/>
              </a:prstGeom>
              <a:solidFill>
                <a:srgbClr val="2E65B6"/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FFFF"/>
                  </a:buClr>
                  <a:buSzPts val="1200"/>
                  <a:buFont typeface="Open Sans"/>
                  <a:buNone/>
                </a:pPr>
                <a:r>
                  <a:rPr b="0" i="0" lang="en-GB" sz="1200" u="none" cap="none" strike="noStrike">
                    <a:solidFill>
                      <a:srgbClr val="FFFFFF"/>
                    </a:solidFill>
                    <a:latin typeface="Open Sans"/>
                    <a:ea typeface="Open Sans"/>
                    <a:cs typeface="Open Sans"/>
                    <a:sym typeface="Open Sans"/>
                  </a:rPr>
                  <a:t>US universities</a:t>
                </a:r>
                <a:endParaRPr b="0" i="0" sz="1200" u="none" cap="none" strike="noStrike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endParaRPr>
              </a:p>
            </p:txBody>
          </p:sp>
          <p:sp>
            <p:nvSpPr>
              <p:cNvPr id="649" name="Google Shape;649;g154526d6ecb_0_187"/>
              <p:cNvSpPr txBox="1"/>
              <p:nvPr/>
            </p:nvSpPr>
            <p:spPr>
              <a:xfrm>
                <a:off x="4978988" y="1528330"/>
                <a:ext cx="2296200" cy="301500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FFFF"/>
                  </a:buClr>
                  <a:buSzPts val="1200"/>
                  <a:buFont typeface="Open Sans"/>
                  <a:buNone/>
                </a:pPr>
                <a:r>
                  <a:rPr b="0" i="0" lang="en-GB" sz="1200" u="none" cap="none" strike="noStrike">
                    <a:solidFill>
                      <a:srgbClr val="FFFFFF"/>
                    </a:solidFill>
                    <a:latin typeface="Open Sans"/>
                    <a:ea typeface="Open Sans"/>
                    <a:cs typeface="Open Sans"/>
                    <a:sym typeface="Open Sans"/>
                  </a:rPr>
                  <a:t>UK universities</a:t>
                </a:r>
                <a:endParaRPr b="0" i="0" sz="1200" u="none" cap="none" strike="noStrike">
                  <a:solidFill>
                    <a:srgbClr val="FFFFFF"/>
                  </a:solidFill>
                  <a:latin typeface="Open Sans"/>
                  <a:ea typeface="Open Sans"/>
                  <a:cs typeface="Open Sans"/>
                  <a:sym typeface="Open Sans"/>
                </a:endParaRPr>
              </a:p>
            </p:txBody>
          </p:sp>
          <p:sp>
            <p:nvSpPr>
              <p:cNvPr id="650" name="Google Shape;650;g154526d6ecb_0_187"/>
              <p:cNvSpPr txBox="1"/>
              <p:nvPr/>
            </p:nvSpPr>
            <p:spPr>
              <a:xfrm>
                <a:off x="4962216" y="3295135"/>
                <a:ext cx="2296200" cy="301500"/>
              </a:xfrm>
              <a:prstGeom prst="rect">
                <a:avLst/>
              </a:prstGeom>
              <a:solidFill>
                <a:srgbClr val="16DD36"/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FFFF"/>
                  </a:buClr>
                  <a:buSzPts val="1200"/>
                  <a:buFont typeface="Open Sans"/>
                  <a:buNone/>
                </a:pPr>
                <a:r>
                  <a:rPr b="0" i="0" lang="en-GB" sz="1200" u="none" cap="none" strike="noStrike">
                    <a:solidFill>
                      <a:srgbClr val="FFFFFF"/>
                    </a:solidFill>
                    <a:latin typeface="Open Sans"/>
                    <a:ea typeface="Open Sans"/>
                    <a:cs typeface="Open Sans"/>
                    <a:sym typeface="Open Sans"/>
                  </a:rPr>
                  <a:t>Asian universities</a:t>
                </a:r>
                <a:endParaRPr b="0" i="0" sz="1200" u="none" cap="none" strike="noStrike">
                  <a:solidFill>
                    <a:srgbClr val="FFFFFF"/>
                  </a:solidFill>
                  <a:latin typeface="Open Sans"/>
                  <a:ea typeface="Open Sans"/>
                  <a:cs typeface="Open Sans"/>
                  <a:sym typeface="Open Sans"/>
                </a:endParaRPr>
              </a:p>
            </p:txBody>
          </p:sp>
          <p:sp>
            <p:nvSpPr>
              <p:cNvPr id="651" name="Google Shape;651;g154526d6ecb_0_187"/>
              <p:cNvSpPr txBox="1"/>
              <p:nvPr/>
            </p:nvSpPr>
            <p:spPr>
              <a:xfrm>
                <a:off x="4962216" y="3657162"/>
                <a:ext cx="2296200" cy="301500"/>
              </a:xfrm>
              <a:prstGeom prst="rect">
                <a:avLst/>
              </a:prstGeom>
              <a:solidFill>
                <a:srgbClr val="3C85C2"/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FFFF"/>
                  </a:buClr>
                  <a:buSzPts val="1200"/>
                  <a:buFont typeface="Open Sans"/>
                  <a:buNone/>
                </a:pPr>
                <a:r>
                  <a:rPr b="0" i="0" lang="en-GB" sz="1200" u="none" cap="none" strike="noStrike">
                    <a:solidFill>
                      <a:srgbClr val="FFFFFF"/>
                    </a:solidFill>
                    <a:latin typeface="Open Sans"/>
                    <a:ea typeface="Open Sans"/>
                    <a:cs typeface="Open Sans"/>
                    <a:sym typeface="Open Sans"/>
                  </a:rPr>
                  <a:t>Australasian universities</a:t>
                </a:r>
                <a:endParaRPr b="0" i="0" sz="1200" u="none" cap="none" strike="noStrike">
                  <a:solidFill>
                    <a:srgbClr val="FFFFFF"/>
                  </a:solidFill>
                  <a:latin typeface="Open Sans"/>
                  <a:ea typeface="Open Sans"/>
                  <a:cs typeface="Open Sans"/>
                  <a:sym typeface="Open Sans"/>
                </a:endParaRPr>
              </a:p>
            </p:txBody>
          </p:sp>
          <p:sp>
            <p:nvSpPr>
              <p:cNvPr id="652" name="Google Shape;652;g154526d6ecb_0_187"/>
              <p:cNvSpPr txBox="1"/>
              <p:nvPr/>
            </p:nvSpPr>
            <p:spPr>
              <a:xfrm>
                <a:off x="4962214" y="4752071"/>
                <a:ext cx="2296200" cy="301500"/>
              </a:xfrm>
              <a:prstGeom prst="rect">
                <a:avLst/>
              </a:prstGeom>
              <a:solidFill>
                <a:srgbClr val="B54F0D"/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FFFF"/>
                  </a:buClr>
                  <a:buSzPts val="1200"/>
                  <a:buFont typeface="Open Sans"/>
                  <a:buNone/>
                </a:pPr>
                <a:r>
                  <a:rPr b="0" i="0" lang="en-GB" sz="1200" u="none" cap="none" strike="noStrike">
                    <a:solidFill>
                      <a:srgbClr val="FFFFFF"/>
                    </a:solidFill>
                    <a:latin typeface="Open Sans"/>
                    <a:ea typeface="Open Sans"/>
                    <a:cs typeface="Open Sans"/>
                    <a:sym typeface="Open Sans"/>
                  </a:rPr>
                  <a:t>Special Opportunities</a:t>
                </a:r>
                <a:endParaRPr b="0" i="0" sz="1200" u="none" cap="none" strike="noStrike">
                  <a:solidFill>
                    <a:srgbClr val="FFFFFF"/>
                  </a:solidFill>
                  <a:latin typeface="Open Sans"/>
                  <a:ea typeface="Open Sans"/>
                  <a:cs typeface="Open Sans"/>
                  <a:sym typeface="Open Sans"/>
                </a:endParaRPr>
              </a:p>
            </p:txBody>
          </p:sp>
          <p:sp>
            <p:nvSpPr>
              <p:cNvPr id="653" name="Google Shape;653;g154526d6ecb_0_187"/>
              <p:cNvSpPr txBox="1"/>
              <p:nvPr/>
            </p:nvSpPr>
            <p:spPr>
              <a:xfrm>
                <a:off x="4962215" y="4019189"/>
                <a:ext cx="2296200" cy="301500"/>
              </a:xfrm>
              <a:prstGeom prst="rect">
                <a:avLst/>
              </a:prstGeom>
              <a:solidFill>
                <a:srgbClr val="755B99"/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FFFF"/>
                  </a:buClr>
                  <a:buSzPts val="1200"/>
                  <a:buFont typeface="Open Sans"/>
                  <a:buNone/>
                </a:pPr>
                <a:r>
                  <a:rPr b="0" i="0" lang="en-GB" sz="1200" u="none" cap="none" strike="noStrike">
                    <a:solidFill>
                      <a:srgbClr val="FFFFFF"/>
                    </a:solidFill>
                    <a:latin typeface="Open Sans"/>
                    <a:ea typeface="Open Sans"/>
                    <a:cs typeface="Open Sans"/>
                    <a:sym typeface="Open Sans"/>
                  </a:rPr>
                  <a:t>ME and African universities</a:t>
                </a:r>
                <a:endParaRPr b="0" i="0" sz="1200" u="none" cap="none" strike="noStrike">
                  <a:solidFill>
                    <a:srgbClr val="FFFFFF"/>
                  </a:solidFill>
                  <a:latin typeface="Open Sans"/>
                  <a:ea typeface="Open Sans"/>
                  <a:cs typeface="Open Sans"/>
                  <a:sym typeface="Open Sans"/>
                </a:endParaRPr>
              </a:p>
            </p:txBody>
          </p:sp>
          <p:sp>
            <p:nvSpPr>
              <p:cNvPr id="654" name="Google Shape;654;g154526d6ecb_0_187"/>
              <p:cNvSpPr txBox="1"/>
              <p:nvPr/>
            </p:nvSpPr>
            <p:spPr>
              <a:xfrm>
                <a:off x="4962214" y="4386413"/>
                <a:ext cx="2296200" cy="301500"/>
              </a:xfrm>
              <a:prstGeom prst="rect">
                <a:avLst/>
              </a:prstGeom>
              <a:solidFill>
                <a:srgbClr val="346535"/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FFFF"/>
                  </a:buClr>
                  <a:buSzPts val="1200"/>
                  <a:buFont typeface="Open Sans"/>
                  <a:buNone/>
                </a:pPr>
                <a:r>
                  <a:rPr b="0" i="0" lang="en-GB" sz="1200" u="none" cap="none" strike="noStrike">
                    <a:solidFill>
                      <a:srgbClr val="FFFFFF"/>
                    </a:solidFill>
                    <a:latin typeface="Open Sans"/>
                    <a:ea typeface="Open Sans"/>
                    <a:cs typeface="Open Sans"/>
                    <a:sym typeface="Open Sans"/>
                  </a:rPr>
                  <a:t>Irish universities</a:t>
                </a:r>
                <a:endParaRPr b="0" i="0" sz="1200" u="none" cap="none" strike="noStrike">
                  <a:solidFill>
                    <a:srgbClr val="FFFFFF"/>
                  </a:solidFill>
                  <a:latin typeface="Open Sans"/>
                  <a:ea typeface="Open Sans"/>
                  <a:cs typeface="Open Sans"/>
                  <a:sym typeface="Open Sans"/>
                </a:endParaRPr>
              </a:p>
            </p:txBody>
          </p:sp>
          <p:sp>
            <p:nvSpPr>
              <p:cNvPr id="655" name="Google Shape;655;g154526d6ecb_0_187"/>
              <p:cNvSpPr txBox="1"/>
              <p:nvPr/>
            </p:nvSpPr>
            <p:spPr>
              <a:xfrm>
                <a:off x="4962214" y="5117729"/>
                <a:ext cx="2296200" cy="301500"/>
              </a:xfrm>
              <a:prstGeom prst="rect">
                <a:avLst/>
              </a:prstGeom>
              <a:solidFill>
                <a:srgbClr val="0B434A"/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FFFF"/>
                  </a:buClr>
                  <a:buSzPts val="1200"/>
                  <a:buFont typeface="Open Sans"/>
                  <a:buNone/>
                </a:pPr>
                <a:r>
                  <a:rPr b="0" i="0" lang="en-GB" sz="1200" u="none" cap="none" strike="noStrike">
                    <a:solidFill>
                      <a:srgbClr val="FFFFFF"/>
                    </a:solidFill>
                    <a:latin typeface="Open Sans"/>
                    <a:ea typeface="Open Sans"/>
                    <a:cs typeface="Open Sans"/>
                    <a:sym typeface="Open Sans"/>
                  </a:rPr>
                  <a:t>Events</a:t>
                </a:r>
                <a:endParaRPr b="0" i="0" sz="1200" u="none" cap="none" strike="noStrike">
                  <a:solidFill>
                    <a:srgbClr val="FFFFFF"/>
                  </a:solidFill>
                  <a:latin typeface="Open Sans"/>
                  <a:ea typeface="Open Sans"/>
                  <a:cs typeface="Open Sans"/>
                  <a:sym typeface="Open Sans"/>
                </a:endParaRPr>
              </a:p>
            </p:txBody>
          </p:sp>
        </p:grpSp>
        <p:grpSp>
          <p:nvGrpSpPr>
            <p:cNvPr id="656" name="Google Shape;656;g154526d6ecb_0_187"/>
            <p:cNvGrpSpPr/>
            <p:nvPr/>
          </p:nvGrpSpPr>
          <p:grpSpPr>
            <a:xfrm>
              <a:off x="7367696" y="1013673"/>
              <a:ext cx="2295000" cy="3281939"/>
              <a:chOff x="7352952" y="1013673"/>
              <a:chExt cx="2295000" cy="3281939"/>
            </a:xfrm>
          </p:grpSpPr>
          <p:sp>
            <p:nvSpPr>
              <p:cNvPr id="657" name="Google Shape;657;g154526d6ecb_0_187"/>
              <p:cNvSpPr txBox="1"/>
              <p:nvPr/>
            </p:nvSpPr>
            <p:spPr>
              <a:xfrm>
                <a:off x="7592629" y="1013673"/>
                <a:ext cx="1815600" cy="4617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595959"/>
                  </a:buClr>
                  <a:buSzPts val="1200"/>
                  <a:buFont typeface="Open Sans"/>
                  <a:buNone/>
                </a:pPr>
                <a:r>
                  <a:rPr b="1" i="0" lang="en-GB" sz="1200" u="none" cap="none" strike="noStrike">
                    <a:solidFill>
                      <a:srgbClr val="595959"/>
                    </a:solidFill>
                    <a:latin typeface="Open Sans"/>
                    <a:ea typeface="Open Sans"/>
                    <a:cs typeface="Open Sans"/>
                    <a:sym typeface="Open Sans"/>
                  </a:rPr>
                  <a:t>Drafting application materials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58" name="Google Shape;658;g154526d6ecb_0_187"/>
              <p:cNvSpPr txBox="1"/>
              <p:nvPr/>
            </p:nvSpPr>
            <p:spPr>
              <a:xfrm>
                <a:off x="7352952" y="1881518"/>
                <a:ext cx="2295000" cy="301500"/>
              </a:xfrm>
              <a:prstGeom prst="rect">
                <a:avLst/>
              </a:prstGeom>
              <a:solidFill>
                <a:srgbClr val="9F8A42"/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FFFF"/>
                  </a:buClr>
                  <a:buSzPts val="1200"/>
                  <a:buFont typeface="Open Sans"/>
                  <a:buNone/>
                </a:pPr>
                <a:r>
                  <a:rPr b="0" i="0" lang="en-GB" sz="1200" u="none" cap="none" strike="noStrike">
                    <a:solidFill>
                      <a:srgbClr val="FFFFFF"/>
                    </a:solidFill>
                    <a:latin typeface="Open Sans"/>
                    <a:ea typeface="Open Sans"/>
                    <a:cs typeface="Open Sans"/>
                    <a:sym typeface="Open Sans"/>
                  </a:rPr>
                  <a:t>Classes</a:t>
                </a:r>
                <a:endParaRPr b="0" i="0" sz="1200" u="none" cap="none" strike="noStrike">
                  <a:solidFill>
                    <a:srgbClr val="FFFFFF"/>
                  </a:solidFill>
                  <a:latin typeface="Open Sans"/>
                  <a:ea typeface="Open Sans"/>
                  <a:cs typeface="Open Sans"/>
                  <a:sym typeface="Open Sans"/>
                </a:endParaRPr>
              </a:p>
            </p:txBody>
          </p:sp>
          <p:sp>
            <p:nvSpPr>
              <p:cNvPr id="659" name="Google Shape;659;g154526d6ecb_0_187"/>
              <p:cNvSpPr txBox="1"/>
              <p:nvPr/>
            </p:nvSpPr>
            <p:spPr>
              <a:xfrm>
                <a:off x="7352952" y="1528330"/>
                <a:ext cx="2295000" cy="301500"/>
              </a:xfrm>
              <a:prstGeom prst="rect">
                <a:avLst/>
              </a:prstGeom>
              <a:solidFill>
                <a:srgbClr val="D95459"/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FFFF"/>
                  </a:buClr>
                  <a:buSzPts val="1200"/>
                  <a:buFont typeface="Open Sans"/>
                  <a:buNone/>
                </a:pPr>
                <a:r>
                  <a:rPr b="0" i="0" lang="en-GB" sz="1200" u="none" cap="none" strike="noStrike">
                    <a:solidFill>
                      <a:srgbClr val="FFFFFF"/>
                    </a:solidFill>
                    <a:latin typeface="Open Sans"/>
                    <a:ea typeface="Open Sans"/>
                    <a:cs typeface="Open Sans"/>
                    <a:sym typeface="Open Sans"/>
                  </a:rPr>
                  <a:t>UK Personal Statement</a:t>
                </a:r>
                <a:endParaRPr b="0" i="0" sz="1200" u="none" cap="none" strike="noStrike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endParaRPr>
              </a:p>
            </p:txBody>
          </p:sp>
          <p:sp>
            <p:nvSpPr>
              <p:cNvPr id="660" name="Google Shape;660;g154526d6ecb_0_187"/>
              <p:cNvSpPr txBox="1"/>
              <p:nvPr/>
            </p:nvSpPr>
            <p:spPr>
              <a:xfrm>
                <a:off x="7352952" y="2228193"/>
                <a:ext cx="2295000" cy="301500"/>
              </a:xfrm>
              <a:prstGeom prst="rect">
                <a:avLst/>
              </a:prstGeom>
              <a:solidFill>
                <a:srgbClr val="7030A0"/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FFFF"/>
                  </a:buClr>
                  <a:buSzPts val="1200"/>
                  <a:buFont typeface="Open Sans"/>
                  <a:buNone/>
                </a:pPr>
                <a:r>
                  <a:rPr b="0" i="0" lang="en-GB" sz="1200" u="none" cap="none" strike="noStrike">
                    <a:solidFill>
                      <a:srgbClr val="FFFFFF"/>
                    </a:solidFill>
                    <a:latin typeface="Open Sans"/>
                    <a:ea typeface="Open Sans"/>
                    <a:cs typeface="Open Sans"/>
                    <a:sym typeface="Open Sans"/>
                  </a:rPr>
                  <a:t>Subject References</a:t>
                </a:r>
                <a:endParaRPr b="0" i="0" sz="1200" u="none" cap="none" strike="noStrike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endParaRPr>
              </a:p>
            </p:txBody>
          </p:sp>
          <p:sp>
            <p:nvSpPr>
              <p:cNvPr id="661" name="Google Shape;661;g154526d6ecb_0_187"/>
              <p:cNvSpPr txBox="1"/>
              <p:nvPr/>
            </p:nvSpPr>
            <p:spPr>
              <a:xfrm>
                <a:off x="7352952" y="2580840"/>
                <a:ext cx="2295000" cy="301500"/>
              </a:xfrm>
              <a:prstGeom prst="rect">
                <a:avLst/>
              </a:prstGeom>
              <a:solidFill>
                <a:srgbClr val="558465"/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FFFF"/>
                  </a:buClr>
                  <a:buSzPts val="1200"/>
                  <a:buFont typeface="Open Sans"/>
                  <a:buNone/>
                </a:pPr>
                <a:r>
                  <a:rPr b="0" i="0" lang="en-GB" sz="1200" u="none" cap="none" strike="noStrike">
                    <a:solidFill>
                      <a:srgbClr val="FFFFFF"/>
                    </a:solidFill>
                    <a:latin typeface="Open Sans"/>
                    <a:ea typeface="Open Sans"/>
                    <a:cs typeface="Open Sans"/>
                    <a:sym typeface="Open Sans"/>
                  </a:rPr>
                  <a:t>CV / Resumé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62" name="Google Shape;662;g154526d6ecb_0_187"/>
              <p:cNvSpPr txBox="1"/>
              <p:nvPr/>
            </p:nvSpPr>
            <p:spPr>
              <a:xfrm>
                <a:off x="7352952" y="3284208"/>
                <a:ext cx="2295000" cy="301500"/>
              </a:xfrm>
              <a:prstGeom prst="rect">
                <a:avLst/>
              </a:prstGeom>
              <a:solidFill>
                <a:srgbClr val="BE54D9"/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FFFF"/>
                  </a:buClr>
                  <a:buSzPts val="1200"/>
                  <a:buFont typeface="Open Sans"/>
                  <a:buNone/>
                </a:pPr>
                <a:r>
                  <a:rPr b="0" i="0" lang="en-GB" sz="1200" u="none" cap="none" strike="noStrike">
                    <a:solidFill>
                      <a:srgbClr val="FFFFFF"/>
                    </a:solidFill>
                    <a:latin typeface="Open Sans"/>
                    <a:ea typeface="Open Sans"/>
                    <a:cs typeface="Open Sans"/>
                    <a:sym typeface="Open Sans"/>
                  </a:rPr>
                  <a:t>Common App Essay</a:t>
                </a:r>
                <a:endParaRPr b="0" i="0" sz="1200" u="none" cap="none" strike="noStrike">
                  <a:solidFill>
                    <a:srgbClr val="FFFFFF"/>
                  </a:solidFill>
                  <a:latin typeface="Open Sans"/>
                  <a:ea typeface="Open Sans"/>
                  <a:cs typeface="Open Sans"/>
                  <a:sym typeface="Open Sans"/>
                </a:endParaRPr>
              </a:p>
            </p:txBody>
          </p:sp>
          <p:sp>
            <p:nvSpPr>
              <p:cNvPr id="663" name="Google Shape;663;g154526d6ecb_0_187"/>
              <p:cNvSpPr txBox="1"/>
              <p:nvPr/>
            </p:nvSpPr>
            <p:spPr>
              <a:xfrm>
                <a:off x="7352952" y="2932524"/>
                <a:ext cx="2295000" cy="301500"/>
              </a:xfrm>
              <a:prstGeom prst="rect">
                <a:avLst/>
              </a:prstGeom>
              <a:solidFill>
                <a:srgbClr val="C6590F"/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FFFF"/>
                  </a:buClr>
                  <a:buSzPts val="1200"/>
                  <a:buFont typeface="Open Sans"/>
                  <a:buNone/>
                </a:pPr>
                <a:r>
                  <a:rPr b="0" i="0" lang="en-GB" sz="1200" u="none" cap="none" strike="noStrike">
                    <a:solidFill>
                      <a:srgbClr val="FFFFFF"/>
                    </a:solidFill>
                    <a:latin typeface="Open Sans"/>
                    <a:ea typeface="Open Sans"/>
                    <a:cs typeface="Open Sans"/>
                    <a:sym typeface="Open Sans"/>
                  </a:rPr>
                  <a:t>Writing tool</a:t>
                </a:r>
                <a:endParaRPr b="0" i="0" sz="1200" u="none" cap="none" strike="noStrike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endParaRPr>
              </a:p>
            </p:txBody>
          </p:sp>
          <p:sp>
            <p:nvSpPr>
              <p:cNvPr id="664" name="Google Shape;664;g154526d6ecb_0_187"/>
              <p:cNvSpPr txBox="1"/>
              <p:nvPr/>
            </p:nvSpPr>
            <p:spPr>
              <a:xfrm>
                <a:off x="7352952" y="3639160"/>
                <a:ext cx="2295000" cy="301500"/>
              </a:xfrm>
              <a:prstGeom prst="rect">
                <a:avLst/>
              </a:prstGeom>
              <a:solidFill>
                <a:srgbClr val="3FC9AD"/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FFFF"/>
                  </a:buClr>
                  <a:buSzPts val="1200"/>
                  <a:buFont typeface="Open Sans"/>
                  <a:buNone/>
                </a:pPr>
                <a:r>
                  <a:rPr b="0" i="0" lang="en-GB" sz="1200" u="none" cap="none" strike="noStrike">
                    <a:solidFill>
                      <a:srgbClr val="FFFFFF"/>
                    </a:solidFill>
                    <a:latin typeface="Open Sans"/>
                    <a:ea typeface="Open Sans"/>
                    <a:cs typeface="Open Sans"/>
                    <a:sym typeface="Open Sans"/>
                  </a:rPr>
                  <a:t>US recommenders</a:t>
                </a:r>
                <a:endParaRPr b="0" i="0" sz="1200" u="none" cap="none" strike="noStrike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endParaRPr>
              </a:p>
            </p:txBody>
          </p:sp>
          <p:sp>
            <p:nvSpPr>
              <p:cNvPr id="665" name="Google Shape;665;g154526d6ecb_0_187"/>
              <p:cNvSpPr txBox="1"/>
              <p:nvPr/>
            </p:nvSpPr>
            <p:spPr>
              <a:xfrm>
                <a:off x="7352952" y="3994112"/>
                <a:ext cx="2295000" cy="301500"/>
              </a:xfrm>
              <a:prstGeom prst="rect">
                <a:avLst/>
              </a:prstGeom>
              <a:solidFill>
                <a:srgbClr val="FF0280"/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FFFF"/>
                  </a:buClr>
                  <a:buSzPts val="1200"/>
                  <a:buFont typeface="Open Sans"/>
                  <a:buNone/>
                </a:pPr>
                <a:r>
                  <a:rPr b="0" i="0" lang="en-GB" sz="1200" u="none" cap="none" strike="noStrike">
                    <a:solidFill>
                      <a:srgbClr val="FFFFFF"/>
                    </a:solidFill>
                    <a:latin typeface="Open Sans"/>
                    <a:ea typeface="Open Sans"/>
                    <a:cs typeface="Open Sans"/>
                    <a:sym typeface="Open Sans"/>
                  </a:rPr>
                  <a:t>Notes for Reference writers</a:t>
                </a:r>
                <a:endParaRPr b="0" i="0" sz="1200" u="none" cap="none" strike="noStrike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endParaRPr>
              </a:p>
            </p:txBody>
          </p:sp>
        </p:grpSp>
        <p:grpSp>
          <p:nvGrpSpPr>
            <p:cNvPr id="666" name="Google Shape;666;g154526d6ecb_0_187"/>
            <p:cNvGrpSpPr/>
            <p:nvPr/>
          </p:nvGrpSpPr>
          <p:grpSpPr>
            <a:xfrm>
              <a:off x="179294" y="1139988"/>
              <a:ext cx="2299586" cy="3182263"/>
              <a:chOff x="179294" y="1139988"/>
              <a:chExt cx="2299586" cy="3182263"/>
            </a:xfrm>
          </p:grpSpPr>
          <p:sp>
            <p:nvSpPr>
              <p:cNvPr id="667" name="Google Shape;667;g154526d6ecb_0_187"/>
              <p:cNvSpPr txBox="1"/>
              <p:nvPr/>
            </p:nvSpPr>
            <p:spPr>
              <a:xfrm>
                <a:off x="418218" y="1139988"/>
                <a:ext cx="1826400" cy="2769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595959"/>
                  </a:buClr>
                  <a:buSzPts val="1200"/>
                  <a:buFont typeface="Open Sans"/>
                  <a:buNone/>
                </a:pPr>
                <a:r>
                  <a:rPr b="1" i="0" lang="en-GB" sz="1200" u="none" cap="none" strike="noStrike">
                    <a:solidFill>
                      <a:srgbClr val="595959"/>
                    </a:solidFill>
                    <a:latin typeface="Open Sans"/>
                    <a:ea typeface="Open Sans"/>
                    <a:cs typeface="Open Sans"/>
                    <a:sym typeface="Open Sans"/>
                  </a:rPr>
                  <a:t>Exploring pathways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68" name="Google Shape;668;g154526d6ecb_0_187"/>
              <p:cNvSpPr txBox="1"/>
              <p:nvPr/>
            </p:nvSpPr>
            <p:spPr>
              <a:xfrm>
                <a:off x="183880" y="1528330"/>
                <a:ext cx="2295000" cy="301500"/>
              </a:xfrm>
              <a:prstGeom prst="rect">
                <a:avLst/>
              </a:prstGeom>
              <a:solidFill>
                <a:srgbClr val="C89801"/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FFFF"/>
                  </a:buClr>
                  <a:buSzPts val="1200"/>
                  <a:buFont typeface="Open Sans"/>
                  <a:buNone/>
                </a:pPr>
                <a:r>
                  <a:rPr b="0" i="0" lang="en-GB" sz="1200" u="none" cap="none" strike="noStrike">
                    <a:solidFill>
                      <a:srgbClr val="FFFFFF"/>
                    </a:solidFill>
                    <a:latin typeface="Open Sans"/>
                    <a:ea typeface="Open Sans"/>
                    <a:cs typeface="Open Sans"/>
                    <a:sym typeface="Open Sans"/>
                  </a:rPr>
                  <a:t>Careers library</a:t>
                </a:r>
                <a:endParaRPr b="0" i="0" sz="1200" u="none" cap="none" strike="noStrike">
                  <a:solidFill>
                    <a:srgbClr val="FFFFFF"/>
                  </a:solidFill>
                  <a:latin typeface="Open Sans"/>
                  <a:ea typeface="Open Sans"/>
                  <a:cs typeface="Open Sans"/>
                  <a:sym typeface="Open Sans"/>
                </a:endParaRPr>
              </a:p>
            </p:txBody>
          </p:sp>
          <p:sp>
            <p:nvSpPr>
              <p:cNvPr id="669" name="Google Shape;669;g154526d6ecb_0_187"/>
              <p:cNvSpPr txBox="1"/>
              <p:nvPr/>
            </p:nvSpPr>
            <p:spPr>
              <a:xfrm>
                <a:off x="183880" y="1881518"/>
                <a:ext cx="2295000" cy="301500"/>
              </a:xfrm>
              <a:prstGeom prst="rect">
                <a:avLst/>
              </a:prstGeom>
              <a:solidFill>
                <a:srgbClr val="7030A0"/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FFFF"/>
                  </a:buClr>
                  <a:buSzPts val="1200"/>
                  <a:buFont typeface="Open Sans"/>
                  <a:buNone/>
                </a:pPr>
                <a:r>
                  <a:rPr b="0" i="0" lang="en-GB" sz="1200" u="none" cap="none" strike="noStrike">
                    <a:solidFill>
                      <a:srgbClr val="FFFFFF"/>
                    </a:solidFill>
                    <a:latin typeface="Open Sans"/>
                    <a:ea typeface="Open Sans"/>
                    <a:cs typeface="Open Sans"/>
                    <a:sym typeface="Open Sans"/>
                  </a:rPr>
                  <a:t>Subjects library</a:t>
                </a:r>
                <a:endParaRPr b="0" i="0" sz="1200" u="none" cap="none" strike="noStrike">
                  <a:solidFill>
                    <a:srgbClr val="FFFFFF"/>
                  </a:solidFill>
                  <a:latin typeface="Open Sans"/>
                  <a:ea typeface="Open Sans"/>
                  <a:cs typeface="Open Sans"/>
                  <a:sym typeface="Open Sans"/>
                </a:endParaRPr>
              </a:p>
            </p:txBody>
          </p:sp>
          <p:sp>
            <p:nvSpPr>
              <p:cNvPr id="670" name="Google Shape;670;g154526d6ecb_0_187"/>
              <p:cNvSpPr txBox="1"/>
              <p:nvPr/>
            </p:nvSpPr>
            <p:spPr>
              <a:xfrm>
                <a:off x="179294" y="2234706"/>
                <a:ext cx="2295000" cy="301500"/>
              </a:xfrm>
              <a:prstGeom prst="rect">
                <a:avLst/>
              </a:prstGeom>
              <a:solidFill>
                <a:srgbClr val="A03030"/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FFFF"/>
                  </a:buClr>
                  <a:buSzPts val="1200"/>
                  <a:buFont typeface="Open Sans"/>
                  <a:buNone/>
                </a:pPr>
                <a:r>
                  <a:rPr b="0" i="0" lang="en-GB" sz="1200" u="none" cap="none" strike="noStrike">
                    <a:solidFill>
                      <a:srgbClr val="FFFFFF"/>
                    </a:solidFill>
                    <a:latin typeface="Open Sans"/>
                    <a:ea typeface="Open Sans"/>
                    <a:cs typeface="Open Sans"/>
                    <a:sym typeface="Open Sans"/>
                  </a:rPr>
                  <a:t>Know-how library</a:t>
                </a:r>
                <a:endParaRPr b="0" i="0" sz="1200" u="none" cap="none" strike="noStrike">
                  <a:solidFill>
                    <a:srgbClr val="FFFFFF"/>
                  </a:solidFill>
                  <a:latin typeface="Open Sans"/>
                  <a:ea typeface="Open Sans"/>
                  <a:cs typeface="Open Sans"/>
                  <a:sym typeface="Open Sans"/>
                </a:endParaRPr>
              </a:p>
            </p:txBody>
          </p:sp>
          <p:sp>
            <p:nvSpPr>
              <p:cNvPr id="671" name="Google Shape;671;g154526d6ecb_0_187"/>
              <p:cNvSpPr txBox="1"/>
              <p:nvPr/>
            </p:nvSpPr>
            <p:spPr>
              <a:xfrm>
                <a:off x="179294" y="2587894"/>
                <a:ext cx="2295000" cy="301500"/>
              </a:xfrm>
              <a:prstGeom prst="rect">
                <a:avLst/>
              </a:prstGeom>
              <a:solidFill>
                <a:srgbClr val="4BC7C8"/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FFFF"/>
                  </a:buClr>
                  <a:buSzPts val="1200"/>
                  <a:buFont typeface="Open Sans"/>
                  <a:buNone/>
                </a:pPr>
                <a:r>
                  <a:rPr b="0" i="0" lang="en-GB" sz="1200" u="none" cap="none" strike="noStrike">
                    <a:solidFill>
                      <a:srgbClr val="FFFFFF"/>
                    </a:solidFill>
                    <a:latin typeface="Open Sans"/>
                    <a:ea typeface="Open Sans"/>
                    <a:cs typeface="Open Sans"/>
                    <a:sym typeface="Open Sans"/>
                  </a:rPr>
                  <a:t>MOOC</a:t>
                </a:r>
                <a:endParaRPr b="0" i="0" sz="1200" u="none" cap="none" strike="noStrike">
                  <a:solidFill>
                    <a:srgbClr val="FFFFFF"/>
                  </a:solidFill>
                  <a:latin typeface="Open Sans"/>
                  <a:ea typeface="Open Sans"/>
                  <a:cs typeface="Open Sans"/>
                  <a:sym typeface="Open Sans"/>
                </a:endParaRPr>
              </a:p>
            </p:txBody>
          </p:sp>
          <p:sp>
            <p:nvSpPr>
              <p:cNvPr id="672" name="Google Shape;672;g154526d6ecb_0_187"/>
              <p:cNvSpPr txBox="1"/>
              <p:nvPr/>
            </p:nvSpPr>
            <p:spPr>
              <a:xfrm>
                <a:off x="179294" y="2937745"/>
                <a:ext cx="2295000" cy="301500"/>
              </a:xfrm>
              <a:prstGeom prst="rect">
                <a:avLst/>
              </a:prstGeom>
              <a:solidFill>
                <a:srgbClr val="D239A5"/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FFFF"/>
                  </a:buClr>
                  <a:buSzPts val="1200"/>
                  <a:buFont typeface="Open Sans"/>
                  <a:buNone/>
                </a:pPr>
                <a:r>
                  <a:rPr b="0" i="0" lang="en-GB" sz="1200" u="none" cap="none" strike="noStrike">
                    <a:solidFill>
                      <a:srgbClr val="FFFFFF"/>
                    </a:solidFill>
                    <a:latin typeface="Open Sans"/>
                    <a:ea typeface="Open Sans"/>
                    <a:cs typeface="Open Sans"/>
                    <a:sym typeface="Open Sans"/>
                  </a:rPr>
                  <a:t>Personality profile</a:t>
                </a:r>
                <a:endParaRPr b="0" i="0" sz="1200" u="none" cap="none" strike="noStrike">
                  <a:solidFill>
                    <a:srgbClr val="FFFFFF"/>
                  </a:solidFill>
                  <a:latin typeface="Open Sans"/>
                  <a:ea typeface="Open Sans"/>
                  <a:cs typeface="Open Sans"/>
                  <a:sym typeface="Open Sans"/>
                </a:endParaRPr>
              </a:p>
            </p:txBody>
          </p:sp>
          <p:sp>
            <p:nvSpPr>
              <p:cNvPr id="673" name="Google Shape;673;g154526d6ecb_0_187"/>
              <p:cNvSpPr txBox="1"/>
              <p:nvPr/>
            </p:nvSpPr>
            <p:spPr>
              <a:xfrm>
                <a:off x="179294" y="4020751"/>
                <a:ext cx="2295000" cy="301500"/>
              </a:xfrm>
              <a:prstGeom prst="rect">
                <a:avLst/>
              </a:prstGeom>
              <a:solidFill>
                <a:srgbClr val="FF7901"/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FFFF"/>
                  </a:buClr>
                  <a:buSzPts val="1200"/>
                  <a:buFont typeface="Open Sans"/>
                  <a:buNone/>
                </a:pPr>
                <a:r>
                  <a:rPr b="0" i="0" lang="en-GB" sz="1200" u="none" cap="none" strike="noStrike">
                    <a:solidFill>
                      <a:srgbClr val="FFFFFF"/>
                    </a:solidFill>
                    <a:latin typeface="Open Sans"/>
                    <a:ea typeface="Open Sans"/>
                    <a:cs typeface="Open Sans"/>
                    <a:sym typeface="Open Sans"/>
                  </a:rPr>
                  <a:t>Webinars</a:t>
                </a:r>
                <a:endParaRPr b="0" i="0" sz="1200" u="none" cap="none" strike="noStrike">
                  <a:solidFill>
                    <a:srgbClr val="FFFFFF"/>
                  </a:solidFill>
                  <a:latin typeface="Open Sans"/>
                  <a:ea typeface="Open Sans"/>
                  <a:cs typeface="Open Sans"/>
                  <a:sym typeface="Open Sans"/>
                </a:endParaRPr>
              </a:p>
            </p:txBody>
          </p:sp>
          <p:sp>
            <p:nvSpPr>
              <p:cNvPr id="674" name="Google Shape;674;g154526d6ecb_0_187"/>
              <p:cNvSpPr txBox="1"/>
              <p:nvPr/>
            </p:nvSpPr>
            <p:spPr>
              <a:xfrm>
                <a:off x="179294" y="3295135"/>
                <a:ext cx="2295000" cy="301500"/>
              </a:xfrm>
              <a:prstGeom prst="rect">
                <a:avLst/>
              </a:prstGeom>
              <a:solidFill>
                <a:srgbClr val="2F75B5"/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FFFF"/>
                  </a:buClr>
                  <a:buSzPts val="1200"/>
                  <a:buFont typeface="Open Sans"/>
                  <a:buNone/>
                </a:pPr>
                <a:r>
                  <a:rPr b="0" i="0" lang="en-GB" sz="1200" u="none" cap="none" strike="noStrike">
                    <a:solidFill>
                      <a:srgbClr val="FFFFFF"/>
                    </a:solidFill>
                    <a:latin typeface="Open Sans"/>
                    <a:ea typeface="Open Sans"/>
                    <a:cs typeface="Open Sans"/>
                    <a:sym typeface="Open Sans"/>
                  </a:rPr>
                  <a:t>Interests profile</a:t>
                </a:r>
                <a:endParaRPr b="0" i="0" sz="1200" u="none" cap="none" strike="noStrike">
                  <a:solidFill>
                    <a:srgbClr val="FFFFFF"/>
                  </a:solidFill>
                  <a:latin typeface="Open Sans"/>
                  <a:ea typeface="Open Sans"/>
                  <a:cs typeface="Open Sans"/>
                  <a:sym typeface="Open Sans"/>
                </a:endParaRPr>
              </a:p>
            </p:txBody>
          </p:sp>
          <p:sp>
            <p:nvSpPr>
              <p:cNvPr id="675" name="Google Shape;675;g154526d6ecb_0_187"/>
              <p:cNvSpPr txBox="1"/>
              <p:nvPr/>
            </p:nvSpPr>
            <p:spPr>
              <a:xfrm>
                <a:off x="179294" y="3657943"/>
                <a:ext cx="2295000" cy="301500"/>
              </a:xfrm>
              <a:prstGeom prst="rect">
                <a:avLst/>
              </a:prstGeom>
              <a:solidFill>
                <a:srgbClr val="17A0FF"/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FFFF"/>
                  </a:buClr>
                  <a:buSzPts val="1200"/>
                  <a:buFont typeface="Open Sans"/>
                  <a:buNone/>
                </a:pPr>
                <a:r>
                  <a:rPr b="0" i="0" lang="en-GB" sz="1200" u="none" cap="none" strike="noStrike">
                    <a:solidFill>
                      <a:srgbClr val="FFFFFF"/>
                    </a:solidFill>
                    <a:latin typeface="Open Sans"/>
                    <a:ea typeface="Open Sans"/>
                    <a:cs typeface="Open Sans"/>
                    <a:sym typeface="Open Sans"/>
                  </a:rPr>
                  <a:t>Read, Watch, Listen</a:t>
                </a:r>
                <a:endParaRPr b="0" i="0" sz="1200" u="none" cap="none" strike="noStrike">
                  <a:solidFill>
                    <a:srgbClr val="FFFFFF"/>
                  </a:solidFill>
                  <a:latin typeface="Open Sans"/>
                  <a:ea typeface="Open Sans"/>
                  <a:cs typeface="Open Sans"/>
                  <a:sym typeface="Open Sans"/>
                </a:endParaRPr>
              </a:p>
            </p:txBody>
          </p:sp>
        </p:grpSp>
      </p:grp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679" name="Shape 6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0" name="Google Shape;680;g154526d6ecb_0_236"/>
          <p:cNvSpPr txBox="1"/>
          <p:nvPr/>
        </p:nvSpPr>
        <p:spPr>
          <a:xfrm>
            <a:off x="346228" y="452596"/>
            <a:ext cx="88953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BC7C8"/>
              </a:buClr>
              <a:buSzPts val="3200"/>
              <a:buFont typeface="Open Sans"/>
              <a:buNone/>
            </a:pPr>
            <a:r>
              <a:rPr b="1" i="0" lang="en-GB" sz="3200" u="none" cap="none" strike="noStrike">
                <a:solidFill>
                  <a:srgbClr val="4BC7C8"/>
                </a:solidFill>
                <a:latin typeface="Open Sans"/>
                <a:ea typeface="Open Sans"/>
                <a:cs typeface="Open Sans"/>
                <a:sym typeface="Open Sans"/>
              </a:rPr>
              <a:t>Exploring pathways</a:t>
            </a:r>
            <a:endParaRPr b="1" i="0" sz="3200" u="none" cap="none" strike="noStrike">
              <a:solidFill>
                <a:srgbClr val="4BC7C8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681" name="Google Shape;681;g154526d6ecb_0_236"/>
          <p:cNvSpPr txBox="1"/>
          <p:nvPr/>
        </p:nvSpPr>
        <p:spPr>
          <a:xfrm>
            <a:off x="775954" y="2102650"/>
            <a:ext cx="4900500" cy="19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Open Sans"/>
              <a:buNone/>
            </a:pPr>
            <a:r>
              <a:rPr b="0" i="0" lang="en-GB" sz="2200" u="none" cap="none" strike="noStrik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The tools in the </a:t>
            </a:r>
            <a:r>
              <a:rPr b="0" i="1" lang="en-GB" sz="2200" u="none" cap="none" strike="noStrik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Exploring pathways </a:t>
            </a:r>
            <a:r>
              <a:rPr b="0" i="0" lang="en-GB" sz="2200" u="none" cap="none" strike="noStrik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section allow your child to research the types of exciting options available to them after school.</a:t>
            </a:r>
            <a:endParaRPr b="0" i="0" sz="2200" u="none" cap="none" strike="noStrike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682" name="Google Shape;682;g154526d6ecb_0_23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546427" y="1542100"/>
            <a:ext cx="1950244" cy="2821781"/>
          </a:xfrm>
          <a:prstGeom prst="rect">
            <a:avLst/>
          </a:prstGeom>
          <a:noFill/>
          <a:ln>
            <a:noFill/>
          </a:ln>
        </p:spPr>
      </p:pic>
      <p:sp>
        <p:nvSpPr>
          <p:cNvPr id="683" name="Google Shape;683;g154526d6ecb_0_236"/>
          <p:cNvSpPr txBox="1"/>
          <p:nvPr/>
        </p:nvSpPr>
        <p:spPr>
          <a:xfrm>
            <a:off x="6240235" y="1825316"/>
            <a:ext cx="2196000" cy="288000"/>
          </a:xfrm>
          <a:prstGeom prst="rect">
            <a:avLst/>
          </a:prstGeom>
          <a:solidFill>
            <a:srgbClr val="C8980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Open Sans"/>
              <a:buNone/>
            </a:pPr>
            <a:r>
              <a:rPr b="0" i="0" lang="en-GB" sz="1200" u="none" cap="none" strike="noStrik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Careers library</a:t>
            </a:r>
            <a:endParaRPr b="0" i="0" sz="1200" u="none" cap="none" strike="noStrik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684" name="Google Shape;684;g154526d6ecb_0_236"/>
          <p:cNvSpPr txBox="1"/>
          <p:nvPr/>
        </p:nvSpPr>
        <p:spPr>
          <a:xfrm>
            <a:off x="6240235" y="2249754"/>
            <a:ext cx="2196000" cy="28800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Open Sans"/>
              <a:buNone/>
            </a:pPr>
            <a:r>
              <a:rPr b="0" i="0" lang="en-GB" sz="1200" u="none" cap="none" strike="noStrik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Subjects library</a:t>
            </a:r>
            <a:endParaRPr b="0" i="0" sz="1200" u="none" cap="none" strike="noStrik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685" name="Google Shape;685;g154526d6ecb_0_236"/>
          <p:cNvSpPr txBox="1"/>
          <p:nvPr/>
        </p:nvSpPr>
        <p:spPr>
          <a:xfrm>
            <a:off x="6240235" y="2674192"/>
            <a:ext cx="2196000" cy="288000"/>
          </a:xfrm>
          <a:prstGeom prst="rect">
            <a:avLst/>
          </a:prstGeom>
          <a:solidFill>
            <a:srgbClr val="A03030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Open Sans"/>
              <a:buNone/>
            </a:pPr>
            <a:r>
              <a:rPr b="0" i="0" lang="en-GB" sz="1200" u="none" cap="none" strike="noStrik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Know-how library</a:t>
            </a:r>
            <a:endParaRPr b="0" i="0" sz="1200" u="none" cap="none" strike="noStrik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686" name="Google Shape;686;g154526d6ecb_0_236"/>
          <p:cNvSpPr txBox="1"/>
          <p:nvPr/>
        </p:nvSpPr>
        <p:spPr>
          <a:xfrm>
            <a:off x="6240235" y="3075759"/>
            <a:ext cx="2196000" cy="288000"/>
          </a:xfrm>
          <a:prstGeom prst="rect">
            <a:avLst/>
          </a:prstGeom>
          <a:solidFill>
            <a:srgbClr val="4BC7C8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Open Sans"/>
              <a:buNone/>
            </a:pPr>
            <a:r>
              <a:rPr b="0" i="0" lang="en-GB" sz="1200" u="none" cap="none" strike="noStrik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MOOC</a:t>
            </a:r>
            <a:endParaRPr b="0" i="0" sz="1200" u="none" cap="none" strike="noStrik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687" name="Google Shape;687;g154526d6ecb_0_236"/>
          <p:cNvSpPr txBox="1"/>
          <p:nvPr/>
        </p:nvSpPr>
        <p:spPr>
          <a:xfrm>
            <a:off x="6233302" y="3482624"/>
            <a:ext cx="2196000" cy="288000"/>
          </a:xfrm>
          <a:prstGeom prst="rect">
            <a:avLst/>
          </a:prstGeom>
          <a:solidFill>
            <a:srgbClr val="D239A5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Open Sans"/>
              <a:buNone/>
            </a:pPr>
            <a:r>
              <a:rPr b="0" i="0" lang="en-GB" sz="1200" u="none" cap="none" strike="noStrik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Personality profile</a:t>
            </a:r>
            <a:endParaRPr b="0" i="0" sz="1200" u="none" cap="none" strike="noStrik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688" name="Google Shape;688;g154526d6ecb_0_236"/>
          <p:cNvSpPr txBox="1"/>
          <p:nvPr/>
        </p:nvSpPr>
        <p:spPr>
          <a:xfrm>
            <a:off x="6231062" y="4690586"/>
            <a:ext cx="2196000" cy="288000"/>
          </a:xfrm>
          <a:prstGeom prst="rect">
            <a:avLst/>
          </a:prstGeom>
          <a:solidFill>
            <a:srgbClr val="FF790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Open Sans"/>
              <a:buNone/>
            </a:pPr>
            <a:r>
              <a:rPr b="0" i="0" lang="en-GB" sz="1200" u="none" cap="none" strike="noStrik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Webinars</a:t>
            </a:r>
            <a:endParaRPr b="0" i="0" sz="1200" u="none" cap="none" strike="noStrik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689" name="Google Shape;689;g154526d6ecb_0_236"/>
          <p:cNvSpPr txBox="1"/>
          <p:nvPr/>
        </p:nvSpPr>
        <p:spPr>
          <a:xfrm>
            <a:off x="6231062" y="3884191"/>
            <a:ext cx="2196000" cy="288000"/>
          </a:xfrm>
          <a:prstGeom prst="rect">
            <a:avLst/>
          </a:prstGeom>
          <a:solidFill>
            <a:srgbClr val="2F75B5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Open Sans"/>
              <a:buNone/>
            </a:pPr>
            <a:r>
              <a:rPr b="0" i="0" lang="en-GB" sz="1200" u="none" cap="none" strike="noStrik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Interests profile</a:t>
            </a:r>
            <a:endParaRPr b="0" i="0" sz="1200" u="none" cap="none" strike="noStrik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690" name="Google Shape;690;g154526d6ecb_0_236"/>
          <p:cNvSpPr txBox="1"/>
          <p:nvPr/>
        </p:nvSpPr>
        <p:spPr>
          <a:xfrm>
            <a:off x="6231062" y="4285758"/>
            <a:ext cx="2196000" cy="288000"/>
          </a:xfrm>
          <a:prstGeom prst="rect">
            <a:avLst/>
          </a:prstGeom>
          <a:solidFill>
            <a:srgbClr val="17A0FF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Open Sans"/>
              <a:buNone/>
            </a:pPr>
            <a:r>
              <a:rPr b="0" i="0" lang="en-GB" sz="1200" u="none" cap="none" strike="noStrik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Read, Watch, Listen</a:t>
            </a:r>
            <a:endParaRPr b="0" i="0" sz="1200" u="none" cap="none" strike="noStrik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695" name="Shape 6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" name="Google Shape;696;g154526d6ecb_0_250"/>
          <p:cNvSpPr txBox="1"/>
          <p:nvPr/>
        </p:nvSpPr>
        <p:spPr>
          <a:xfrm>
            <a:off x="346228" y="452596"/>
            <a:ext cx="88953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BC7C8"/>
              </a:buClr>
              <a:buSzPts val="3200"/>
              <a:buFont typeface="Open Sans"/>
              <a:buNone/>
            </a:pPr>
            <a:r>
              <a:rPr b="1" i="0" lang="en-GB" sz="3200" u="none" cap="none" strike="noStrike">
                <a:solidFill>
                  <a:srgbClr val="4BC7C8"/>
                </a:solidFill>
                <a:latin typeface="Open Sans"/>
                <a:ea typeface="Open Sans"/>
                <a:cs typeface="Open Sans"/>
                <a:sym typeface="Open Sans"/>
              </a:rPr>
              <a:t>Searching for opportunities</a:t>
            </a:r>
            <a:endParaRPr b="1" i="0" sz="3200" u="none" cap="none" strike="noStrike">
              <a:solidFill>
                <a:srgbClr val="4BC7C8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697" name="Google Shape;697;g154526d6ecb_0_250"/>
          <p:cNvSpPr txBox="1"/>
          <p:nvPr/>
        </p:nvSpPr>
        <p:spPr>
          <a:xfrm>
            <a:off x="679388" y="2025760"/>
            <a:ext cx="5155500" cy="2462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Open Sans"/>
              <a:buNone/>
            </a:pPr>
            <a:r>
              <a:rPr b="0" i="0" lang="en-GB" sz="2200" u="none" cap="none" strike="noStrik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The tools in the </a:t>
            </a:r>
            <a:r>
              <a:rPr b="0" i="1" lang="en-GB" sz="2200" u="none" cap="none" strike="noStrik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Searching for opportunities </a:t>
            </a:r>
            <a:r>
              <a:rPr b="0" i="0" lang="en-GB" sz="2200" u="none" cap="none" strike="noStrik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section allow you to compare universities, degree options and special opportunities around the world.</a:t>
            </a:r>
            <a:endParaRPr b="0" i="0" sz="2200" u="none" cap="none" strike="noStrike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698" name="Google Shape;698;g154526d6ecb_0_25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599021" y="1641678"/>
            <a:ext cx="1950244" cy="2821781"/>
          </a:xfrm>
          <a:prstGeom prst="rect">
            <a:avLst/>
          </a:prstGeom>
          <a:noFill/>
          <a:ln>
            <a:noFill/>
          </a:ln>
        </p:spPr>
      </p:pic>
      <p:sp>
        <p:nvSpPr>
          <p:cNvPr id="699" name="Google Shape;699;g154526d6ecb_0_250"/>
          <p:cNvSpPr txBox="1"/>
          <p:nvPr/>
        </p:nvSpPr>
        <p:spPr>
          <a:xfrm>
            <a:off x="6330579" y="3005528"/>
            <a:ext cx="2197200" cy="288000"/>
          </a:xfrm>
          <a:prstGeom prst="rect">
            <a:avLst/>
          </a:prstGeom>
          <a:solidFill>
            <a:srgbClr val="F90505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Open Sans"/>
              <a:buNone/>
            </a:pPr>
            <a:r>
              <a:rPr b="0" i="0" lang="en-GB" sz="1200" u="none" cap="none" strike="noStrik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Canadian universities</a:t>
            </a:r>
            <a:endParaRPr b="0" i="0" sz="1200" u="none" cap="none" strike="noStrik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700" name="Google Shape;700;g154526d6ecb_0_250"/>
          <p:cNvSpPr txBox="1"/>
          <p:nvPr/>
        </p:nvSpPr>
        <p:spPr>
          <a:xfrm>
            <a:off x="6330579" y="2583423"/>
            <a:ext cx="2197200" cy="288000"/>
          </a:xfrm>
          <a:prstGeom prst="rect">
            <a:avLst/>
          </a:prstGeom>
          <a:solidFill>
            <a:srgbClr val="007EFA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Open Sans"/>
              <a:buNone/>
            </a:pPr>
            <a:r>
              <a:rPr b="0" i="0" lang="en-GB" sz="1200" u="none" cap="none" strike="noStrik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Oxbridge</a:t>
            </a:r>
            <a:endParaRPr b="0" i="0" sz="1200" u="none" cap="none" strike="noStrike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701" name="Google Shape;701;g154526d6ecb_0_250"/>
          <p:cNvSpPr txBox="1"/>
          <p:nvPr/>
        </p:nvSpPr>
        <p:spPr>
          <a:xfrm>
            <a:off x="6330579" y="2161318"/>
            <a:ext cx="2197200" cy="288000"/>
          </a:xfrm>
          <a:prstGeom prst="rect">
            <a:avLst/>
          </a:prstGeom>
          <a:solidFill>
            <a:srgbClr val="6815AD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Open Sans"/>
              <a:buNone/>
            </a:pPr>
            <a:r>
              <a:rPr b="0" i="0" lang="en-GB" sz="1200" u="none" cap="none" strike="noStrik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European universities</a:t>
            </a:r>
            <a:endParaRPr b="0" i="0" sz="1200" u="none" cap="none" strike="noStrike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702" name="Google Shape;702;g154526d6ecb_0_250"/>
          <p:cNvSpPr txBox="1"/>
          <p:nvPr/>
        </p:nvSpPr>
        <p:spPr>
          <a:xfrm>
            <a:off x="6330579" y="1739213"/>
            <a:ext cx="2197200" cy="288000"/>
          </a:xfrm>
          <a:prstGeom prst="rect">
            <a:avLst/>
          </a:prstGeom>
          <a:solidFill>
            <a:srgbClr val="2E65B6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Open Sans"/>
              <a:buNone/>
            </a:pPr>
            <a:r>
              <a:rPr b="0" i="0" lang="en-GB" sz="1200" u="none" cap="none" strike="noStrik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US universities</a:t>
            </a:r>
            <a:endParaRPr b="0" i="0" sz="1200" u="none" cap="none" strike="noStrike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703" name="Google Shape;703;g154526d6ecb_0_250"/>
          <p:cNvSpPr txBox="1"/>
          <p:nvPr/>
        </p:nvSpPr>
        <p:spPr>
          <a:xfrm>
            <a:off x="6330579" y="1317108"/>
            <a:ext cx="2197200" cy="288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Open Sans"/>
              <a:buNone/>
            </a:pPr>
            <a:r>
              <a:rPr b="0" i="0" lang="en-GB" sz="1200" u="none" cap="none" strike="noStrik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UK universities</a:t>
            </a:r>
            <a:endParaRPr b="0" i="0" sz="1200" u="none" cap="none" strike="noStrik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704" name="Google Shape;704;g154526d6ecb_0_250"/>
          <p:cNvSpPr txBox="1"/>
          <p:nvPr/>
        </p:nvSpPr>
        <p:spPr>
          <a:xfrm>
            <a:off x="6330579" y="3427633"/>
            <a:ext cx="2197200" cy="288000"/>
          </a:xfrm>
          <a:prstGeom prst="rect">
            <a:avLst/>
          </a:prstGeom>
          <a:solidFill>
            <a:srgbClr val="16DD36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Open Sans"/>
              <a:buNone/>
            </a:pPr>
            <a:r>
              <a:rPr b="0" i="0" lang="en-GB" sz="1200" u="none" cap="none" strike="noStrik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Asian universities</a:t>
            </a:r>
            <a:endParaRPr b="0" i="0" sz="1200" u="none" cap="none" strike="noStrik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705" name="Google Shape;705;g154526d6ecb_0_250"/>
          <p:cNvSpPr txBox="1"/>
          <p:nvPr/>
        </p:nvSpPr>
        <p:spPr>
          <a:xfrm>
            <a:off x="6330579" y="3849738"/>
            <a:ext cx="2197200" cy="288000"/>
          </a:xfrm>
          <a:prstGeom prst="rect">
            <a:avLst/>
          </a:prstGeom>
          <a:solidFill>
            <a:srgbClr val="3C85C2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Open Sans"/>
              <a:buNone/>
            </a:pPr>
            <a:r>
              <a:rPr b="0" i="0" lang="en-GB" sz="1200" u="none" cap="none" strike="noStrik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Australasian universities</a:t>
            </a:r>
            <a:endParaRPr b="0" i="0" sz="1200" u="none" cap="none" strike="noStrik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706" name="Google Shape;706;g154526d6ecb_0_250"/>
          <p:cNvSpPr txBox="1"/>
          <p:nvPr/>
        </p:nvSpPr>
        <p:spPr>
          <a:xfrm>
            <a:off x="6330579" y="5116053"/>
            <a:ext cx="2197200" cy="288000"/>
          </a:xfrm>
          <a:prstGeom prst="rect">
            <a:avLst/>
          </a:prstGeom>
          <a:solidFill>
            <a:srgbClr val="B54F0D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Open Sans"/>
              <a:buNone/>
            </a:pPr>
            <a:r>
              <a:rPr b="0" i="0" lang="en-GB" sz="1200" u="none" cap="none" strike="noStrik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Special Opportunities</a:t>
            </a:r>
            <a:endParaRPr b="0" i="0" sz="1200" u="none" cap="none" strike="noStrik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707" name="Google Shape;707;g154526d6ecb_0_250"/>
          <p:cNvSpPr txBox="1"/>
          <p:nvPr/>
        </p:nvSpPr>
        <p:spPr>
          <a:xfrm>
            <a:off x="6330579" y="4271843"/>
            <a:ext cx="2197200" cy="288000"/>
          </a:xfrm>
          <a:prstGeom prst="rect">
            <a:avLst/>
          </a:prstGeom>
          <a:solidFill>
            <a:srgbClr val="755B99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Open Sans"/>
              <a:buNone/>
            </a:pPr>
            <a:r>
              <a:rPr b="0" i="0" lang="en-GB" sz="1200" u="none" cap="none" strike="noStrik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ME and African universities</a:t>
            </a:r>
            <a:endParaRPr b="0" i="0" sz="1200" u="none" cap="none" strike="noStrik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708" name="Google Shape;708;g154526d6ecb_0_250"/>
          <p:cNvSpPr txBox="1"/>
          <p:nvPr/>
        </p:nvSpPr>
        <p:spPr>
          <a:xfrm>
            <a:off x="6330579" y="4693948"/>
            <a:ext cx="2197200" cy="288000"/>
          </a:xfrm>
          <a:prstGeom prst="rect">
            <a:avLst/>
          </a:prstGeom>
          <a:solidFill>
            <a:srgbClr val="346535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Open Sans"/>
              <a:buNone/>
            </a:pPr>
            <a:r>
              <a:rPr b="0" i="0" lang="en-GB" sz="1200" u="none" cap="none" strike="noStrik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Irish universities</a:t>
            </a:r>
            <a:endParaRPr b="0" i="0" sz="1200" u="none" cap="none" strike="noStrik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709" name="Google Shape;709;g154526d6ecb_0_250"/>
          <p:cNvSpPr txBox="1"/>
          <p:nvPr/>
        </p:nvSpPr>
        <p:spPr>
          <a:xfrm>
            <a:off x="6330579" y="5538156"/>
            <a:ext cx="2197200" cy="288000"/>
          </a:xfrm>
          <a:prstGeom prst="rect">
            <a:avLst/>
          </a:prstGeom>
          <a:solidFill>
            <a:srgbClr val="0B434A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Open Sans"/>
              <a:buNone/>
            </a:pPr>
            <a:r>
              <a:rPr b="0" i="0" lang="en-GB" sz="1200" u="none" cap="none" strike="noStrik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Events</a:t>
            </a:r>
            <a:endParaRPr b="0" i="0" sz="1200" u="none" cap="none" strike="noStrik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713" name="Shape 7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4" name="Google Shape;714;g154526d6ecb_0_268"/>
          <p:cNvSpPr txBox="1"/>
          <p:nvPr/>
        </p:nvSpPr>
        <p:spPr>
          <a:xfrm>
            <a:off x="346228" y="452596"/>
            <a:ext cx="88953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BC7C8"/>
              </a:buClr>
              <a:buSzPts val="3200"/>
              <a:buFont typeface="Open Sans"/>
              <a:buNone/>
            </a:pPr>
            <a:r>
              <a:rPr b="1" i="0" lang="en-GB" sz="3200" u="none" cap="none" strike="noStrike">
                <a:solidFill>
                  <a:srgbClr val="4BC7C8"/>
                </a:solidFill>
                <a:latin typeface="Open Sans"/>
                <a:ea typeface="Open Sans"/>
                <a:cs typeface="Open Sans"/>
                <a:sym typeface="Open Sans"/>
              </a:rPr>
              <a:t>Recording what you have done</a:t>
            </a:r>
            <a:endParaRPr b="1" i="0" sz="3200" u="none" cap="none" strike="noStrike">
              <a:solidFill>
                <a:srgbClr val="4BC7C8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715" name="Google Shape;715;g154526d6ecb_0_268"/>
          <p:cNvSpPr txBox="1"/>
          <p:nvPr/>
        </p:nvSpPr>
        <p:spPr>
          <a:xfrm>
            <a:off x="346228" y="1632482"/>
            <a:ext cx="4072800" cy="347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Open Sans"/>
              <a:buNone/>
            </a:pPr>
            <a:r>
              <a:rPr b="0" i="0" lang="en-GB" sz="2200" u="none" cap="none" strike="noStrik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Use the tools in this section to start </a:t>
            </a:r>
            <a:r>
              <a:rPr b="0" i="1" lang="en-GB" sz="2200" u="none" cap="none" strike="noStrik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Recording what you have done</a:t>
            </a:r>
            <a:r>
              <a:rPr b="0" i="0" lang="en-GB" sz="2200" u="none" cap="none" strike="noStrik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!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alibri"/>
              <a:buNone/>
            </a:pPr>
            <a:r>
              <a:t/>
            </a:r>
            <a:endParaRPr b="0" i="0" sz="2200" u="none" cap="none" strike="noStrike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Open Sans"/>
              <a:buNone/>
            </a:pPr>
            <a:r>
              <a:rPr b="0" i="0" lang="en-GB" sz="2200" u="none" cap="none" strike="noStrik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Use guidance and examples to prepare students for making applications.</a:t>
            </a:r>
            <a:endParaRPr b="0" i="0" sz="2200" u="none" cap="none" strike="noStrike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716" name="Google Shape;716;g154526d6ecb_0_268"/>
          <p:cNvPicPr preferRelativeResize="0"/>
          <p:nvPr/>
        </p:nvPicPr>
        <p:blipFill rotWithShape="1">
          <a:blip r:embed="rId4">
            <a:alphaModFix/>
          </a:blip>
          <a:srcRect b="1001" l="40845" r="0" t="2695"/>
          <a:stretch/>
        </p:blipFill>
        <p:spPr>
          <a:xfrm>
            <a:off x="7148945" y="1504514"/>
            <a:ext cx="4864099" cy="3848972"/>
          </a:xfrm>
          <a:prstGeom prst="rect">
            <a:avLst/>
          </a:prstGeom>
          <a:noFill/>
          <a:ln>
            <a:noFill/>
          </a:ln>
        </p:spPr>
      </p:pic>
      <p:sp>
        <p:nvSpPr>
          <p:cNvPr id="717" name="Google Shape;717;g154526d6ecb_0_268"/>
          <p:cNvSpPr txBox="1"/>
          <p:nvPr/>
        </p:nvSpPr>
        <p:spPr>
          <a:xfrm>
            <a:off x="4853912" y="2775238"/>
            <a:ext cx="2295300" cy="301500"/>
          </a:xfrm>
          <a:prstGeom prst="rect">
            <a:avLst/>
          </a:prstGeom>
          <a:solidFill>
            <a:srgbClr val="E660A6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Open Sans"/>
              <a:buNone/>
            </a:pPr>
            <a:r>
              <a:rPr b="0" i="0" lang="en-GB" sz="1200" u="none" cap="none" strike="noStrik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Activities</a:t>
            </a:r>
            <a:endParaRPr b="0" i="0" sz="1200" u="none" cap="none" strike="noStrik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718" name="Google Shape;718;g154526d6ecb_0_268"/>
          <p:cNvSpPr txBox="1"/>
          <p:nvPr/>
        </p:nvSpPr>
        <p:spPr>
          <a:xfrm>
            <a:off x="4853912" y="3120827"/>
            <a:ext cx="2295300" cy="301500"/>
          </a:xfrm>
          <a:prstGeom prst="rect">
            <a:avLst/>
          </a:prstGeom>
          <a:solidFill>
            <a:srgbClr val="9B59B6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Open Sans"/>
              <a:buNone/>
            </a:pPr>
            <a:r>
              <a:rPr b="0" i="0" lang="en-GB" sz="1200" u="none" cap="none" strike="noStrik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Competencies</a:t>
            </a:r>
            <a:endParaRPr b="0" i="0" sz="1200" u="none" cap="none" strike="noStrik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719" name="Google Shape;719;g154526d6ecb_0_268"/>
          <p:cNvSpPr txBox="1"/>
          <p:nvPr/>
        </p:nvSpPr>
        <p:spPr>
          <a:xfrm>
            <a:off x="4849863" y="3474514"/>
            <a:ext cx="2295300" cy="301500"/>
          </a:xfrm>
          <a:prstGeom prst="rect">
            <a:avLst/>
          </a:prstGeom>
          <a:solidFill>
            <a:srgbClr val="5659D8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Open Sans"/>
              <a:buNone/>
            </a:pPr>
            <a:r>
              <a:rPr b="0" i="0" lang="en-GB" sz="1200" u="none" cap="none" strike="noStrik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Interactions</a:t>
            </a:r>
            <a:endParaRPr b="0" i="0" sz="1200" u="none" cap="none" strike="noStrik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="0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724" name="Shape 7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5" name="Google Shape;725;g154526d6ecb_0_277"/>
          <p:cNvSpPr txBox="1"/>
          <p:nvPr/>
        </p:nvSpPr>
        <p:spPr>
          <a:xfrm>
            <a:off x="179294" y="430306"/>
            <a:ext cx="117441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i="0" lang="en-GB" sz="3200" u="none" cap="none" strike="noStrike">
                <a:solidFill>
                  <a:srgbClr val="4BC7C8"/>
                </a:solidFill>
                <a:latin typeface="Open Sans"/>
                <a:ea typeface="Open Sans"/>
                <a:cs typeface="Open Sans"/>
                <a:sym typeface="Open Sans"/>
              </a:rPr>
              <a:t>Other cool stuff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26" name="Google Shape;726;g154526d6ecb_0_277"/>
          <p:cNvSpPr txBox="1"/>
          <p:nvPr/>
        </p:nvSpPr>
        <p:spPr>
          <a:xfrm>
            <a:off x="386400" y="1377550"/>
            <a:ext cx="11419200" cy="3786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The Unifrog platform contains so much more than what we can show you today -  there are many other tools available!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So why not see for yourself? Sign up as a student and access the tools in exactly the same way that the students do.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You never know, there might be a new career just around the corner!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731" name="Shape 7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2" name="Google Shape;732;g154526d6ecb_0_283"/>
          <p:cNvSpPr txBox="1"/>
          <p:nvPr/>
        </p:nvSpPr>
        <p:spPr>
          <a:xfrm>
            <a:off x="179294" y="430306"/>
            <a:ext cx="117441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i="0" lang="en-GB" sz="3200" u="none" cap="none" strike="noStrike">
                <a:solidFill>
                  <a:srgbClr val="4BC7C8"/>
                </a:solidFill>
                <a:latin typeface="Open Sans"/>
                <a:ea typeface="Open Sans"/>
                <a:cs typeface="Open Sans"/>
                <a:sym typeface="Open Sans"/>
              </a:rPr>
              <a:t>Parents &amp; guardians, get signed up for a free trial!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33" name="Google Shape;733;g154526d6ecb_0_283"/>
          <p:cNvSpPr txBox="1"/>
          <p:nvPr/>
        </p:nvSpPr>
        <p:spPr>
          <a:xfrm>
            <a:off x="4969867" y="1339200"/>
            <a:ext cx="7073700" cy="15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Go to </a:t>
            </a:r>
            <a:r>
              <a:rPr b="0" i="0" lang="en-GB" sz="2400" u="sng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https://www.unifrog.org/sign-in </a:t>
            </a:r>
            <a:r>
              <a:rPr b="0" i="0" lang="en-GB" sz="24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and click ‘Been given a Sign up Code?’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You’ll be asked for some details and a sign up code. This is what you need: 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34" name="Google Shape;734;g154526d6ecb_0_283"/>
          <p:cNvSpPr txBox="1"/>
          <p:nvPr/>
        </p:nvSpPr>
        <p:spPr>
          <a:xfrm>
            <a:off x="4969868" y="3364238"/>
            <a:ext cx="7073700" cy="1015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en-GB" sz="2400" u="none" cap="none" strike="noStrike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&lt;&lt;Insert Parent Sign up Code here&gt;&gt; </a:t>
            </a:r>
            <a:endParaRPr b="1" i="0" sz="2400" u="none" cap="none" strike="noStrike">
              <a:solidFill>
                <a:srgbClr val="FF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b="0" i="0" lang="en-GB" sz="3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Code:  CASFParents</a:t>
            </a:r>
            <a:endParaRPr b="1" i="0" sz="3600" u="none" cap="none" strike="noStrike">
              <a:solidFill>
                <a:srgbClr val="FF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735" name="Google Shape;735;g154526d6ecb_0_283"/>
          <p:cNvSpPr txBox="1"/>
          <p:nvPr/>
        </p:nvSpPr>
        <p:spPr>
          <a:xfrm>
            <a:off x="4538133" y="4835175"/>
            <a:ext cx="7632000" cy="831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After signing up, log into Unifrog using your email address and password via the student sign-in page!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736" name="Google Shape;736;g154526d6ecb_0_283"/>
          <p:cNvGrpSpPr/>
          <p:nvPr/>
        </p:nvGrpSpPr>
        <p:grpSpPr>
          <a:xfrm>
            <a:off x="-1396492" y="1144636"/>
            <a:ext cx="5934633" cy="4891127"/>
            <a:chOff x="0" y="1536566"/>
            <a:chExt cx="5934633" cy="4891127"/>
          </a:xfrm>
        </p:grpSpPr>
        <p:pic>
          <p:nvPicPr>
            <p:cNvPr id="737" name="Google Shape;737;g154526d6ecb_0_283"/>
            <p:cNvPicPr preferRelativeResize="0"/>
            <p:nvPr/>
          </p:nvPicPr>
          <p:blipFill rotWithShape="1">
            <a:blip r:embed="rId5">
              <a:alphaModFix/>
            </a:blip>
            <a:srcRect b="0" l="0" r="0" t="0"/>
            <a:stretch/>
          </p:blipFill>
          <p:spPr>
            <a:xfrm>
              <a:off x="0" y="1536566"/>
              <a:ext cx="5934633" cy="489112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738" name="Google Shape;738;g154526d6ecb_0_283"/>
            <p:cNvPicPr preferRelativeResize="0"/>
            <p:nvPr/>
          </p:nvPicPr>
          <p:blipFill rotWithShape="1">
            <a:blip r:embed="rId6">
              <a:alphaModFix/>
            </a:blip>
            <a:srcRect b="0" l="0" r="0" t="0"/>
            <a:stretch/>
          </p:blipFill>
          <p:spPr>
            <a:xfrm>
              <a:off x="2051121" y="2342439"/>
              <a:ext cx="1859247" cy="330532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39" name="Google Shape;739;g154526d6ecb_0_283"/>
            <p:cNvSpPr/>
            <p:nvPr/>
          </p:nvSpPr>
          <p:spPr>
            <a:xfrm>
              <a:off x="2114621" y="5029200"/>
              <a:ext cx="1403400" cy="406500"/>
            </a:xfrm>
            <a:prstGeom prst="rect">
              <a:avLst/>
            </a:prstGeom>
            <a:noFill/>
            <a:ln cap="flat" cmpd="sng" w="57150">
              <a:solidFill>
                <a:srgbClr val="4BC7C8"/>
              </a:solidFill>
              <a:prstDash val="solid"/>
              <a:miter lim="8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740" name="Google Shape;740;g154526d6ecb_0_283"/>
            <p:cNvPicPr preferRelativeResize="0"/>
            <p:nvPr/>
          </p:nvPicPr>
          <p:blipFill rotWithShape="1">
            <a:blip r:embed="rId7">
              <a:alphaModFix/>
            </a:blip>
            <a:srcRect b="0" l="0" r="0" t="0"/>
            <a:stretch/>
          </p:blipFill>
          <p:spPr>
            <a:xfrm>
              <a:off x="2129989" y="5051503"/>
              <a:ext cx="1367187" cy="363898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45" name="Shape 7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6" name="Google Shape;746;g2805f2ff5d1_0_8"/>
          <p:cNvSpPr txBox="1"/>
          <p:nvPr>
            <p:ph type="title"/>
          </p:nvPr>
        </p:nvSpPr>
        <p:spPr>
          <a:xfrm>
            <a:off x="1192500" y="244113"/>
            <a:ext cx="98070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/>
              <a:t>Thanks for coming! </a:t>
            </a:r>
            <a:endParaRPr/>
          </a:p>
        </p:txBody>
      </p:sp>
      <p:sp>
        <p:nvSpPr>
          <p:cNvPr id="747" name="Google Shape;747;g2805f2ff5d1_0_8"/>
          <p:cNvSpPr txBox="1"/>
          <p:nvPr>
            <p:ph idx="1" type="body"/>
          </p:nvPr>
        </p:nvSpPr>
        <p:spPr>
          <a:xfrm>
            <a:off x="609600" y="1600201"/>
            <a:ext cx="10972800" cy="452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457200" lvl="0" marL="13716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</a:pPr>
            <a:r>
              <a:rPr lang="en-GB"/>
              <a:t>Any further queries, please contact: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  <a:p>
            <a:pPr indent="0" lvl="0" marL="0" rtl="0" algn="ctr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</a:pPr>
            <a:r>
              <a:rPr lang="en-GB" u="sng">
                <a:solidFill>
                  <a:srgbClr val="007EFA"/>
                </a:solidFill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sixthform@churchill-academy.org</a:t>
            </a:r>
            <a:endParaRPr>
              <a:solidFill>
                <a:srgbClr val="007EFA"/>
              </a:solidFill>
            </a:endParaRPr>
          </a:p>
          <a:p>
            <a:pPr indent="0" lvl="0" marL="0" rtl="0" algn="ctr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u="sng">
              <a:solidFill>
                <a:srgbClr val="007EFA"/>
              </a:solidFill>
            </a:endParaRPr>
          </a:p>
          <a:p>
            <a:pPr indent="0" lvl="0" marL="0" rtl="0" algn="ctr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  <a:p>
            <a:pPr indent="0" lvl="0" marL="0" rtl="0" algn="ctr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</a:pPr>
            <a:r>
              <a:rPr lang="en-GB"/>
              <a:t>or contact your young person’s Tutor.</a:t>
            </a:r>
            <a:endParaRPr/>
          </a:p>
          <a:p>
            <a:pPr indent="0" lvl="0" marL="0" rtl="0" algn="ctr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  <a:p>
            <a:pPr indent="0" lvl="0" marL="0" rtl="0" algn="ctr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</a:pPr>
            <a:r>
              <a:rPr lang="en-GB"/>
              <a:t>Don’t forget Tutor Contact Evening on 8/10/26.  </a:t>
            </a:r>
            <a:endParaRPr/>
          </a:p>
          <a:p>
            <a:pPr indent="0" lvl="0" marL="0" rtl="0" algn="ctr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</a:pPr>
            <a:r>
              <a:rPr lang="en-GB"/>
              <a:t>More information to be sent out shortly.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Theme1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2020-05-12T09:12:07Z</dcterms:created>
  <dc:creator>Stephanie Franklin</dc:creator>
</cp:coreProperties>
</file>