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 id="214748367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Lst>
  <p:sldSz cy="6858000" cx="12192000"/>
  <p:notesSz cx="6858000" cy="9144000"/>
  <p:embeddedFontLst>
    <p:embeddedFont>
      <p:font typeface="Montserrat"/>
      <p:regular r:id="rId73"/>
      <p:bold r:id="rId74"/>
      <p:italic r:id="rId75"/>
      <p:boldItalic r:id="rId76"/>
    </p:embeddedFont>
    <p:embeddedFont>
      <p:font typeface="Poppins"/>
      <p:bold r:id="rId77"/>
      <p:boldItalic r:id="rId78"/>
    </p:embeddedFont>
    <p:embeddedFont>
      <p:font typeface="Lato"/>
      <p:bold r:id="rId79"/>
      <p:boldItalic r:id="rId80"/>
    </p:embeddedFont>
    <p:embeddedFont>
      <p:font typeface="Tahoma"/>
      <p:regular r:id="rId81"/>
      <p:bold r:id="rId82"/>
    </p:embeddedFont>
    <p:embeddedFont>
      <p:font typeface="Montserrat Light"/>
      <p:regular r:id="rId83"/>
      <p:bold r:id="rId84"/>
      <p:italic r:id="rId85"/>
      <p:boldItalic r:id="rId86"/>
    </p:embeddedFont>
    <p:embeddedFont>
      <p:font typeface="Open Sans"/>
      <p:regular r:id="rId87"/>
      <p:bold r:id="rId88"/>
      <p:italic r:id="rId89"/>
      <p:boldItalic r:id="rId9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91" roundtripDataSignature="AMtx7mhMqYgp79eZqMNIV2DVpwg4qKp0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34A0D6F-AF32-4ABF-9015-EACA10724220}">
  <a:tblStyle styleId="{834A0D6F-AF32-4ABF-9015-EACA10724220}"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DB7EABAA-F0C9-4C2E-8BEE-F1E015722D14}"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9FBAE459-332C-418F-A4E7-F0D6656FDF54}" styleName="Table_2">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84" Type="http://schemas.openxmlformats.org/officeDocument/2006/relationships/font" Target="fonts/MontserratLight-bold.fntdata"/><Relationship Id="rId83" Type="http://schemas.openxmlformats.org/officeDocument/2006/relationships/font" Target="fonts/MontserratLight-regular.fntdata"/><Relationship Id="rId42" Type="http://schemas.openxmlformats.org/officeDocument/2006/relationships/slide" Target="slides/slide35.xml"/><Relationship Id="rId86" Type="http://schemas.openxmlformats.org/officeDocument/2006/relationships/font" Target="fonts/MontserratLight-boldItalic.fntdata"/><Relationship Id="rId41" Type="http://schemas.openxmlformats.org/officeDocument/2006/relationships/slide" Target="slides/slide34.xml"/><Relationship Id="rId85" Type="http://schemas.openxmlformats.org/officeDocument/2006/relationships/font" Target="fonts/MontserratLight-italic.fntdata"/><Relationship Id="rId44" Type="http://schemas.openxmlformats.org/officeDocument/2006/relationships/slide" Target="slides/slide37.xml"/><Relationship Id="rId88" Type="http://schemas.openxmlformats.org/officeDocument/2006/relationships/font" Target="fonts/OpenSans-bold.fntdata"/><Relationship Id="rId43" Type="http://schemas.openxmlformats.org/officeDocument/2006/relationships/slide" Target="slides/slide36.xml"/><Relationship Id="rId87" Type="http://schemas.openxmlformats.org/officeDocument/2006/relationships/font" Target="fonts/OpenSans-regular.fntdata"/><Relationship Id="rId46" Type="http://schemas.openxmlformats.org/officeDocument/2006/relationships/slide" Target="slides/slide39.xml"/><Relationship Id="rId45" Type="http://schemas.openxmlformats.org/officeDocument/2006/relationships/slide" Target="slides/slide38.xml"/><Relationship Id="rId89" Type="http://schemas.openxmlformats.org/officeDocument/2006/relationships/font" Target="fonts/OpenSans-italic.fntdata"/><Relationship Id="rId80" Type="http://schemas.openxmlformats.org/officeDocument/2006/relationships/font" Target="fonts/Lato-boldItalic.fntdata"/><Relationship Id="rId82" Type="http://schemas.openxmlformats.org/officeDocument/2006/relationships/font" Target="fonts/Tahoma-bold.fntdata"/><Relationship Id="rId81" Type="http://schemas.openxmlformats.org/officeDocument/2006/relationships/font" Target="fonts/Tahoma-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73" Type="http://schemas.openxmlformats.org/officeDocument/2006/relationships/font" Target="fonts/Montserrat-regular.fntdata"/><Relationship Id="rId72" Type="http://schemas.openxmlformats.org/officeDocument/2006/relationships/slide" Target="slides/slide65.xml"/><Relationship Id="rId31" Type="http://schemas.openxmlformats.org/officeDocument/2006/relationships/slide" Target="slides/slide24.xml"/><Relationship Id="rId75" Type="http://schemas.openxmlformats.org/officeDocument/2006/relationships/font" Target="fonts/Montserrat-italic.fntdata"/><Relationship Id="rId30" Type="http://schemas.openxmlformats.org/officeDocument/2006/relationships/slide" Target="slides/slide23.xml"/><Relationship Id="rId74" Type="http://schemas.openxmlformats.org/officeDocument/2006/relationships/font" Target="fonts/Montserrat-bold.fntdata"/><Relationship Id="rId33" Type="http://schemas.openxmlformats.org/officeDocument/2006/relationships/slide" Target="slides/slide26.xml"/><Relationship Id="rId77" Type="http://schemas.openxmlformats.org/officeDocument/2006/relationships/font" Target="fonts/Poppins-bold.fntdata"/><Relationship Id="rId32" Type="http://schemas.openxmlformats.org/officeDocument/2006/relationships/slide" Target="slides/slide25.xml"/><Relationship Id="rId76" Type="http://schemas.openxmlformats.org/officeDocument/2006/relationships/font" Target="fonts/Montserrat-boldItalic.fntdata"/><Relationship Id="rId35" Type="http://schemas.openxmlformats.org/officeDocument/2006/relationships/slide" Target="slides/slide28.xml"/><Relationship Id="rId79" Type="http://schemas.openxmlformats.org/officeDocument/2006/relationships/font" Target="fonts/Lato-bold.fntdata"/><Relationship Id="rId34" Type="http://schemas.openxmlformats.org/officeDocument/2006/relationships/slide" Target="slides/slide27.xml"/><Relationship Id="rId78" Type="http://schemas.openxmlformats.org/officeDocument/2006/relationships/font" Target="fonts/Poppins-boldItalic.fntdata"/><Relationship Id="rId71" Type="http://schemas.openxmlformats.org/officeDocument/2006/relationships/slide" Target="slides/slide64.xml"/><Relationship Id="rId70" Type="http://schemas.openxmlformats.org/officeDocument/2006/relationships/slide" Target="slides/slide63.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slide" Target="slides/slide55.xml"/><Relationship Id="rId61" Type="http://schemas.openxmlformats.org/officeDocument/2006/relationships/slide" Target="slides/slide54.xml"/><Relationship Id="rId20" Type="http://schemas.openxmlformats.org/officeDocument/2006/relationships/slide" Target="slides/slide13.xml"/><Relationship Id="rId64" Type="http://schemas.openxmlformats.org/officeDocument/2006/relationships/slide" Target="slides/slide57.xml"/><Relationship Id="rId63" Type="http://schemas.openxmlformats.org/officeDocument/2006/relationships/slide" Target="slides/slide56.xml"/><Relationship Id="rId22" Type="http://schemas.openxmlformats.org/officeDocument/2006/relationships/slide" Target="slides/slide15.xml"/><Relationship Id="rId66" Type="http://schemas.openxmlformats.org/officeDocument/2006/relationships/slide" Target="slides/slide59.xml"/><Relationship Id="rId21" Type="http://schemas.openxmlformats.org/officeDocument/2006/relationships/slide" Target="slides/slide14.xml"/><Relationship Id="rId65" Type="http://schemas.openxmlformats.org/officeDocument/2006/relationships/slide" Target="slides/slide58.xml"/><Relationship Id="rId24" Type="http://schemas.openxmlformats.org/officeDocument/2006/relationships/slide" Target="slides/slide17.xml"/><Relationship Id="rId68" Type="http://schemas.openxmlformats.org/officeDocument/2006/relationships/slide" Target="slides/slide61.xml"/><Relationship Id="rId23" Type="http://schemas.openxmlformats.org/officeDocument/2006/relationships/slide" Target="slides/slide16.xml"/><Relationship Id="rId67" Type="http://schemas.openxmlformats.org/officeDocument/2006/relationships/slide" Target="slides/slide60.xml"/><Relationship Id="rId60" Type="http://schemas.openxmlformats.org/officeDocument/2006/relationships/slide" Target="slides/slide53.xml"/><Relationship Id="rId26" Type="http://schemas.openxmlformats.org/officeDocument/2006/relationships/slide" Target="slides/slide19.xml"/><Relationship Id="rId25" Type="http://schemas.openxmlformats.org/officeDocument/2006/relationships/slide" Target="slides/slide18.xml"/><Relationship Id="rId69" Type="http://schemas.openxmlformats.org/officeDocument/2006/relationships/slide" Target="slides/slide62.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slide" Target="slides/slide50.xml"/><Relationship Id="rId12" Type="http://schemas.openxmlformats.org/officeDocument/2006/relationships/slide" Target="slides/slide5.xml"/><Relationship Id="rId56" Type="http://schemas.openxmlformats.org/officeDocument/2006/relationships/slide" Target="slides/slide49.xml"/><Relationship Id="rId91" Type="http://customschemas.google.com/relationships/presentationmetadata" Target="metadata"/><Relationship Id="rId90" Type="http://schemas.openxmlformats.org/officeDocument/2006/relationships/font" Target="fonts/OpenSans-boldItalic.fntdata"/><Relationship Id="rId15" Type="http://schemas.openxmlformats.org/officeDocument/2006/relationships/slide" Target="slides/slide8.xml"/><Relationship Id="rId59" Type="http://schemas.openxmlformats.org/officeDocument/2006/relationships/slide" Target="slides/slide52.xml"/><Relationship Id="rId14" Type="http://schemas.openxmlformats.org/officeDocument/2006/relationships/slide" Target="slides/slide7.xml"/><Relationship Id="rId58" Type="http://schemas.openxmlformats.org/officeDocument/2006/relationships/slide" Target="slides/slide51.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0" name="Google Shape;27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36b0df7cfbd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277" name="Google Shape;277;g36b0df7cfbd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6b0df7cfbd_0_8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282" name="Google Shape;282;g36b0df7cfbd_0_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81a0fe6562_0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g281a0fe6562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g281a0fe6562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81a0fe6562_0_10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9" name="Google Shape;299;g281a0fe6562_0_10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300" name="Google Shape;300;g281a0fe6562_0_10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281a0fe6562_0_19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7" name="Google Shape;307;g281a0fe6562_0_19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JJB</a:t>
            </a:r>
            <a:endParaRPr/>
          </a:p>
        </p:txBody>
      </p:sp>
      <p:sp>
        <p:nvSpPr>
          <p:cNvPr id="308" name="Google Shape;308;g281a0fe6562_0_19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281a0fe6562_0_29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3" name="Google Shape;313;g281a0fe6562_0_29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4" name="Google Shape;314;g281a0fe6562_0_29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281a0fe6562_0_29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JJB</a:t>
            </a:r>
            <a:endParaRPr/>
          </a:p>
        </p:txBody>
      </p:sp>
      <p:sp>
        <p:nvSpPr>
          <p:cNvPr id="321" name="Google Shape;321;g281a0fe6562_0_29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281a0fe6562_0_19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JJB</a:t>
            </a:r>
            <a:endParaRPr/>
          </a:p>
        </p:txBody>
      </p:sp>
      <p:sp>
        <p:nvSpPr>
          <p:cNvPr id="328" name="Google Shape;328;g281a0fe6562_0_19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303d6914f44_0_9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g303d6914f44_0_9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6" name="Google Shape;336;g303d6914f44_0_9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848b10602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g2848b10602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3" name="Google Shape;343;g2848b10602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303d6914f44_0_9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8" name="Google Shape;348;g303d6914f44_0_9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303d6914f44_0_10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4" name="Google Shape;354;g303d6914f44_0_1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303d6914f44_0_10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0" name="Google Shape;360;g303d6914f44_0_1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281a0fe6562_0_3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g281a0fe6562_0_30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400"/>
              <a:buNone/>
            </a:pPr>
            <a:r>
              <a:rPr lang="en-GB" sz="1200">
                <a:solidFill>
                  <a:schemeClr val="dk1"/>
                </a:solidFill>
                <a:latin typeface="Montserrat"/>
                <a:ea typeface="Montserrat"/>
                <a:cs typeface="Montserrat"/>
                <a:sym typeface="Montserrat"/>
              </a:rPr>
              <a:t>One House Point = above and beyond meeting the basic expectations. This could include modelling positive behaviour, setting a good example, or going above and beyond the basic expectations.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g281a0fe6562_0_3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2" name="Google Shape;372;g281a0fe6562_0_30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3" name="Google Shape;373;g281a0fe6562_0_30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281a0fe6562_0_3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0" name="Google Shape;380;g281a0fe6562_0_3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1" name="Google Shape;381;g281a0fe6562_0_32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281a0fe6562_0_3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7" name="Google Shape;387;g281a0fe6562_0_3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8" name="Google Shape;388;g281a0fe6562_0_3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30469b9a88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4" name="Google Shape;394;g30469b9a88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g30469b9a885_0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1" name="Google Shape;401;g30469b9a885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281a0fe6562_0_340:notes"/>
          <p:cNvSpPr/>
          <p:nvPr>
            <p:ph idx="2" type="sldImg"/>
          </p:nvPr>
        </p:nvSpPr>
        <p:spPr>
          <a:xfrm>
            <a:off x="91278" y="685727"/>
            <a:ext cx="6675600" cy="3428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7" name="Google Shape;407;g281a0fe6562_0_340:notes"/>
          <p:cNvSpPr txBox="1"/>
          <p:nvPr>
            <p:ph idx="1" type="body"/>
          </p:nvPr>
        </p:nvSpPr>
        <p:spPr>
          <a:xfrm>
            <a:off x="685801"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408" name="Google Shape;408;g281a0fe6562_0_34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157ce91c2fb_0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5" name="Google Shape;415;g157ce91c2fb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6" name="Google Shape;416;g157ce91c2fb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83011c027a_0_5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2" name="Google Shape;422;g283011c027a_0_51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423" name="Google Shape;423;g283011c027a_0_51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h45438f6048749313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0" name="Google Shape;430;h45438f6048749313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100000"/>
              </a:lnSpc>
              <a:spcBef>
                <a:spcPts val="0"/>
              </a:spcBef>
              <a:spcAft>
                <a:spcPts val="0"/>
              </a:spcAft>
              <a:buClr>
                <a:schemeClr val="dk1"/>
              </a:buClr>
              <a:buSzPts val="1200"/>
              <a:buFont typeface="Arial"/>
              <a:buChar char="•"/>
            </a:pPr>
            <a:r>
              <a:rPr b="1" lang="en-GB" sz="1200">
                <a:solidFill>
                  <a:schemeClr val="dk1"/>
                </a:solidFill>
                <a:latin typeface="Arial"/>
                <a:ea typeface="Arial"/>
                <a:cs typeface="Arial"/>
                <a:sym typeface="Arial"/>
              </a:rPr>
              <a:t>Hello</a:t>
            </a:r>
            <a:r>
              <a:rPr lang="en-GB" sz="1200">
                <a:solidFill>
                  <a:schemeClr val="dk1"/>
                </a:solidFill>
                <a:latin typeface="Arial"/>
                <a:ea typeface="Arial"/>
                <a:cs typeface="Arial"/>
                <a:sym typeface="Arial"/>
              </a:rPr>
              <a:t> / </a:t>
            </a:r>
            <a:r>
              <a:rPr b="1" lang="en-GB" sz="1200">
                <a:solidFill>
                  <a:schemeClr val="dk1"/>
                </a:solidFill>
                <a:latin typeface="Arial"/>
                <a:ea typeface="Arial"/>
                <a:cs typeface="Arial"/>
                <a:sym typeface="Arial"/>
              </a:rPr>
              <a:t>good</a:t>
            </a:r>
            <a:r>
              <a:rPr lang="en-GB" sz="1200">
                <a:solidFill>
                  <a:schemeClr val="dk1"/>
                </a:solidFill>
                <a:latin typeface="Arial"/>
                <a:ea typeface="Arial"/>
                <a:cs typeface="Arial"/>
                <a:sym typeface="Arial"/>
              </a:rPr>
              <a:t> </a:t>
            </a:r>
            <a:r>
              <a:rPr b="1" lang="en-GB" sz="1200">
                <a:solidFill>
                  <a:schemeClr val="dk1"/>
                </a:solidFill>
                <a:latin typeface="Arial"/>
                <a:ea typeface="Arial"/>
                <a:cs typeface="Arial"/>
                <a:sym typeface="Arial"/>
              </a:rPr>
              <a:t>morning</a:t>
            </a:r>
            <a:r>
              <a:rPr lang="en-GB" sz="1200">
                <a:solidFill>
                  <a:schemeClr val="dk1"/>
                </a:solidFill>
                <a:latin typeface="Arial"/>
                <a:ea typeface="Arial"/>
                <a:cs typeface="Arial"/>
                <a:sym typeface="Arial"/>
              </a:rPr>
              <a:t> / </a:t>
            </a:r>
            <a:r>
              <a:rPr b="1" lang="en-GB" sz="1200">
                <a:solidFill>
                  <a:schemeClr val="dk1"/>
                </a:solidFill>
                <a:latin typeface="Arial"/>
                <a:ea typeface="Arial"/>
                <a:cs typeface="Arial"/>
                <a:sym typeface="Arial"/>
              </a:rPr>
              <a:t>afternoon</a:t>
            </a:r>
            <a:endParaRPr sz="1200">
              <a:solidFill>
                <a:schemeClr val="dk1"/>
              </a:solidFill>
              <a:latin typeface="Arial"/>
              <a:ea typeface="Arial"/>
              <a:cs typeface="Arial"/>
              <a:sym typeface="Arial"/>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My name is </a:t>
            </a:r>
            <a:r>
              <a:rPr b="1" lang="en-GB" sz="1200">
                <a:solidFill>
                  <a:schemeClr val="dk1"/>
                </a:solidFill>
                <a:latin typeface="Arial"/>
                <a:ea typeface="Arial"/>
                <a:cs typeface="Arial"/>
                <a:sym typeface="Arial"/>
              </a:rPr>
              <a:t>‘insert name’</a:t>
            </a:r>
            <a:r>
              <a:rPr lang="en-GB" sz="1200">
                <a:solidFill>
                  <a:schemeClr val="dk1"/>
                </a:solidFill>
                <a:latin typeface="Arial"/>
                <a:ea typeface="Arial"/>
                <a:cs typeface="Arial"/>
                <a:sym typeface="Arial"/>
              </a:rPr>
              <a:t> and I’m here today on behalf of the Department for Education to talk to you about apprenticeships.</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Apprenticeships are one of the many fantastic options available to you when you leave </a:t>
            </a:r>
            <a:r>
              <a:rPr b="1" lang="en-GB" sz="1200">
                <a:solidFill>
                  <a:schemeClr val="dk1"/>
                </a:solidFill>
                <a:latin typeface="Arial"/>
                <a:ea typeface="Arial"/>
                <a:cs typeface="Arial"/>
                <a:sym typeface="Arial"/>
              </a:rPr>
              <a:t>school/college/sixth form</a:t>
            </a:r>
            <a:r>
              <a:rPr lang="en-GB" sz="1200">
                <a:solidFill>
                  <a:schemeClr val="dk1"/>
                </a:solidFill>
                <a:latin typeface="Arial"/>
                <a:ea typeface="Arial"/>
                <a:cs typeface="Arial"/>
                <a:sym typeface="Arial"/>
              </a:rPr>
              <a:t> and are becoming increasingly popular with students who are looking at their next steps after school/college and are eager to jump straight into the world of work and get earning and learning. </a:t>
            </a:r>
            <a:endParaRPr/>
          </a:p>
          <a:p>
            <a:pPr indent="0" lvl="0" marL="0" rtl="0" algn="l">
              <a:spcBef>
                <a:spcPts val="0"/>
              </a:spcBef>
              <a:spcAft>
                <a:spcPts val="0"/>
              </a:spcAft>
              <a:buClr>
                <a:schemeClr val="dk1"/>
              </a:buClr>
              <a:buSzPts val="1200"/>
              <a:buFont typeface="Arial"/>
              <a:buNone/>
            </a:pPr>
            <a:r>
              <a:rPr lang="en-GB" sz="1200">
                <a:solidFill>
                  <a:schemeClr val="dk1"/>
                </a:solidFill>
                <a:latin typeface="Arial"/>
                <a:ea typeface="Arial"/>
                <a:cs typeface="Arial"/>
                <a:sym typeface="Arial"/>
              </a:rPr>
              <a:t> </a:t>
            </a:r>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It’s really important to keep your options open about your future. There are lots of new and exciting programmes, courses, training options and routes to help you into the career that you would like, or to explore future careers you may not know existed, all in a learning style and environment that suits you. It’s important to consider lots of different options so that if your plans change, you still have lots of exciting opportunities open to you. </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So even if you already have a Plan A and Plan B, I would encourage you to listen carefully for the next 15-30 minutes or so and to ask lots of questions so that I can help you to explore how amazing apprenticeships are and whether they might be the right option for you. </a:t>
            </a:r>
            <a:endParaRPr i="0" sz="1200">
              <a:solidFill>
                <a:schemeClr val="dk1"/>
              </a:solidFill>
              <a:latin typeface="Arial"/>
              <a:ea typeface="Arial"/>
              <a:cs typeface="Arial"/>
              <a:sym typeface="Arial"/>
            </a:endParaRPr>
          </a:p>
          <a:p>
            <a:pPr indent="0" lvl="0" marL="0" rtl="0" algn="l">
              <a:spcBef>
                <a:spcPts val="0"/>
              </a:spcBef>
              <a:spcAft>
                <a:spcPts val="0"/>
              </a:spcAft>
              <a:buNone/>
            </a:pPr>
            <a:r>
              <a:t/>
            </a:r>
            <a:endParaRPr/>
          </a:p>
        </p:txBody>
      </p:sp>
      <p:sp>
        <p:nvSpPr>
          <p:cNvPr id="431" name="Google Shape;431;h45438f6048749313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h45438f6048749313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0" name="Google Shape;440;h45438f6048749313_0_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100000"/>
              </a:lnSpc>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So what is an apprenticeship?</a:t>
            </a:r>
            <a:endParaRPr/>
          </a:p>
          <a:p>
            <a:pPr indent="-95250" lvl="0" marL="171450" rtl="0" algn="l">
              <a:spcBef>
                <a:spcPts val="0"/>
              </a:spcBef>
              <a:spcAft>
                <a:spcPts val="0"/>
              </a:spcAft>
              <a:buClr>
                <a:schemeClr val="dk1"/>
              </a:buClr>
              <a:buSzPts val="1200"/>
              <a:buFont typeface="Arial"/>
              <a:buNone/>
            </a:pPr>
            <a:r>
              <a:t/>
            </a:r>
            <a:endParaRPr b="0"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t/>
            </a:r>
            <a:endParaRPr b="0"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An apprenticeship is a real job, with a real employer, where the apprentice will work full-time whilst also studying towards a qualification.</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So you could be an apprentice working for Sky as a journalist, for example, whilst also studying and gaining a qualification in journalism.</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rPr b="1" lang="en-GB" sz="1200">
                <a:solidFill>
                  <a:schemeClr val="dk1"/>
                </a:solidFill>
                <a:latin typeface="Arial"/>
                <a:ea typeface="Arial"/>
                <a:cs typeface="Arial"/>
                <a:sym typeface="Arial"/>
              </a:rPr>
              <a:t>PAID A SALARY</a:t>
            </a:r>
            <a:endParaRPr/>
          </a:p>
          <a:p>
            <a:pPr indent="-171450" lvl="0" marL="171450" rtl="0" algn="l">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As it’s a real job, you will earn a wage </a:t>
            </a:r>
            <a:r>
              <a:rPr lang="en-GB" sz="1200">
                <a:solidFill>
                  <a:schemeClr val="dk1"/>
                </a:solidFill>
                <a:latin typeface="Arial"/>
                <a:ea typeface="Arial"/>
                <a:cs typeface="Arial"/>
                <a:sym typeface="Arial"/>
              </a:rPr>
              <a:t>– and it can be a really good salary too! </a:t>
            </a:r>
            <a:r>
              <a:rPr lang="en-GB" sz="1200">
                <a:latin typeface="Calibri"/>
                <a:ea typeface="Calibri"/>
                <a:cs typeface="Calibri"/>
                <a:sym typeface="Calibri"/>
              </a:rPr>
              <a:t>The salary of an apprentice can vary from employer to employer. Legally, an employer must pay an apprentice the National Minimum Wage for apprentices, which is currently £6.40 per hour. This is lower than the normal National Minimum Wage, but it recognises that some people will be going into their first job with little or no experience.</a:t>
            </a:r>
            <a:endParaRPr/>
          </a:p>
          <a:p>
            <a:pPr indent="0" lvl="0" marL="0" rtl="0" algn="l">
              <a:spcBef>
                <a:spcPts val="0"/>
              </a:spcBef>
              <a:spcAft>
                <a:spcPts val="0"/>
              </a:spcAft>
              <a:buClr>
                <a:schemeClr val="dk1"/>
              </a:buClr>
              <a:buSzPts val="1200"/>
              <a:buFont typeface="Arial"/>
              <a:buNone/>
            </a:pPr>
            <a:r>
              <a:t/>
            </a:r>
            <a:endParaRPr b="1"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The good news is that lots of employers pay a lot more than the National Minimum Wage for apprentices, with some local employers offering starting salaries of </a:t>
            </a:r>
            <a:r>
              <a:rPr b="1" lang="en-GB" sz="1200">
                <a:solidFill>
                  <a:schemeClr val="dk1"/>
                </a:solidFill>
                <a:latin typeface="Arial"/>
                <a:ea typeface="Arial"/>
                <a:cs typeface="Arial"/>
                <a:sym typeface="Arial"/>
              </a:rPr>
              <a:t>£xx,xxx </a:t>
            </a:r>
            <a:r>
              <a:rPr b="0" lang="en-GB" sz="1200">
                <a:solidFill>
                  <a:schemeClr val="dk1"/>
                </a:solidFill>
                <a:latin typeface="Arial"/>
                <a:ea typeface="Arial"/>
                <a:cs typeface="Arial"/>
                <a:sym typeface="Arial"/>
              </a:rPr>
              <a:t>and other national employers even offering starting salaries over £15,000-£20,000. </a:t>
            </a:r>
            <a:r>
              <a:rPr b="1" lang="en-GB" sz="1200">
                <a:solidFill>
                  <a:schemeClr val="dk1"/>
                </a:solidFill>
                <a:latin typeface="Arial"/>
                <a:ea typeface="Arial"/>
                <a:cs typeface="Arial"/>
                <a:sym typeface="Arial"/>
              </a:rPr>
              <a:t>  </a:t>
            </a:r>
            <a:endParaRPr/>
          </a:p>
          <a:p>
            <a:pPr indent="-95250" lvl="0" marL="171450" rtl="0" algn="l">
              <a:spcBef>
                <a:spcPts val="0"/>
              </a:spcBef>
              <a:spcAft>
                <a:spcPts val="0"/>
              </a:spcAft>
              <a:buClr>
                <a:schemeClr val="dk1"/>
              </a:buClr>
              <a:buSzPts val="1200"/>
              <a:buFont typeface="Arial"/>
              <a:buNone/>
            </a:pPr>
            <a:r>
              <a:t/>
            </a:r>
            <a:endParaRPr b="1"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I have sourced some local vacancy information, which I will show you in a little while, so you can see some real examples of local and national apprenticeships available and what types of salaries are being offered.</a:t>
            </a:r>
            <a:endParaRPr/>
          </a:p>
          <a:p>
            <a:pPr indent="-95250" lvl="0" marL="171450" marR="0" rtl="0" algn="l">
              <a:lnSpc>
                <a:spcPct val="100000"/>
              </a:lnSpc>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It’s important to remember that if you see an apprenticeship you’re interested in, don’t be put off by the pay if you consider it to be low: there’s room for progression and working your way to the top of an organisation. </a:t>
            </a:r>
            <a:endParaRPr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rPr b="1" lang="en-GB" sz="1200">
                <a:solidFill>
                  <a:schemeClr val="dk1"/>
                </a:solidFill>
                <a:latin typeface="Arial"/>
                <a:ea typeface="Arial"/>
                <a:cs typeface="Arial"/>
                <a:sym typeface="Arial"/>
              </a:rPr>
              <a:t>CONTRACT</a:t>
            </a:r>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You will also get a contract of employment, holiday pay, annual leave etc. – exactly the same as any other member of staff. </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rPr b="1" lang="en-GB" sz="1200">
                <a:solidFill>
                  <a:schemeClr val="dk1"/>
                </a:solidFill>
                <a:latin typeface="Arial"/>
                <a:ea typeface="Arial"/>
                <a:cs typeface="Arial"/>
                <a:sym typeface="Arial"/>
              </a:rPr>
              <a:t>STUDY AND WORK</a:t>
            </a:r>
            <a:endParaRPr/>
          </a:p>
          <a:p>
            <a:pPr indent="-171450" lvl="0" marL="171450" marR="0" rtl="0" algn="l">
              <a:lnSpc>
                <a:spcPct val="100000"/>
              </a:lnSpc>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The apprentice will spend the majority of their time ‘on-the-job’ (doing their role), and a minimum of at least 6 hours per week ‘off-the-job’, which means studying or working towards their qualification. </a:t>
            </a:r>
            <a:endParaRPr/>
          </a:p>
          <a:p>
            <a:pPr indent="0" lvl="0" marL="0" marR="0" rtl="0" algn="l">
              <a:lnSpc>
                <a:spcPct val="100000"/>
              </a:lnSpc>
              <a:spcBef>
                <a:spcPts val="0"/>
              </a:spcBef>
              <a:spcAft>
                <a:spcPts val="0"/>
              </a:spcAft>
              <a:buClr>
                <a:schemeClr val="dk1"/>
              </a:buClr>
              <a:buSzPts val="1200"/>
              <a:buFont typeface="Arial"/>
              <a:buNone/>
            </a:pPr>
            <a:r>
              <a:t/>
            </a:r>
            <a:endParaRPr b="0"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This study element (off-the-job) will take place with a training provider, </a:t>
            </a:r>
            <a:r>
              <a:rPr lang="en-GB" sz="1200">
                <a:solidFill>
                  <a:schemeClr val="dk1"/>
                </a:solidFill>
                <a:latin typeface="Arial"/>
                <a:ea typeface="Arial"/>
                <a:cs typeface="Arial"/>
                <a:sym typeface="Arial"/>
              </a:rPr>
              <a:t>who will help them to achieve the qualifications and make sure they complete their apprenticeship. </a:t>
            </a:r>
            <a:endParaRPr/>
          </a:p>
          <a:p>
            <a:pPr indent="-95250" lvl="0" marL="171450" marR="0" rtl="0" algn="l">
              <a:lnSpc>
                <a:spcPct val="100000"/>
              </a:lnSpc>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Training providers could be colleges, universities or independent training provider organisations, who deliver the training/teaching element of the course. </a:t>
            </a:r>
            <a:endParaRPr/>
          </a:p>
          <a:p>
            <a:pPr indent="-95250" lvl="0" marL="171450" marR="0" rtl="0" algn="l">
              <a:lnSpc>
                <a:spcPct val="100000"/>
              </a:lnSpc>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The employer will also support the apprentice, helping an apprentice to gain </a:t>
            </a:r>
            <a:r>
              <a:rPr b="0" lang="en-GB" sz="1200">
                <a:solidFill>
                  <a:schemeClr val="dk1"/>
                </a:solidFill>
                <a:latin typeface="Arial"/>
                <a:ea typeface="Arial"/>
                <a:cs typeface="Arial"/>
                <a:sym typeface="Arial"/>
              </a:rPr>
              <a:t>qualifications and </a:t>
            </a:r>
            <a:r>
              <a:rPr lang="en-GB" sz="1200">
                <a:solidFill>
                  <a:schemeClr val="dk1"/>
                </a:solidFill>
                <a:latin typeface="Arial"/>
                <a:ea typeface="Arial"/>
                <a:cs typeface="Arial"/>
                <a:sym typeface="Arial"/>
              </a:rPr>
              <a:t>valuable new skills and </a:t>
            </a:r>
            <a:r>
              <a:rPr b="0" lang="en-GB" sz="1200">
                <a:solidFill>
                  <a:schemeClr val="dk1"/>
                </a:solidFill>
                <a:latin typeface="Arial"/>
                <a:ea typeface="Arial"/>
                <a:cs typeface="Arial"/>
                <a:sym typeface="Arial"/>
              </a:rPr>
              <a:t>experience</a:t>
            </a:r>
            <a:r>
              <a:rPr lang="en-GB" sz="1200">
                <a:solidFill>
                  <a:schemeClr val="dk1"/>
                </a:solidFill>
                <a:latin typeface="Arial"/>
                <a:ea typeface="Arial"/>
                <a:cs typeface="Arial"/>
                <a:sym typeface="Arial"/>
              </a:rPr>
              <a:t>. As well as their time, employers also pay the fees of the apprentice’s training, showing their investment in the apprentice’s development. </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rPr b="1" lang="en-GB" sz="1200">
                <a:solidFill>
                  <a:schemeClr val="dk1"/>
                </a:solidFill>
                <a:latin typeface="Arial"/>
                <a:ea typeface="Arial"/>
                <a:cs typeface="Arial"/>
                <a:sym typeface="Arial"/>
              </a:rPr>
              <a:t>TYPICALLY 1 – 6 YEARS</a:t>
            </a:r>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An apprenticeship typically takes 1 to 4 years to complete (sometimes up to 6 for some roles like a solicitor). As a minimum, all apprenticeships must last for at least 12 months.</a:t>
            </a:r>
            <a:endParaRPr/>
          </a:p>
          <a:p>
            <a:pPr indent="0" lvl="0" marL="0" marR="0" rtl="0" algn="l">
              <a:lnSpc>
                <a:spcPct val="100000"/>
              </a:lnSpc>
              <a:spcBef>
                <a:spcPts val="0"/>
              </a:spcBef>
              <a:spcAft>
                <a:spcPts val="0"/>
              </a:spcAft>
              <a:buClr>
                <a:schemeClr val="dk1"/>
              </a:buClr>
              <a:buSzPts val="1200"/>
              <a:buFont typeface="Arial"/>
              <a:buNone/>
            </a:pPr>
            <a:r>
              <a:rPr lang="en-GB" sz="1200">
                <a:solidFill>
                  <a:schemeClr val="dk1"/>
                </a:solidFill>
                <a:latin typeface="Arial"/>
                <a:ea typeface="Arial"/>
                <a:cs typeface="Arial"/>
                <a:sym typeface="Arial"/>
              </a:rPr>
              <a:t> </a:t>
            </a:r>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The total duration will depend on the delivery model that the employer selects (how the mixture of training and working is delivered), the level (which I will  explain later on) and the subject they are studying.</a:t>
            </a:r>
            <a:endParaRPr/>
          </a:p>
          <a:p>
            <a:pPr indent="-95250" lvl="0" marL="171450" marR="0" rtl="0" algn="l">
              <a:lnSpc>
                <a:spcPct val="100000"/>
              </a:lnSpc>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rPr b="1" lang="en-GB" sz="1200">
                <a:solidFill>
                  <a:schemeClr val="dk1"/>
                </a:solidFill>
                <a:latin typeface="Arial"/>
                <a:ea typeface="Arial"/>
                <a:cs typeface="Arial"/>
                <a:sym typeface="Arial"/>
              </a:rPr>
              <a:t>700+ STANDARDS and INTERMEDIATE – DEGREE LEVEL</a:t>
            </a:r>
            <a:endParaRPr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There are more than 600 different apprenticeship standards covering many different levels of apprenticeships, from Level 2 (which is the equivalent of 5 GCSEs), all the way up to Level 7, which is the equivalent to masters level. So you can actually work your way towards gaining a degree or masters through an apprenticeship.</a:t>
            </a:r>
            <a:br>
              <a:rPr lang="en-GB" sz="1200">
                <a:solidFill>
                  <a:schemeClr val="dk1"/>
                </a:solidFill>
                <a:latin typeface="Arial"/>
                <a:ea typeface="Arial"/>
                <a:cs typeface="Arial"/>
                <a:sym typeface="Arial"/>
              </a:rPr>
            </a:br>
            <a:r>
              <a:rPr lang="en-GB" sz="1200">
                <a:solidFill>
                  <a:schemeClr val="dk1"/>
                </a:solidFill>
                <a:latin typeface="Arial"/>
                <a:ea typeface="Arial"/>
                <a:cs typeface="Arial"/>
                <a:sym typeface="Arial"/>
              </a:rPr>
              <a:t>We will discuss this more shortly.</a:t>
            </a:r>
            <a:endParaRPr/>
          </a:p>
          <a:p>
            <a:pPr indent="0" lvl="0" marL="0" rtl="0" algn="l">
              <a:spcBef>
                <a:spcPts val="0"/>
              </a:spcBef>
              <a:spcAft>
                <a:spcPts val="0"/>
              </a:spcAft>
              <a:buNone/>
            </a:pPr>
            <a:r>
              <a:t/>
            </a:r>
            <a:endParaRPr b="1" sz="1200">
              <a:solidFill>
                <a:schemeClr val="dk1"/>
              </a:solidFill>
              <a:latin typeface="Arial"/>
              <a:ea typeface="Arial"/>
              <a:cs typeface="Arial"/>
              <a:sym typeface="Arial"/>
            </a:endParaRPr>
          </a:p>
          <a:p>
            <a:pPr indent="0" lvl="0" marL="0" rtl="0" algn="l">
              <a:spcBef>
                <a:spcPts val="0"/>
              </a:spcBef>
              <a:spcAft>
                <a:spcPts val="0"/>
              </a:spcAft>
              <a:buNone/>
            </a:pPr>
            <a:r>
              <a:rPr b="1" lang="en-GB" sz="1200">
                <a:solidFill>
                  <a:schemeClr val="dk1"/>
                </a:solidFill>
                <a:latin typeface="Arial"/>
                <a:ea typeface="Arial"/>
                <a:cs typeface="Arial"/>
                <a:sym typeface="Arial"/>
              </a:rPr>
              <a:t>REAL JOB = RESPONSIBILITIES and NOT THE EASY OPTION</a:t>
            </a:r>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As I said before, it’s a real job and so it’s important to remember that apprenticeships aren’t the ‘easy option’. </a:t>
            </a:r>
            <a:br>
              <a:rPr lang="en-GB" sz="1200">
                <a:solidFill>
                  <a:schemeClr val="dk1"/>
                </a:solidFill>
                <a:latin typeface="Arial"/>
                <a:ea typeface="Arial"/>
                <a:cs typeface="Arial"/>
                <a:sym typeface="Arial"/>
              </a:rPr>
            </a:br>
            <a:r>
              <a:rPr lang="en-GB" sz="1200">
                <a:solidFill>
                  <a:schemeClr val="dk1"/>
                </a:solidFill>
                <a:latin typeface="Arial"/>
                <a:ea typeface="Arial"/>
                <a:cs typeface="Arial"/>
                <a:sym typeface="Arial"/>
              </a:rPr>
              <a:t>Holding down a full-time job and studying takes a certain skill and commitment, and it won’t be right for everyone.</a:t>
            </a:r>
            <a:endParaRPr/>
          </a:p>
          <a:p>
            <a:pPr indent="0" lvl="0" marL="0" rtl="0" algn="l">
              <a:spcBef>
                <a:spcPts val="0"/>
              </a:spcBef>
              <a:spcAft>
                <a:spcPts val="0"/>
              </a:spcAft>
              <a:buNone/>
            </a:pPr>
            <a:r>
              <a:t/>
            </a:r>
            <a:endParaRPr/>
          </a:p>
        </p:txBody>
      </p:sp>
      <p:sp>
        <p:nvSpPr>
          <p:cNvPr id="441" name="Google Shape;441;h45438f6048749313_0_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h45438f6048749313_0_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4" name="Google Shape;494;h45438f6048749313_0_6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100000"/>
              </a:lnSpc>
              <a:spcBef>
                <a:spcPts val="0"/>
              </a:spcBef>
              <a:spcAft>
                <a:spcPts val="0"/>
              </a:spcAft>
              <a:buClr>
                <a:srgbClr val="000000"/>
              </a:buClr>
              <a:buSzPts val="1200"/>
              <a:buFont typeface="Arial"/>
              <a:buChar char="•"/>
            </a:pPr>
            <a:r>
              <a:rPr lang="en-GB" sz="1200">
                <a:solidFill>
                  <a:srgbClr val="000000"/>
                </a:solidFill>
                <a:latin typeface="Calibri"/>
                <a:ea typeface="Calibri"/>
                <a:cs typeface="Calibri"/>
                <a:sym typeface="Calibri"/>
              </a:rPr>
              <a:t>Each apprenticeship has a level which will fall into one of the four categories above: Intermediate apprenticeships, Advanced apprenticeships, Higher apprenticeships and Degree apprenticeships.</a:t>
            </a:r>
            <a:endParaRPr/>
          </a:p>
          <a:p>
            <a:pPr indent="-95250" lvl="0" marL="171450" rtl="0" algn="l">
              <a:spcBef>
                <a:spcPts val="0"/>
              </a:spcBef>
              <a:spcAft>
                <a:spcPts val="0"/>
              </a:spcAft>
              <a:buClr>
                <a:schemeClr val="dk1"/>
              </a:buClr>
              <a:buSzPts val="1200"/>
              <a:buFont typeface="Arial"/>
              <a:buNone/>
            </a:pPr>
            <a:r>
              <a:t/>
            </a:r>
            <a:endParaRPr sz="1200">
              <a:solidFill>
                <a:srgbClr val="000000"/>
              </a:solidFill>
              <a:latin typeface="Calibri"/>
              <a:ea typeface="Calibri"/>
              <a:cs typeface="Calibri"/>
              <a:sym typeface="Calibri"/>
            </a:endParaRPr>
          </a:p>
          <a:p>
            <a:pPr indent="-171450" lvl="0" marL="171450" rtl="0" algn="l">
              <a:spcBef>
                <a:spcPts val="0"/>
              </a:spcBef>
              <a:spcAft>
                <a:spcPts val="0"/>
              </a:spcAft>
              <a:buClr>
                <a:srgbClr val="000000"/>
              </a:buClr>
              <a:buSzPts val="1200"/>
              <a:buFont typeface="Arial"/>
              <a:buChar char="•"/>
            </a:pPr>
            <a:r>
              <a:rPr lang="en-GB" sz="1200">
                <a:solidFill>
                  <a:srgbClr val="000000"/>
                </a:solidFill>
                <a:latin typeface="Calibri"/>
                <a:ea typeface="Calibri"/>
                <a:cs typeface="Calibri"/>
                <a:sym typeface="Calibri"/>
              </a:rPr>
              <a:t>The equivalent to part on the slide helps to explain what level the qualification at the end of the apprenticeship will be, in comparison to more familiar qualifications, like GCSEs and A Levels. </a:t>
            </a:r>
            <a:endParaRPr/>
          </a:p>
          <a:p>
            <a:pPr indent="-95250" lvl="0" marL="171450" rtl="0" algn="l">
              <a:spcBef>
                <a:spcPts val="0"/>
              </a:spcBef>
              <a:spcAft>
                <a:spcPts val="0"/>
              </a:spcAft>
              <a:buClr>
                <a:schemeClr val="dk1"/>
              </a:buClr>
              <a:buSzPts val="1200"/>
              <a:buFont typeface="Arial"/>
              <a:buNone/>
            </a:pPr>
            <a:r>
              <a:t/>
            </a:r>
            <a:endParaRPr sz="1200">
              <a:solidFill>
                <a:srgbClr val="000000"/>
              </a:solidFill>
              <a:latin typeface="Calibri"/>
              <a:ea typeface="Calibri"/>
              <a:cs typeface="Calibri"/>
              <a:sym typeface="Calibri"/>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So you can see that if you do a level 3 (advanced) apprenticeship, for example, once you have qualified, you’ll have gained a qualification that is equivalent to 2 A Levels, a level 3 diploma or other equivalents, like IBs or BTECs. </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The level of apprenticeship you start at will depend on the kind of job that you are applying for. </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It’s really important not to be held back by only looking for a particular level e.g. degree apprenticeships. Apprenticeships work a bit differently to school which can be confusing, as lots of students think that they should progress onto the next level, so if you leave after GCSEs you should do a Level 3 and if you finish after A Levels you should go for a degree apprenticeship, but this isn’t always the case.</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rPr b="1" lang="en-GB" sz="1200" u="sng">
                <a:solidFill>
                  <a:schemeClr val="dk1"/>
                </a:solidFill>
                <a:latin typeface="Arial"/>
                <a:ea typeface="Arial"/>
                <a:cs typeface="Arial"/>
                <a:sym typeface="Arial"/>
              </a:rPr>
              <a:t>Presenter note</a:t>
            </a:r>
            <a:r>
              <a:rPr lang="en-GB" sz="1200" u="sng">
                <a:solidFill>
                  <a:schemeClr val="dk1"/>
                </a:solidFill>
                <a:latin typeface="Arial"/>
                <a:ea typeface="Arial"/>
                <a:cs typeface="Arial"/>
                <a:sym typeface="Arial"/>
              </a:rPr>
              <a:t>:</a:t>
            </a:r>
            <a:r>
              <a:rPr lang="en-GB" sz="1200" u="none">
                <a:solidFill>
                  <a:schemeClr val="dk1"/>
                </a:solidFill>
                <a:latin typeface="Arial"/>
                <a:ea typeface="Arial"/>
                <a:cs typeface="Arial"/>
                <a:sym typeface="Arial"/>
              </a:rPr>
              <a:t> </a:t>
            </a:r>
            <a:r>
              <a:rPr i="1" lang="en-GB" sz="1200" u="none">
                <a:solidFill>
                  <a:schemeClr val="dk1"/>
                </a:solidFill>
                <a:latin typeface="Arial"/>
                <a:ea typeface="Arial"/>
                <a:cs typeface="Arial"/>
                <a:sym typeface="Arial"/>
              </a:rPr>
              <a:t>Click for animation. </a:t>
            </a:r>
            <a:endParaRPr sz="1200" u="sng">
              <a:solidFill>
                <a:schemeClr val="dk1"/>
              </a:solidFill>
              <a:latin typeface="Arial"/>
              <a:ea typeface="Arial"/>
              <a:cs typeface="Arial"/>
              <a:sym typeface="Arial"/>
            </a:endParaRPr>
          </a:p>
          <a:p>
            <a:pPr indent="0" lvl="0" marL="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Depending on the sector and apprenticeship, it may be that you need to start at advanced or higher level and work your way up, or that brilliant apprenticeships are only offered at certain levels – for example, an estate agent apprenticeship is offered at Level 2 because that is all the industry requires. </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Equally, you may be entering a completely new sector or industry that you haven’t studied or worked in before, and so may need to do a Level 2 or 3 to enter the world of work and start at the correct level of understanding. Doing a job is completely different to getting a GCSE or A Level and that’s why it can be a bit confusing.</a:t>
            </a:r>
            <a:endParaRPr/>
          </a:p>
          <a:p>
            <a:pPr indent="0" lvl="0" marL="0" rtl="0" algn="l">
              <a:spcBef>
                <a:spcPts val="0"/>
              </a:spcBef>
              <a:spcAft>
                <a:spcPts val="0"/>
              </a:spcAft>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400"/>
              <a:buFont typeface="Arial"/>
              <a:buChar char="•"/>
            </a:pPr>
            <a:r>
              <a:rPr lang="en-GB" sz="1400">
                <a:solidFill>
                  <a:schemeClr val="dk1"/>
                </a:solidFill>
                <a:latin typeface="Arial"/>
                <a:ea typeface="Arial"/>
                <a:cs typeface="Arial"/>
                <a:sym typeface="Arial"/>
              </a:rPr>
              <a:t>It is very important to keep an open mind so that you can explore all of the opportunities available and have multiple options available when applying. </a:t>
            </a:r>
            <a:endParaRPr/>
          </a:p>
          <a:p>
            <a:pPr indent="0" lvl="0" marL="0" rtl="0" algn="l">
              <a:spcBef>
                <a:spcPts val="0"/>
              </a:spcBef>
              <a:spcAft>
                <a:spcPts val="0"/>
              </a:spcAft>
              <a:buNone/>
            </a:pPr>
            <a:r>
              <a:t/>
            </a:r>
            <a:endParaRPr sz="1400">
              <a:solidFill>
                <a:schemeClr val="dk1"/>
              </a:solidFill>
              <a:latin typeface="Arial"/>
              <a:ea typeface="Arial"/>
              <a:cs typeface="Arial"/>
              <a:sym typeface="Arial"/>
            </a:endParaRPr>
          </a:p>
          <a:p>
            <a:pPr indent="0" lvl="0" marL="0" rtl="0" algn="l">
              <a:spcBef>
                <a:spcPts val="0"/>
              </a:spcBef>
              <a:spcAft>
                <a:spcPts val="0"/>
              </a:spcAft>
              <a:buNone/>
            </a:pPr>
            <a:r>
              <a:t/>
            </a:r>
            <a:endParaRPr/>
          </a:p>
        </p:txBody>
      </p:sp>
      <p:sp>
        <p:nvSpPr>
          <p:cNvPr id="495" name="Google Shape;495;h45438f6048749313_0_6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h45438f6048749313_0_1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3" name="Google Shape;543;h45438f6048749313_0_1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Arial"/>
              <a:buNone/>
            </a:pPr>
            <a:r>
              <a:rPr b="1" lang="en-GB" sz="1200" u="sng">
                <a:solidFill>
                  <a:schemeClr val="dk1"/>
                </a:solidFill>
                <a:latin typeface="Arial"/>
                <a:ea typeface="Arial"/>
                <a:cs typeface="Arial"/>
                <a:sym typeface="Arial"/>
              </a:rPr>
              <a:t>Presenter note</a:t>
            </a:r>
            <a:r>
              <a:rPr b="1" lang="en-GB" sz="1200">
                <a:solidFill>
                  <a:schemeClr val="dk1"/>
                </a:solidFill>
                <a:latin typeface="Arial"/>
                <a:ea typeface="Arial"/>
                <a:cs typeface="Arial"/>
                <a:sym typeface="Arial"/>
              </a:rPr>
              <a:t>: </a:t>
            </a:r>
            <a:r>
              <a:rPr b="0" i="1" lang="en-GB" sz="1200">
                <a:solidFill>
                  <a:schemeClr val="dk1"/>
                </a:solidFill>
                <a:latin typeface="Arial"/>
                <a:ea typeface="Arial"/>
                <a:cs typeface="Arial"/>
                <a:sym typeface="Arial"/>
              </a:rPr>
              <a:t>Please add in some local opportunities to the slide above (a mixture of traditional and non-traditional job titles) to also bring the range of the local offer and facilitate discussions below.</a:t>
            </a:r>
            <a:endParaRPr/>
          </a:p>
          <a:p>
            <a:pPr indent="-95250" lvl="0" marL="171450" rtl="0" algn="l">
              <a:spcBef>
                <a:spcPts val="0"/>
              </a:spcBef>
              <a:spcAft>
                <a:spcPts val="0"/>
              </a:spcAft>
              <a:buClr>
                <a:schemeClr val="dk1"/>
              </a:buClr>
              <a:buSzPts val="1200"/>
              <a:buFont typeface="Arial"/>
              <a:buNone/>
            </a:pPr>
            <a:r>
              <a:t/>
            </a:r>
            <a:endParaRPr b="0"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b="0" lang="en-GB" sz="1200">
                <a:solidFill>
                  <a:schemeClr val="dk1"/>
                </a:solidFill>
                <a:latin typeface="Arial"/>
                <a:ea typeface="Arial"/>
                <a:cs typeface="Arial"/>
                <a:sym typeface="Arial"/>
              </a:rPr>
              <a:t>We’re now going to take a look at the different job roles available through an apprenticeship and w</a:t>
            </a:r>
            <a:r>
              <a:rPr lang="en-GB" sz="1200">
                <a:solidFill>
                  <a:schemeClr val="dk1"/>
                </a:solidFill>
                <a:latin typeface="Arial"/>
                <a:ea typeface="Arial"/>
                <a:cs typeface="Arial"/>
                <a:sym typeface="Arial"/>
              </a:rPr>
              <a:t>hen we talk about apprenticeships, people often start to think of Plumbing, Electrical and some of the other construction trades. </a:t>
            </a:r>
            <a:r>
              <a:rPr lang="en-GB" sz="1200"/>
              <a:t>There are many brilliant apprenticeships in these areas, but there are also hundreds of new apprenticeships in exciting areas that you might not know exist. </a:t>
            </a:r>
            <a:endParaRPr/>
          </a:p>
          <a:p>
            <a:pPr indent="-95250" lvl="0" marL="171450" rtl="0" algn="l">
              <a:spcBef>
                <a:spcPts val="0"/>
              </a:spcBef>
              <a:spcAft>
                <a:spcPts val="0"/>
              </a:spcAft>
              <a:buClr>
                <a:schemeClr val="dk1"/>
              </a:buClr>
              <a:buSzPts val="1200"/>
              <a:buFont typeface="Arial"/>
              <a:buNone/>
            </a:pPr>
            <a:r>
              <a:t/>
            </a:r>
            <a:endParaRPr sz="1200"/>
          </a:p>
          <a:p>
            <a:pPr indent="0" lvl="0" marL="0" marR="0" rtl="0" algn="l">
              <a:lnSpc>
                <a:spcPct val="100000"/>
              </a:lnSpc>
              <a:spcBef>
                <a:spcPts val="0"/>
              </a:spcBef>
              <a:spcAft>
                <a:spcPts val="0"/>
              </a:spcAft>
              <a:buClr>
                <a:schemeClr val="dk1"/>
              </a:buClr>
              <a:buSzPts val="1200"/>
              <a:buFont typeface="Arial"/>
              <a:buNone/>
            </a:pPr>
            <a:r>
              <a:rPr b="1" lang="en-GB" sz="1200" u="sng">
                <a:solidFill>
                  <a:schemeClr val="dk1"/>
                </a:solidFill>
                <a:latin typeface="Arial"/>
                <a:ea typeface="Arial"/>
                <a:cs typeface="Arial"/>
                <a:sym typeface="Arial"/>
              </a:rPr>
              <a:t>Presenter note:</a:t>
            </a:r>
            <a:r>
              <a:rPr b="1" lang="en-GB" sz="1200" u="none">
                <a:solidFill>
                  <a:schemeClr val="dk1"/>
                </a:solidFill>
                <a:latin typeface="Arial"/>
                <a:ea typeface="Arial"/>
                <a:cs typeface="Arial"/>
                <a:sym typeface="Arial"/>
              </a:rPr>
              <a:t> </a:t>
            </a:r>
            <a:r>
              <a:rPr b="1" i="1" lang="en-GB" sz="1200">
                <a:solidFill>
                  <a:schemeClr val="dk1"/>
                </a:solidFill>
                <a:latin typeface="Arial"/>
                <a:ea typeface="Arial"/>
                <a:cs typeface="Arial"/>
                <a:sym typeface="Arial"/>
              </a:rPr>
              <a:t>Suggested interactivity: </a:t>
            </a:r>
            <a:r>
              <a:rPr b="0" i="1" lang="en-GB" sz="1200">
                <a:solidFill>
                  <a:schemeClr val="dk1"/>
                </a:solidFill>
                <a:latin typeface="Arial"/>
                <a:ea typeface="Arial"/>
                <a:cs typeface="Arial"/>
                <a:sym typeface="Arial"/>
              </a:rPr>
              <a:t>Ask the audience ‘does anyone know of any apprenticeships that they might expect to see on this list?’</a:t>
            </a:r>
            <a:endParaRPr/>
          </a:p>
          <a:p>
            <a:pPr indent="0" lvl="0" marL="0" marR="0" rtl="0" algn="l">
              <a:lnSpc>
                <a:spcPct val="100000"/>
              </a:lnSpc>
              <a:spcBef>
                <a:spcPts val="0"/>
              </a:spcBef>
              <a:spcAft>
                <a:spcPts val="0"/>
              </a:spcAft>
              <a:buClr>
                <a:schemeClr val="dk1"/>
              </a:buClr>
              <a:buSzPts val="1200"/>
              <a:buFont typeface="Arial"/>
              <a:buNone/>
            </a:pPr>
            <a:r>
              <a:rPr b="0" i="1" lang="en-GB" sz="1200">
                <a:solidFill>
                  <a:schemeClr val="dk1"/>
                </a:solidFill>
                <a:latin typeface="Arial"/>
                <a:ea typeface="Arial"/>
                <a:cs typeface="Arial"/>
                <a:sym typeface="Arial"/>
              </a:rPr>
              <a:t>Once completed, click on for the image.</a:t>
            </a:r>
            <a:endParaRPr/>
          </a:p>
          <a:p>
            <a:pPr indent="0" lvl="0" marL="0" rtl="0" algn="l">
              <a:spcBef>
                <a:spcPts val="0"/>
              </a:spcBef>
              <a:spcAft>
                <a:spcPts val="0"/>
              </a:spcAft>
              <a:buClr>
                <a:schemeClr val="dk1"/>
              </a:buClr>
              <a:buSzPts val="1200"/>
              <a:buFont typeface="Arial"/>
              <a:buNone/>
            </a:pPr>
            <a:r>
              <a:t/>
            </a:r>
            <a:endParaRPr sz="1200"/>
          </a:p>
          <a:p>
            <a:pPr indent="-171450" lvl="0" marL="17145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The range of apprenticeship job roles out there is amazing.</a:t>
            </a:r>
            <a:endParaRPr/>
          </a:p>
          <a:p>
            <a:pPr indent="-95250" lvl="0" marL="17145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rtl="0" algn="l">
              <a:spcBef>
                <a:spcPts val="0"/>
              </a:spcBef>
              <a:spcAft>
                <a:spcPts val="0"/>
              </a:spcAft>
              <a:buClr>
                <a:schemeClr val="dk1"/>
              </a:buClr>
              <a:buSzPts val="1200"/>
              <a:buFont typeface="Arial"/>
              <a:buChar char="•"/>
            </a:pPr>
            <a:r>
              <a:rPr lang="en-GB" sz="1200"/>
              <a:t>This slide gives you an idea of the huge range of apprenticeships available </a:t>
            </a:r>
            <a:r>
              <a:rPr b="0" lang="en-GB" sz="1200"/>
              <a:t>and this is just a taster – there are now over 700+ different apprenticeship standards available, resulting in over 1,500+ different job roles. </a:t>
            </a:r>
            <a:endParaRPr/>
          </a:p>
          <a:p>
            <a:pPr indent="0" lvl="0" marL="0" rtl="0" algn="l">
              <a:spcBef>
                <a:spcPts val="0"/>
              </a:spcBef>
              <a:spcAft>
                <a:spcPts val="0"/>
              </a:spcAft>
              <a:buNone/>
            </a:pPr>
            <a:r>
              <a:t/>
            </a:r>
            <a:endParaRPr b="1" sz="1200"/>
          </a:p>
          <a:p>
            <a:pPr indent="-171450" lvl="0" marL="171450" marR="0" rtl="0" algn="l">
              <a:lnSpc>
                <a:spcPct val="100000"/>
              </a:lnSpc>
              <a:spcBef>
                <a:spcPts val="0"/>
              </a:spcBef>
              <a:spcAft>
                <a:spcPts val="0"/>
              </a:spcAft>
              <a:buClr>
                <a:schemeClr val="dk1"/>
              </a:buClr>
              <a:buSzPts val="1200"/>
              <a:buFont typeface="Arial"/>
              <a:buChar char="•"/>
            </a:pPr>
            <a:r>
              <a:rPr lang="en-GB" sz="1200"/>
              <a:t>You could start an apprenticeship in hundreds of occupational areas. Some will amaze you!</a:t>
            </a:r>
            <a:endParaRPr/>
          </a:p>
          <a:p>
            <a:pPr indent="0" lvl="0" marL="0" rtl="0" algn="l">
              <a:spcBef>
                <a:spcPts val="0"/>
              </a:spcBef>
              <a:spcAft>
                <a:spcPts val="0"/>
              </a:spcAft>
              <a:buNone/>
            </a:pPr>
            <a:r>
              <a:t/>
            </a:r>
            <a:endParaRPr sz="1200"/>
          </a:p>
          <a:p>
            <a:pPr indent="0" lvl="0" marL="0" rtl="0" algn="l">
              <a:spcBef>
                <a:spcPts val="0"/>
              </a:spcBef>
              <a:spcAft>
                <a:spcPts val="0"/>
              </a:spcAft>
              <a:buNone/>
            </a:pPr>
            <a:r>
              <a:rPr b="1" lang="en-GB" sz="1200" u="sng"/>
              <a:t>Presenter note:</a:t>
            </a:r>
            <a:r>
              <a:rPr b="1" lang="en-GB" sz="1200" u="none"/>
              <a:t> </a:t>
            </a:r>
            <a:r>
              <a:rPr b="1" i="1" lang="en-GB" sz="1200"/>
              <a:t>Suggested interactivity: </a:t>
            </a:r>
            <a:r>
              <a:rPr b="0" i="1" lang="en-GB" sz="1200"/>
              <a:t>Depending on the time available…</a:t>
            </a:r>
            <a:endParaRPr/>
          </a:p>
          <a:p>
            <a:pPr indent="0" lvl="0" marL="0" rtl="0" algn="l">
              <a:spcBef>
                <a:spcPts val="0"/>
              </a:spcBef>
              <a:spcAft>
                <a:spcPts val="0"/>
              </a:spcAft>
              <a:buNone/>
            </a:pPr>
            <a:r>
              <a:rPr b="0" i="1" lang="en-GB" sz="1200"/>
              <a:t>Activity idea: Pick out a few of the job roles to discuss – will depend on the audience.</a:t>
            </a:r>
            <a:endParaRPr/>
          </a:p>
          <a:p>
            <a:pPr indent="0" lvl="0" marL="0" rtl="0" algn="l">
              <a:spcBef>
                <a:spcPts val="0"/>
              </a:spcBef>
              <a:spcAft>
                <a:spcPts val="0"/>
              </a:spcAft>
              <a:buNone/>
            </a:pPr>
            <a:r>
              <a:rPr b="0" i="1" lang="en-GB" sz="1200"/>
              <a:t>Activity idea: Can anyone spot an apprenticeship on the screen that has surprised them?</a:t>
            </a:r>
            <a:endParaRPr/>
          </a:p>
          <a:p>
            <a:pPr indent="0" lvl="0" marL="0" rtl="0" algn="l">
              <a:spcBef>
                <a:spcPts val="0"/>
              </a:spcBef>
              <a:spcAft>
                <a:spcPts val="0"/>
              </a:spcAft>
              <a:buNone/>
            </a:pPr>
            <a:r>
              <a:rPr b="0" i="1" lang="en-GB" sz="1200"/>
              <a:t>Activity idea: Does anyone know someone who is doing an interesting apprenticeship? </a:t>
            </a:r>
            <a:endParaRPr/>
          </a:p>
          <a:p>
            <a:pPr indent="0" lvl="0" marL="0" rtl="0" algn="l">
              <a:spcBef>
                <a:spcPts val="0"/>
              </a:spcBef>
              <a:spcAft>
                <a:spcPts val="0"/>
              </a:spcAft>
              <a:buNone/>
            </a:pPr>
            <a:r>
              <a:t/>
            </a:r>
            <a:endParaRPr/>
          </a:p>
        </p:txBody>
      </p:sp>
      <p:sp>
        <p:nvSpPr>
          <p:cNvPr id="544" name="Google Shape;544;h45438f6048749313_0_1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h45438f6048749313_0_16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2" name="Google Shape;602;h45438f6048749313_0_16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100000"/>
              </a:lnSpc>
              <a:spcBef>
                <a:spcPts val="0"/>
              </a:spcBef>
              <a:spcAft>
                <a:spcPts val="0"/>
              </a:spcAft>
              <a:buClr>
                <a:schemeClr val="dk1"/>
              </a:buClr>
              <a:buSzPts val="1200"/>
              <a:buFont typeface="Arial"/>
              <a:buChar char="•"/>
            </a:pPr>
            <a:r>
              <a:rPr lang="en-GB" sz="1200"/>
              <a:t>You also need to think about the different roles that a company might have. </a:t>
            </a:r>
            <a:endParaRPr/>
          </a:p>
          <a:p>
            <a:pPr indent="0" lvl="0" marL="0" marR="0" rtl="0" algn="l">
              <a:lnSpc>
                <a:spcPct val="100000"/>
              </a:lnSpc>
              <a:spcBef>
                <a:spcPts val="0"/>
              </a:spcBef>
              <a:spcAft>
                <a:spcPts val="0"/>
              </a:spcAft>
              <a:buClr>
                <a:schemeClr val="dk1"/>
              </a:buClr>
              <a:buSzPts val="1200"/>
              <a:buFont typeface="Arial"/>
              <a:buNone/>
            </a:pPr>
            <a:r>
              <a:t/>
            </a:r>
            <a:endParaRPr sz="1200"/>
          </a:p>
          <a:p>
            <a:pPr indent="-171450" lvl="0" marL="171450" marR="0" rtl="0" algn="l">
              <a:lnSpc>
                <a:spcPct val="100000"/>
              </a:lnSpc>
              <a:spcBef>
                <a:spcPts val="0"/>
              </a:spcBef>
              <a:spcAft>
                <a:spcPts val="0"/>
              </a:spcAft>
              <a:buClr>
                <a:schemeClr val="dk1"/>
              </a:buClr>
              <a:buSzPts val="1200"/>
              <a:buFont typeface="Arial"/>
              <a:buChar char="•"/>
            </a:pPr>
            <a:r>
              <a:rPr lang="en-GB" sz="1200"/>
              <a:t>For example, if you want to work in finance – you shouldn’t just look at the big finance and accountancy companies. Lots of other companies will have their own in-house finance departments where you will still have access to a huge range of experiences and opportunities.</a:t>
            </a:r>
            <a:endParaRPr/>
          </a:p>
          <a:p>
            <a:pPr indent="0" lvl="0" marL="0" rtl="0" algn="l">
              <a:spcBef>
                <a:spcPts val="0"/>
              </a:spcBef>
              <a:spcAft>
                <a:spcPts val="0"/>
              </a:spcAft>
              <a:buNone/>
            </a:pPr>
            <a:r>
              <a:t/>
            </a:r>
            <a:endParaRPr/>
          </a:p>
          <a:p>
            <a:pPr indent="-171450" lvl="0" marL="171450" rtl="0" algn="l">
              <a:spcBef>
                <a:spcPts val="0"/>
              </a:spcBef>
              <a:spcAft>
                <a:spcPts val="0"/>
              </a:spcAft>
              <a:buClr>
                <a:schemeClr val="dk1"/>
              </a:buClr>
              <a:buSzPts val="1200"/>
              <a:buFont typeface="Arial"/>
              <a:buChar char="•"/>
            </a:pPr>
            <a:r>
              <a:rPr lang="en-GB"/>
              <a:t>It can be a good idea to take some time to look at the different departments that a company has and see if they offer an apprenticeship in that area.</a:t>
            </a:r>
            <a:endParaRPr/>
          </a:p>
          <a:p>
            <a:pPr indent="0" lvl="0" marL="0" rtl="0" algn="l">
              <a:spcBef>
                <a:spcPts val="0"/>
              </a:spcBef>
              <a:spcAft>
                <a:spcPts val="0"/>
              </a:spcAft>
              <a:buClr>
                <a:schemeClr val="dk1"/>
              </a:buClr>
              <a:buSzPts val="1200"/>
              <a:buFont typeface="Arial"/>
              <a:buNone/>
            </a:pPr>
            <a:r>
              <a:t/>
            </a:r>
            <a:endParaRPr/>
          </a:p>
          <a:p>
            <a:pPr indent="-171450" lvl="0" marL="171450" rtl="0" algn="l">
              <a:spcBef>
                <a:spcPts val="0"/>
              </a:spcBef>
              <a:spcAft>
                <a:spcPts val="0"/>
              </a:spcAft>
              <a:buClr>
                <a:schemeClr val="dk1"/>
              </a:buClr>
              <a:buSzPts val="1200"/>
              <a:buFont typeface="Arial"/>
              <a:buChar char="•"/>
            </a:pPr>
            <a:r>
              <a:rPr lang="en-GB"/>
              <a:t>For example, you could work as a solicitor for Coca-Cola, a website designer for Vauxhall, as a Cyber Security apprentice for the Government.</a:t>
            </a:r>
            <a:br>
              <a:rPr lang="en-GB"/>
            </a:br>
            <a:r>
              <a:rPr lang="en-GB"/>
              <a:t>There are thousands of different opportunities! </a:t>
            </a:r>
            <a:endParaRPr/>
          </a:p>
          <a:p>
            <a:pPr indent="-95250" lvl="0" marL="171450" rtl="0" algn="l">
              <a:spcBef>
                <a:spcPts val="0"/>
              </a:spcBef>
              <a:spcAft>
                <a:spcPts val="0"/>
              </a:spcAft>
              <a:buClr>
                <a:schemeClr val="dk1"/>
              </a:buClr>
              <a:buSzPts val="1200"/>
              <a:buFont typeface="Arial"/>
              <a:buNone/>
            </a:pPr>
            <a:r>
              <a:t/>
            </a:r>
            <a:endParaRPr/>
          </a:p>
          <a:p>
            <a:pPr indent="0" lvl="0" marL="0" marR="0" rtl="0" algn="l">
              <a:lnSpc>
                <a:spcPct val="100000"/>
              </a:lnSpc>
              <a:spcBef>
                <a:spcPts val="0"/>
              </a:spcBef>
              <a:spcAft>
                <a:spcPts val="0"/>
              </a:spcAft>
              <a:buClr>
                <a:schemeClr val="dk1"/>
              </a:buClr>
              <a:buSzPts val="1200"/>
              <a:buFont typeface="Arial"/>
              <a:buNone/>
            </a:pPr>
            <a:r>
              <a:rPr b="1" lang="en-GB" sz="1200" u="sng"/>
              <a:t>Presenter note</a:t>
            </a:r>
            <a:r>
              <a:rPr b="1" lang="en-GB" sz="1200"/>
              <a:t>: </a:t>
            </a:r>
            <a:r>
              <a:rPr b="0" i="1" lang="en-GB" sz="1200"/>
              <a:t>Please update the example if you feel that mentioning Vauxhall or Coca-Cola is not representative of your area.</a:t>
            </a:r>
            <a:endParaRPr/>
          </a:p>
          <a:p>
            <a:pPr indent="0" lvl="0" marL="0" rtl="0" algn="l">
              <a:spcBef>
                <a:spcPts val="0"/>
              </a:spcBef>
              <a:spcAft>
                <a:spcPts val="0"/>
              </a:spcAft>
              <a:buNone/>
            </a:pPr>
            <a:r>
              <a:t/>
            </a:r>
            <a:endParaRPr/>
          </a:p>
        </p:txBody>
      </p:sp>
      <p:sp>
        <p:nvSpPr>
          <p:cNvPr id="603" name="Google Shape;603;h45438f6048749313_0_16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h45438f6048749313_0_2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4" name="Google Shape;664;h45438f6048749313_0_2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Arial"/>
              <a:buNone/>
            </a:pPr>
            <a:r>
              <a:rPr b="1" lang="en-GB" sz="1200" u="sng"/>
              <a:t>Presenter note</a:t>
            </a:r>
            <a:r>
              <a:rPr b="1" lang="en-GB" sz="1200"/>
              <a:t>: </a:t>
            </a:r>
            <a:r>
              <a:rPr b="0" i="1" lang="en-GB" sz="1200"/>
              <a:t>We would expect this slide to be updated by the delivery partner to reflect local opportunities by searching through Find an Apprenticeship.</a:t>
            </a:r>
            <a:endParaRPr/>
          </a:p>
          <a:p>
            <a:pPr indent="0" lvl="0" marL="0" rtl="0" algn="l">
              <a:spcBef>
                <a:spcPts val="0"/>
              </a:spcBef>
              <a:spcAft>
                <a:spcPts val="0"/>
              </a:spcAft>
              <a:buNone/>
            </a:pPr>
            <a:r>
              <a:t/>
            </a:r>
            <a:endParaRPr b="0" sz="1200"/>
          </a:p>
          <a:p>
            <a:pPr indent="-171450" lvl="0" marL="171450" rtl="0" algn="l">
              <a:spcBef>
                <a:spcPts val="0"/>
              </a:spcBef>
              <a:spcAft>
                <a:spcPts val="0"/>
              </a:spcAft>
              <a:buClr>
                <a:schemeClr val="dk1"/>
              </a:buClr>
              <a:buSzPts val="1200"/>
              <a:buFont typeface="Arial"/>
              <a:buChar char="•"/>
            </a:pPr>
            <a:r>
              <a:rPr b="0" lang="en-GB" sz="1200"/>
              <a:t>So as I said before, I had a look on the Find an apprenticeship website before coming along today so that I could see how many vacancies are out there at the moment.</a:t>
            </a:r>
            <a:br>
              <a:rPr b="0" lang="en-GB" sz="1200"/>
            </a:br>
            <a:endParaRPr b="0" sz="1200"/>
          </a:p>
          <a:p>
            <a:pPr indent="-171450" lvl="0" marL="171450" rtl="0" algn="l">
              <a:spcBef>
                <a:spcPts val="0"/>
              </a:spcBef>
              <a:spcAft>
                <a:spcPts val="0"/>
              </a:spcAft>
              <a:buClr>
                <a:schemeClr val="dk1"/>
              </a:buClr>
              <a:buSzPts val="1200"/>
              <a:buFont typeface="Arial"/>
              <a:buChar char="•"/>
            </a:pPr>
            <a:r>
              <a:rPr b="0" lang="en-GB" sz="1200"/>
              <a:t>If you notice, within 5 miles of this school/college today, there are </a:t>
            </a:r>
            <a:r>
              <a:rPr b="1" lang="en-GB" sz="1200"/>
              <a:t>xx</a:t>
            </a:r>
            <a:r>
              <a:rPr b="0" lang="en-GB" sz="1200"/>
              <a:t> vacancies.</a:t>
            </a:r>
            <a:br>
              <a:rPr b="0" lang="en-GB" sz="1200"/>
            </a:br>
            <a:endParaRPr b="0" sz="1200"/>
          </a:p>
          <a:p>
            <a:pPr indent="-171450" lvl="0" marL="171450" rtl="0" algn="l">
              <a:spcBef>
                <a:spcPts val="0"/>
              </a:spcBef>
              <a:spcAft>
                <a:spcPts val="0"/>
              </a:spcAft>
              <a:buClr>
                <a:schemeClr val="dk1"/>
              </a:buClr>
              <a:buSzPts val="1200"/>
              <a:buFont typeface="Arial"/>
              <a:buChar char="•"/>
            </a:pPr>
            <a:r>
              <a:rPr b="0" lang="en-GB" sz="1200"/>
              <a:t>You can see how this number grows the more you increase the distance.</a:t>
            </a:r>
            <a:endParaRPr/>
          </a:p>
          <a:p>
            <a:pPr indent="0" lvl="0" marL="0" rtl="0" algn="l">
              <a:spcBef>
                <a:spcPts val="0"/>
              </a:spcBef>
              <a:spcAft>
                <a:spcPts val="0"/>
              </a:spcAft>
              <a:buNone/>
            </a:pPr>
            <a:r>
              <a:t/>
            </a:r>
            <a:endParaRPr b="0" sz="1200"/>
          </a:p>
          <a:p>
            <a:pPr indent="-171450" lvl="0" marL="171450" rtl="0" algn="l">
              <a:spcBef>
                <a:spcPts val="0"/>
              </a:spcBef>
              <a:spcAft>
                <a:spcPts val="0"/>
              </a:spcAft>
              <a:buClr>
                <a:schemeClr val="dk1"/>
              </a:buClr>
              <a:buSzPts val="1200"/>
              <a:buFont typeface="Arial"/>
              <a:buChar char="•"/>
            </a:pPr>
            <a:r>
              <a:rPr b="0" lang="en-GB" sz="1200"/>
              <a:t>You will need to think about how far you are prepared to travel for work each day.</a:t>
            </a:r>
            <a:br>
              <a:rPr b="0" lang="en-GB" sz="1200"/>
            </a:br>
            <a:endParaRPr b="0" sz="1200"/>
          </a:p>
          <a:p>
            <a:pPr indent="-171450" lvl="0" marL="171450" rtl="0" algn="l">
              <a:spcBef>
                <a:spcPts val="0"/>
              </a:spcBef>
              <a:spcAft>
                <a:spcPts val="0"/>
              </a:spcAft>
              <a:buClr>
                <a:schemeClr val="dk1"/>
              </a:buClr>
              <a:buSzPts val="1200"/>
              <a:buFont typeface="Arial"/>
              <a:buChar char="•"/>
            </a:pPr>
            <a:r>
              <a:rPr b="0" lang="en-GB" sz="1200"/>
              <a:t>If you want to think about working in the</a:t>
            </a:r>
            <a:r>
              <a:rPr b="1" lang="en-GB" sz="1200"/>
              <a:t> (insert name of an appropriate town/city)</a:t>
            </a:r>
            <a:r>
              <a:rPr b="0" lang="en-GB" sz="1200"/>
              <a:t>, then you could be looking for vacancies there.</a:t>
            </a:r>
            <a:endParaRPr/>
          </a:p>
          <a:p>
            <a:pPr indent="-95250" lvl="0" marL="171450" rtl="0" algn="l">
              <a:spcBef>
                <a:spcPts val="0"/>
              </a:spcBef>
              <a:spcAft>
                <a:spcPts val="0"/>
              </a:spcAft>
              <a:buClr>
                <a:schemeClr val="dk1"/>
              </a:buClr>
              <a:buSzPts val="1200"/>
              <a:buFont typeface="Arial"/>
              <a:buNone/>
            </a:pPr>
            <a:r>
              <a:t/>
            </a:r>
            <a:endParaRPr b="0" sz="1200"/>
          </a:p>
          <a:p>
            <a:pPr indent="-171450" lvl="0" marL="171450" rtl="0" algn="l">
              <a:spcBef>
                <a:spcPts val="0"/>
              </a:spcBef>
              <a:spcAft>
                <a:spcPts val="0"/>
              </a:spcAft>
              <a:buClr>
                <a:schemeClr val="dk1"/>
              </a:buClr>
              <a:buSzPts val="1200"/>
              <a:buFont typeface="Arial"/>
              <a:buChar char="•"/>
            </a:pPr>
            <a:r>
              <a:rPr b="0" lang="en-GB" sz="1200"/>
              <a:t>The one rule is that you will need to be able to get there, on time, every day.</a:t>
            </a:r>
            <a:endParaRPr/>
          </a:p>
          <a:p>
            <a:pPr indent="-95250" lvl="0" marL="171450" rtl="0" algn="l">
              <a:spcBef>
                <a:spcPts val="0"/>
              </a:spcBef>
              <a:spcAft>
                <a:spcPts val="0"/>
              </a:spcAft>
              <a:buClr>
                <a:schemeClr val="dk1"/>
              </a:buClr>
              <a:buSzPts val="1200"/>
              <a:buFont typeface="Arial"/>
              <a:buNone/>
            </a:pPr>
            <a:r>
              <a:t/>
            </a:r>
            <a:endParaRPr b="0" sz="1200"/>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Remember, it is important not to restrict your searches for vacancies to just look at large companies as many small employers offer some excellent vacancies with great packages and career progression opportunities.</a:t>
            </a:r>
            <a:endParaRPr/>
          </a:p>
          <a:p>
            <a:pPr indent="-95250" lvl="0" marL="171450" marR="0" rtl="0" algn="l">
              <a:lnSpc>
                <a:spcPct val="100000"/>
              </a:lnSpc>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171450" lvl="0" marL="171450" marR="0" rtl="0" algn="l">
              <a:lnSpc>
                <a:spcPct val="100000"/>
              </a:lnSpc>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It is also important to do some wider research and look in lots of places for apprenticeships, which we will discuss more on shortly. </a:t>
            </a:r>
            <a:endParaRPr/>
          </a:p>
          <a:p>
            <a:pPr indent="0" lvl="0" marL="0" rtl="0" algn="l">
              <a:spcBef>
                <a:spcPts val="0"/>
              </a:spcBef>
              <a:spcAft>
                <a:spcPts val="0"/>
              </a:spcAft>
              <a:buNone/>
            </a:pPr>
            <a:r>
              <a:t/>
            </a:r>
            <a:endParaRPr/>
          </a:p>
        </p:txBody>
      </p:sp>
      <p:sp>
        <p:nvSpPr>
          <p:cNvPr id="665" name="Google Shape;665;h45438f6048749313_0_22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9" name="Shape 709"/>
        <p:cNvGrpSpPr/>
        <p:nvPr/>
      </p:nvGrpSpPr>
      <p:grpSpPr>
        <a:xfrm>
          <a:off x="0" y="0"/>
          <a:ext cx="0" cy="0"/>
          <a:chOff x="0" y="0"/>
          <a:chExt cx="0" cy="0"/>
        </a:xfrm>
      </p:grpSpPr>
      <p:sp>
        <p:nvSpPr>
          <p:cNvPr id="710" name="Google Shape;710;h45438f6048749313_0_27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1" name="Google Shape;711;h45438f6048749313_0_27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Arial"/>
              <a:buNone/>
            </a:pPr>
            <a:r>
              <a:rPr b="1" lang="en-GB" sz="1200" u="sng"/>
              <a:t>Presenter note</a:t>
            </a:r>
            <a:r>
              <a:rPr b="1" lang="en-GB" sz="1200"/>
              <a:t>: </a:t>
            </a:r>
            <a:r>
              <a:rPr b="0" i="1" lang="en-GB" sz="1200"/>
              <a:t>Please update this slide with relevant examples for your audience.</a:t>
            </a:r>
            <a:endParaRPr/>
          </a:p>
          <a:p>
            <a:pPr indent="0" lvl="0" marL="0" marR="0" rtl="0" algn="l">
              <a:lnSpc>
                <a:spcPct val="100000"/>
              </a:lnSpc>
              <a:spcBef>
                <a:spcPts val="0"/>
              </a:spcBef>
              <a:spcAft>
                <a:spcPts val="0"/>
              </a:spcAft>
              <a:buClr>
                <a:schemeClr val="dk1"/>
              </a:buClr>
              <a:buSzPts val="1200"/>
              <a:buFont typeface="Arial"/>
              <a:buNone/>
            </a:pPr>
            <a:r>
              <a:t/>
            </a:r>
            <a:endParaRPr b="1" sz="1200"/>
          </a:p>
          <a:p>
            <a:pPr indent="-228600" lvl="0" marL="228600" marR="0" rtl="0" algn="l">
              <a:lnSpc>
                <a:spcPct val="100000"/>
              </a:lnSpc>
              <a:spcBef>
                <a:spcPts val="0"/>
              </a:spcBef>
              <a:spcAft>
                <a:spcPts val="0"/>
              </a:spcAft>
              <a:buClr>
                <a:schemeClr val="dk1"/>
              </a:buClr>
              <a:buSzPts val="1200"/>
              <a:buFont typeface="Play"/>
              <a:buAutoNum type="arabicPeriod"/>
            </a:pPr>
            <a:r>
              <a:rPr b="0" i="1" lang="en-GB" sz="1200"/>
              <a:t>Search through Find an apprenticeship using the establishment postcode and find some interesting jobs.</a:t>
            </a:r>
            <a:endParaRPr/>
          </a:p>
          <a:p>
            <a:pPr indent="-228600" lvl="0" marL="228600" marR="0" rtl="0" algn="l">
              <a:lnSpc>
                <a:spcPct val="100000"/>
              </a:lnSpc>
              <a:spcBef>
                <a:spcPts val="0"/>
              </a:spcBef>
              <a:spcAft>
                <a:spcPts val="0"/>
              </a:spcAft>
              <a:buClr>
                <a:schemeClr val="dk1"/>
              </a:buClr>
              <a:buSzPts val="1200"/>
              <a:buFont typeface="Play"/>
              <a:buAutoNum type="arabicPeriod"/>
            </a:pPr>
            <a:r>
              <a:rPr b="0" i="1" lang="en-GB" sz="1200"/>
              <a:t>Try to find a selection of closing dates so that you can reinforce the need to be using Find an apprenticeship regularly.</a:t>
            </a:r>
            <a:endParaRPr/>
          </a:p>
          <a:p>
            <a:pPr indent="-228600" lvl="0" marL="228600" marR="0" rtl="0" algn="l">
              <a:lnSpc>
                <a:spcPct val="100000"/>
              </a:lnSpc>
              <a:spcBef>
                <a:spcPts val="0"/>
              </a:spcBef>
              <a:spcAft>
                <a:spcPts val="0"/>
              </a:spcAft>
              <a:buClr>
                <a:schemeClr val="dk1"/>
              </a:buClr>
              <a:buSzPts val="1200"/>
              <a:buFont typeface="Play"/>
              <a:buAutoNum type="arabicPeriod"/>
            </a:pPr>
            <a:r>
              <a:rPr b="0" i="1" lang="en-GB" sz="1200"/>
              <a:t>Try to find a range of salaries so that you can show that there are employers who are prepared to pay more – often highlighting salaries can be high at all levels, not just degree apprenticeships.</a:t>
            </a:r>
            <a:endParaRPr/>
          </a:p>
          <a:p>
            <a:pPr indent="-228600" lvl="0" marL="228600" marR="0" rtl="0" algn="l">
              <a:lnSpc>
                <a:spcPct val="100000"/>
              </a:lnSpc>
              <a:spcBef>
                <a:spcPts val="0"/>
              </a:spcBef>
              <a:spcAft>
                <a:spcPts val="0"/>
              </a:spcAft>
              <a:buClr>
                <a:schemeClr val="dk1"/>
              </a:buClr>
              <a:buSzPts val="1200"/>
              <a:buFont typeface="Play"/>
              <a:buAutoNum type="arabicPeriod"/>
            </a:pPr>
            <a:r>
              <a:rPr b="0" i="1" lang="en-GB" sz="1200"/>
              <a:t>Try to find a job title that might sound a bit confusing and then explain what that role really is – make it sound exciting and explain that they should not be put off by the titles of some jobs, it’s important they read the job advert attached to it.</a:t>
            </a:r>
            <a:endParaRPr/>
          </a:p>
          <a:p>
            <a:pPr indent="-228600" lvl="0" marL="228600" marR="0" rtl="0" algn="l">
              <a:lnSpc>
                <a:spcPct val="100000"/>
              </a:lnSpc>
              <a:spcBef>
                <a:spcPts val="0"/>
              </a:spcBef>
              <a:spcAft>
                <a:spcPts val="0"/>
              </a:spcAft>
              <a:buClr>
                <a:schemeClr val="dk1"/>
              </a:buClr>
              <a:buSzPts val="1200"/>
              <a:buFont typeface="Play"/>
              <a:buAutoNum type="arabicPeriod"/>
            </a:pPr>
            <a:r>
              <a:rPr b="0" i="1" lang="en-GB" sz="1200"/>
              <a:t>Think about STEM vacancies. Can these be showcased more?</a:t>
            </a:r>
            <a:endParaRPr/>
          </a:p>
          <a:p>
            <a:pPr indent="-152400" lvl="0" marL="228600" marR="0" rtl="0" algn="l">
              <a:lnSpc>
                <a:spcPct val="100000"/>
              </a:lnSpc>
              <a:spcBef>
                <a:spcPts val="0"/>
              </a:spcBef>
              <a:spcAft>
                <a:spcPts val="0"/>
              </a:spcAft>
              <a:buClr>
                <a:schemeClr val="dk1"/>
              </a:buClr>
              <a:buSzPts val="1200"/>
              <a:buFont typeface="Play"/>
              <a:buNone/>
            </a:pPr>
            <a:r>
              <a:t/>
            </a:r>
            <a:endParaRPr b="1" sz="1200"/>
          </a:p>
          <a:p>
            <a:pPr indent="-171450" lvl="0" marL="171450" marR="0" rtl="0" algn="l">
              <a:lnSpc>
                <a:spcPct val="100000"/>
              </a:lnSpc>
              <a:spcBef>
                <a:spcPts val="0"/>
              </a:spcBef>
              <a:spcAft>
                <a:spcPts val="0"/>
              </a:spcAft>
              <a:buClr>
                <a:schemeClr val="dk1"/>
              </a:buClr>
              <a:buSzPts val="1200"/>
              <a:buFont typeface="Arial"/>
              <a:buChar char="•"/>
            </a:pPr>
            <a:r>
              <a:rPr b="0" lang="en-GB" sz="1200"/>
              <a:t>This slide shows a range of vacancies that I could find.</a:t>
            </a:r>
            <a:endParaRPr/>
          </a:p>
          <a:p>
            <a:pPr indent="-95250" lvl="0" marL="171450" marR="0" rtl="0" algn="l">
              <a:lnSpc>
                <a:spcPct val="100000"/>
              </a:lnSpc>
              <a:spcBef>
                <a:spcPts val="0"/>
              </a:spcBef>
              <a:spcAft>
                <a:spcPts val="0"/>
              </a:spcAft>
              <a:buClr>
                <a:schemeClr val="dk1"/>
              </a:buClr>
              <a:buSzPts val="1200"/>
              <a:buFont typeface="Arial"/>
              <a:buNone/>
            </a:pPr>
            <a:r>
              <a:t/>
            </a:r>
            <a:endParaRPr b="0" sz="1200"/>
          </a:p>
          <a:p>
            <a:pPr indent="-171450" lvl="0" marL="171450" marR="0" rtl="0" algn="l">
              <a:lnSpc>
                <a:spcPct val="100000"/>
              </a:lnSpc>
              <a:spcBef>
                <a:spcPts val="0"/>
              </a:spcBef>
              <a:spcAft>
                <a:spcPts val="0"/>
              </a:spcAft>
              <a:buClr>
                <a:schemeClr val="dk1"/>
              </a:buClr>
              <a:buSzPts val="1200"/>
              <a:buFont typeface="Arial"/>
              <a:buChar char="•"/>
            </a:pPr>
            <a:r>
              <a:rPr b="0" lang="en-GB" sz="1200"/>
              <a:t>You will notice that they all have different closing dates – this is one big difference to applying for university.</a:t>
            </a:r>
            <a:endParaRPr/>
          </a:p>
          <a:p>
            <a:pPr indent="0" lvl="0" marL="0" marR="0" rtl="0" algn="l">
              <a:lnSpc>
                <a:spcPct val="100000"/>
              </a:lnSpc>
              <a:spcBef>
                <a:spcPts val="0"/>
              </a:spcBef>
              <a:spcAft>
                <a:spcPts val="0"/>
              </a:spcAft>
              <a:buClr>
                <a:schemeClr val="dk1"/>
              </a:buClr>
              <a:buSzPts val="1200"/>
              <a:buFont typeface="Arial"/>
              <a:buNone/>
            </a:pPr>
            <a:r>
              <a:t/>
            </a:r>
            <a:endParaRPr b="0" sz="1200"/>
          </a:p>
          <a:p>
            <a:pPr indent="-171450" lvl="0" marL="171450" marR="0" rtl="0" algn="l">
              <a:lnSpc>
                <a:spcPct val="100000"/>
              </a:lnSpc>
              <a:spcBef>
                <a:spcPts val="0"/>
              </a:spcBef>
              <a:spcAft>
                <a:spcPts val="0"/>
              </a:spcAft>
              <a:buClr>
                <a:schemeClr val="dk1"/>
              </a:buClr>
              <a:buSzPts val="1200"/>
              <a:buFont typeface="Arial"/>
              <a:buChar char="•"/>
            </a:pPr>
            <a:r>
              <a:rPr b="0" lang="en-GB" sz="1200"/>
              <a:t>If you do see a closing date, it’s important that you don’t wait until the very end to submit your application. We are finding from talking to employers, that if they receive a huge number of applications, they may decide to close the application window early.</a:t>
            </a:r>
            <a:endParaRPr/>
          </a:p>
          <a:p>
            <a:pPr indent="-95250" lvl="0" marL="171450" marR="0" rtl="0" algn="l">
              <a:lnSpc>
                <a:spcPct val="100000"/>
              </a:lnSpc>
              <a:spcBef>
                <a:spcPts val="0"/>
              </a:spcBef>
              <a:spcAft>
                <a:spcPts val="0"/>
              </a:spcAft>
              <a:buClr>
                <a:schemeClr val="dk1"/>
              </a:buClr>
              <a:buSzPts val="1200"/>
              <a:buFont typeface="Arial"/>
              <a:buNone/>
            </a:pPr>
            <a:r>
              <a:t/>
            </a:r>
            <a:endParaRPr b="0" sz="1200"/>
          </a:p>
          <a:p>
            <a:pPr indent="-171450" lvl="0" marL="171450" marR="0" rtl="0" algn="l">
              <a:lnSpc>
                <a:spcPct val="100000"/>
              </a:lnSpc>
              <a:spcBef>
                <a:spcPts val="0"/>
              </a:spcBef>
              <a:spcAft>
                <a:spcPts val="0"/>
              </a:spcAft>
              <a:buClr>
                <a:schemeClr val="dk1"/>
              </a:buClr>
              <a:buSzPts val="1200"/>
              <a:buFont typeface="Arial"/>
              <a:buChar char="•"/>
            </a:pPr>
            <a:r>
              <a:rPr b="0" lang="en-GB" sz="1200"/>
              <a:t>You will also notice the range of different salaries too – this is because employers can decide what to pay (as long as it meets the national minimum wage for apprentices of £6.40) </a:t>
            </a:r>
            <a:endParaRPr/>
          </a:p>
          <a:p>
            <a:pPr indent="-95250" lvl="0" marL="171450" marR="0" rtl="0" algn="l">
              <a:lnSpc>
                <a:spcPct val="100000"/>
              </a:lnSpc>
              <a:spcBef>
                <a:spcPts val="0"/>
              </a:spcBef>
              <a:spcAft>
                <a:spcPts val="0"/>
              </a:spcAft>
              <a:buClr>
                <a:schemeClr val="dk1"/>
              </a:buClr>
              <a:buSzPts val="1200"/>
              <a:buFont typeface="Arial"/>
              <a:buNone/>
            </a:pPr>
            <a:r>
              <a:t/>
            </a:r>
            <a:endParaRPr b="0" sz="1200"/>
          </a:p>
          <a:p>
            <a:pPr indent="0" lvl="0" marL="0" marR="0" rtl="0" algn="l">
              <a:lnSpc>
                <a:spcPct val="100000"/>
              </a:lnSpc>
              <a:spcBef>
                <a:spcPts val="0"/>
              </a:spcBef>
              <a:spcAft>
                <a:spcPts val="0"/>
              </a:spcAft>
              <a:buClr>
                <a:schemeClr val="dk1"/>
              </a:buClr>
              <a:buSzPts val="1200"/>
              <a:buFont typeface="Arial"/>
              <a:buNone/>
            </a:pPr>
            <a:r>
              <a:rPr b="1" lang="en-GB" sz="1200" u="sng"/>
              <a:t>Presenter note</a:t>
            </a:r>
            <a:r>
              <a:rPr b="1" lang="en-GB" sz="1200"/>
              <a:t>: </a:t>
            </a:r>
            <a:r>
              <a:rPr b="0" i="1" lang="en-GB" sz="1200"/>
              <a:t>It might be useful to have the find an apprenticeship website open to show them current examples and what the site looks like.  This is also relevant for the next slide.</a:t>
            </a:r>
            <a:endParaRPr/>
          </a:p>
          <a:p>
            <a:pPr indent="0" lvl="0" marL="0" rtl="0" algn="l">
              <a:spcBef>
                <a:spcPts val="0"/>
              </a:spcBef>
              <a:spcAft>
                <a:spcPts val="0"/>
              </a:spcAft>
              <a:buNone/>
            </a:pPr>
            <a:r>
              <a:t/>
            </a:r>
            <a:endParaRPr/>
          </a:p>
        </p:txBody>
      </p:sp>
      <p:sp>
        <p:nvSpPr>
          <p:cNvPr id="712" name="Google Shape;712;h45438f6048749313_0_27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h45438f6048749313_0_2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2" name="Google Shape;722;h45438f6048749313_0_28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rtl="0" algn="l">
              <a:spcBef>
                <a:spcPts val="0"/>
              </a:spcBef>
              <a:spcAft>
                <a:spcPts val="0"/>
              </a:spcAft>
              <a:buClr>
                <a:schemeClr val="dk1"/>
              </a:buClr>
              <a:buSzPts val="1200"/>
              <a:buFont typeface="Arial"/>
              <a:buChar char="•"/>
            </a:pPr>
            <a:r>
              <a:rPr lang="en-GB" sz="1200"/>
              <a:t>Where did I find these vacancies? So one of the first places to look is Find an apprenticeship, the government portal for apprenticeship jobs. </a:t>
            </a:r>
            <a:endParaRPr/>
          </a:p>
          <a:p>
            <a:pPr indent="0" lvl="0" marL="0" rtl="0" algn="l">
              <a:spcBef>
                <a:spcPts val="0"/>
              </a:spcBef>
              <a:spcAft>
                <a:spcPts val="0"/>
              </a:spcAft>
              <a:buClr>
                <a:schemeClr val="dk1"/>
              </a:buClr>
              <a:buSzPts val="1200"/>
              <a:buFont typeface="Arial"/>
              <a:buNone/>
            </a:pPr>
            <a:r>
              <a:t/>
            </a:r>
            <a:endParaRPr sz="1200"/>
          </a:p>
          <a:p>
            <a:pPr indent="-171450" lvl="0" marL="171450" rtl="0" algn="l">
              <a:spcBef>
                <a:spcPts val="0"/>
              </a:spcBef>
              <a:spcAft>
                <a:spcPts val="0"/>
              </a:spcAft>
              <a:buClr>
                <a:schemeClr val="dk1"/>
              </a:buClr>
              <a:buSzPts val="1200"/>
              <a:buFont typeface="Arial"/>
              <a:buChar char="•"/>
            </a:pPr>
            <a:r>
              <a:rPr lang="en-GB" sz="1200"/>
              <a:t>It’s really important that you register. Search the internet for ‘Find an apprenticeship’ and it will come up as the first link. </a:t>
            </a:r>
            <a:br>
              <a:rPr lang="en-GB" sz="1200"/>
            </a:br>
            <a:r>
              <a:rPr lang="en-GB" sz="1200"/>
              <a:t>The search page is on gov.uk, </a:t>
            </a:r>
            <a:r>
              <a:rPr lang="en-GB" sz="1200">
                <a:solidFill>
                  <a:schemeClr val="dk1"/>
                </a:solidFill>
                <a:latin typeface="Arial"/>
                <a:ea typeface="Arial"/>
                <a:cs typeface="Arial"/>
                <a:sym typeface="Arial"/>
              </a:rPr>
              <a:t>an official government site.</a:t>
            </a:r>
            <a:br>
              <a:rPr lang="en-GB" sz="1200">
                <a:solidFill>
                  <a:schemeClr val="dk1"/>
                </a:solidFill>
                <a:latin typeface="Arial"/>
                <a:ea typeface="Arial"/>
                <a:cs typeface="Arial"/>
                <a:sym typeface="Arial"/>
              </a:rPr>
            </a:br>
            <a:endParaRPr sz="1200"/>
          </a:p>
          <a:p>
            <a:pPr indent="-171450" lvl="0" marL="171450" rtl="0" algn="l">
              <a:spcBef>
                <a:spcPts val="0"/>
              </a:spcBef>
              <a:spcAft>
                <a:spcPts val="0"/>
              </a:spcAft>
              <a:buClr>
                <a:schemeClr val="dk1"/>
              </a:buClr>
              <a:buSzPts val="1200"/>
              <a:buFont typeface="Arial"/>
              <a:buChar char="•"/>
            </a:pPr>
            <a:r>
              <a:rPr lang="en-GB" sz="1200"/>
              <a:t>Have a look at the different jobs that are being advertised. Remember, this is a live jobs site so it may be that you need to try and few different searches or to broaden how far you are looking to find jobs that you are interested in. It also means different vacancies will come up at different times so do not be disheartened if you don’t find something straight away, you may want to look again at another time or on different jobs/employer websites. </a:t>
            </a:r>
            <a:endParaRPr sz="1200">
              <a:solidFill>
                <a:srgbClr val="000000"/>
              </a:solidFill>
            </a:endParaRPr>
          </a:p>
          <a:p>
            <a:pPr indent="0" lvl="0" marL="0" rtl="0" algn="l">
              <a:spcBef>
                <a:spcPts val="0"/>
              </a:spcBef>
              <a:spcAft>
                <a:spcPts val="0"/>
              </a:spcAft>
              <a:buClr>
                <a:schemeClr val="dk1"/>
              </a:buClr>
              <a:buSzPts val="1200"/>
              <a:buFont typeface="Play"/>
              <a:buNone/>
            </a:pPr>
            <a:r>
              <a:t/>
            </a:r>
            <a:endParaRPr sz="1200">
              <a:solidFill>
                <a:srgbClr val="000000"/>
              </a:solidFill>
            </a:endParaRPr>
          </a:p>
          <a:p>
            <a:pPr indent="-171450" lvl="0" marL="171450" rtl="0" algn="l">
              <a:spcBef>
                <a:spcPts val="0"/>
              </a:spcBef>
              <a:spcAft>
                <a:spcPts val="0"/>
              </a:spcAft>
              <a:buClr>
                <a:schemeClr val="dk1"/>
              </a:buClr>
              <a:buSzPts val="1200"/>
              <a:buFont typeface="Arial"/>
              <a:buChar char="•"/>
            </a:pPr>
            <a:r>
              <a:rPr lang="en-GB" sz="1200"/>
              <a:t>Start applying for jobs that interest you. You need to remember that typically, some of the bigger companies will advertise quite early in the year (e.g. September/October) for apprentices to start the following September so please don’t leave it until the last minute or you might be disappointed to have missed a great opportunity. </a:t>
            </a:r>
            <a:endParaRPr/>
          </a:p>
          <a:p>
            <a:pPr indent="-95250" lvl="0" marL="171450" rtl="0" algn="l">
              <a:spcBef>
                <a:spcPts val="0"/>
              </a:spcBef>
              <a:spcAft>
                <a:spcPts val="0"/>
              </a:spcAft>
              <a:buClr>
                <a:schemeClr val="dk1"/>
              </a:buClr>
              <a:buSzPts val="1200"/>
              <a:buFont typeface="Arial"/>
              <a:buNone/>
            </a:pPr>
            <a:r>
              <a:t/>
            </a:r>
            <a:endParaRPr sz="1200"/>
          </a:p>
          <a:p>
            <a:pPr indent="-171450" lvl="0" marL="171450" rtl="0" algn="l">
              <a:spcBef>
                <a:spcPts val="0"/>
              </a:spcBef>
              <a:spcAft>
                <a:spcPts val="0"/>
              </a:spcAft>
              <a:buClr>
                <a:schemeClr val="dk1"/>
              </a:buClr>
              <a:buSzPts val="1200"/>
              <a:buFont typeface="Arial"/>
              <a:buChar char="•"/>
            </a:pPr>
            <a:r>
              <a:rPr lang="en-GB" sz="1200"/>
              <a:t>Others may come up later in the year closer to the time you are looking to start your apprenticeship, so use the website to help you with the next step. </a:t>
            </a:r>
            <a:endParaRPr/>
          </a:p>
          <a:p>
            <a:pPr indent="0" lvl="0" marL="0" rtl="0" algn="l">
              <a:spcBef>
                <a:spcPts val="0"/>
              </a:spcBef>
              <a:spcAft>
                <a:spcPts val="0"/>
              </a:spcAft>
              <a:buClr>
                <a:schemeClr val="dk1"/>
              </a:buClr>
              <a:buSzPts val="1200"/>
              <a:buFont typeface="Arial"/>
              <a:buNone/>
            </a:pPr>
            <a:r>
              <a:t/>
            </a:r>
            <a:endParaRPr sz="1200"/>
          </a:p>
          <a:p>
            <a:pPr indent="-171450" lvl="0" marL="171450" rtl="0" algn="l">
              <a:spcBef>
                <a:spcPts val="0"/>
              </a:spcBef>
              <a:spcAft>
                <a:spcPts val="0"/>
              </a:spcAft>
              <a:buClr>
                <a:schemeClr val="dk1"/>
              </a:buClr>
              <a:buSzPts val="1200"/>
              <a:buFont typeface="Arial"/>
              <a:buChar char="•"/>
            </a:pPr>
            <a:r>
              <a:rPr lang="en-GB" sz="1200"/>
              <a:t>Set up your alerts. A great feature of this system is that you can get it to do all the hard work for you. You can manage your alert settings so that you receive emails when jobs come up that you might be interested in.</a:t>
            </a:r>
            <a:endParaRPr/>
          </a:p>
          <a:p>
            <a:pPr indent="0" lvl="0" marL="0" rtl="0" algn="l">
              <a:spcBef>
                <a:spcPts val="0"/>
              </a:spcBef>
              <a:spcAft>
                <a:spcPts val="0"/>
              </a:spcAft>
              <a:buNone/>
            </a:pPr>
            <a:r>
              <a:t/>
            </a:r>
            <a:endParaRPr sz="1200"/>
          </a:p>
          <a:p>
            <a:pPr indent="-171450" lvl="0" marL="171450" rtl="0" algn="l">
              <a:spcBef>
                <a:spcPts val="0"/>
              </a:spcBef>
              <a:spcAft>
                <a:spcPts val="0"/>
              </a:spcAft>
              <a:buClr>
                <a:schemeClr val="dk1"/>
              </a:buClr>
              <a:buSzPts val="1200"/>
              <a:buFont typeface="Arial"/>
              <a:buChar char="•"/>
            </a:pPr>
            <a:r>
              <a:rPr lang="en-GB" sz="1200"/>
              <a:t>Employers are always telling us that the applicants that really stand out to them are those that have made a bit of extra effort. You could consider contacting the company and asking them if they have any virtual open days coming up, or work experience or other opportunities to engage with them. That will look really impressive on your application and can give you an advantage over other applicants.</a:t>
            </a:r>
            <a:endParaRPr/>
          </a:p>
          <a:p>
            <a:pPr indent="-95250" lvl="0" marL="171450" rtl="0" algn="l">
              <a:spcBef>
                <a:spcPts val="0"/>
              </a:spcBef>
              <a:spcAft>
                <a:spcPts val="0"/>
              </a:spcAft>
              <a:buClr>
                <a:schemeClr val="dk1"/>
              </a:buClr>
              <a:buSzPts val="1200"/>
              <a:buFont typeface="Arial"/>
              <a:buNone/>
            </a:pPr>
            <a:r>
              <a:t/>
            </a:r>
            <a:endParaRPr sz="1200"/>
          </a:p>
          <a:p>
            <a:pPr indent="-171450" lvl="0" marL="171450" rtl="0" algn="l">
              <a:spcBef>
                <a:spcPts val="0"/>
              </a:spcBef>
              <a:spcAft>
                <a:spcPts val="0"/>
              </a:spcAft>
              <a:buClr>
                <a:schemeClr val="dk1"/>
              </a:buClr>
              <a:buSzPts val="1200"/>
              <a:buFont typeface="Arial"/>
              <a:buChar char="•"/>
            </a:pPr>
            <a:r>
              <a:rPr lang="en-GB" sz="1200"/>
              <a:t>Find an apprenticeship has some new features so we </a:t>
            </a:r>
            <a:r>
              <a:rPr b="1" lang="en-GB" sz="1200"/>
              <a:t>will be working with you to create an account / can share information about resources that will help you to set up an account. </a:t>
            </a:r>
            <a:endParaRPr/>
          </a:p>
          <a:p>
            <a:pPr indent="0" lvl="0" marL="0" rtl="0" algn="l">
              <a:spcBef>
                <a:spcPts val="0"/>
              </a:spcBef>
              <a:spcAft>
                <a:spcPts val="0"/>
              </a:spcAft>
              <a:buNone/>
            </a:pPr>
            <a:r>
              <a:t/>
            </a:r>
            <a:endParaRPr/>
          </a:p>
        </p:txBody>
      </p:sp>
      <p:sp>
        <p:nvSpPr>
          <p:cNvPr id="723" name="Google Shape;723;h45438f6048749313_0_28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h45438f6048749313_0_30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6" name="Google Shape;746;h45438f6048749313_0_30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rtl="0" algn="l">
              <a:spcBef>
                <a:spcPts val="0"/>
              </a:spcBef>
              <a:spcAft>
                <a:spcPts val="0"/>
              </a:spcAft>
              <a:buClr>
                <a:schemeClr val="dk1"/>
              </a:buClr>
              <a:buSzPts val="1200"/>
              <a:buFont typeface="Arial"/>
              <a:buChar char="•"/>
            </a:pPr>
            <a:r>
              <a:rPr lang="en-GB"/>
              <a:t>Whilst Find an apprenticeship is a great place to start looking for apprenticeships, it is not the only place.</a:t>
            </a:r>
            <a:endParaRPr/>
          </a:p>
          <a:p>
            <a:pPr indent="0" lvl="0" marL="0" rtl="0" algn="l">
              <a:spcBef>
                <a:spcPts val="0"/>
              </a:spcBef>
              <a:spcAft>
                <a:spcPts val="0"/>
              </a:spcAft>
              <a:buNone/>
            </a:pPr>
            <a:r>
              <a:t/>
            </a:r>
            <a:endParaRPr/>
          </a:p>
          <a:p>
            <a:pPr indent="-171450" lvl="0" marL="171450" rtl="0" algn="l">
              <a:spcBef>
                <a:spcPts val="0"/>
              </a:spcBef>
              <a:spcAft>
                <a:spcPts val="0"/>
              </a:spcAft>
              <a:buClr>
                <a:schemeClr val="dk1"/>
              </a:buClr>
              <a:buSzPts val="1200"/>
              <a:buFont typeface="Arial"/>
              <a:buChar char="•"/>
            </a:pPr>
            <a:r>
              <a:rPr lang="en-GB"/>
              <a:t>If you have a particular employer in mind, </a:t>
            </a:r>
            <a:r>
              <a:rPr b="1" lang="en-GB"/>
              <a:t>visit their website</a:t>
            </a:r>
            <a:r>
              <a:rPr lang="en-GB"/>
              <a:t> and see if you can sign up for recruitment alerts or if they send out a newsletter. </a:t>
            </a:r>
            <a:endParaRPr/>
          </a:p>
          <a:p>
            <a:pPr indent="0" lvl="0" marL="0" rtl="0" algn="l">
              <a:spcBef>
                <a:spcPts val="0"/>
              </a:spcBef>
              <a:spcAft>
                <a:spcPts val="0"/>
              </a:spcAft>
              <a:buNone/>
            </a:pPr>
            <a:r>
              <a:t/>
            </a:r>
            <a:endParaRPr/>
          </a:p>
          <a:p>
            <a:pPr indent="-171450" lvl="0" marL="171450" rtl="0" algn="l">
              <a:spcBef>
                <a:spcPts val="0"/>
              </a:spcBef>
              <a:spcAft>
                <a:spcPts val="0"/>
              </a:spcAft>
              <a:buClr>
                <a:schemeClr val="dk1"/>
              </a:buClr>
              <a:buSzPts val="1200"/>
              <a:buFont typeface="Arial"/>
              <a:buChar char="•"/>
            </a:pPr>
            <a:r>
              <a:rPr lang="en-GB"/>
              <a:t>Make sure you follow their careers pages on </a:t>
            </a:r>
            <a:r>
              <a:rPr b="1" lang="en-GB"/>
              <a:t>social media</a:t>
            </a:r>
            <a:r>
              <a:rPr lang="en-GB"/>
              <a:t> using Facebook, Twitter and Instagram too as they will probably use this as a way to promote their vacancies. If you have a LinkedIn profile, it is worth following organisations on there as we have heard from many apprentices more recently that they have found vacancies from employers or training providers on LinkedIn. If you don’t yet have a profile, it may be worth exploring or asking for support in creating one from your school careers adviser or a parent/carer.</a:t>
            </a:r>
            <a:endParaRPr/>
          </a:p>
          <a:p>
            <a:pPr indent="0" lvl="0" marL="0" rtl="0" algn="l">
              <a:spcBef>
                <a:spcPts val="0"/>
              </a:spcBef>
              <a:spcAft>
                <a:spcPts val="0"/>
              </a:spcAft>
              <a:buClr>
                <a:schemeClr val="dk1"/>
              </a:buClr>
              <a:buSzPts val="1200"/>
              <a:buFont typeface="Arial"/>
              <a:buNone/>
            </a:pPr>
            <a:r>
              <a:t/>
            </a:r>
            <a:endParaRPr/>
          </a:p>
          <a:p>
            <a:pPr indent="-171450" lvl="0" marL="171450" rtl="0" algn="l">
              <a:spcBef>
                <a:spcPts val="0"/>
              </a:spcBef>
              <a:spcAft>
                <a:spcPts val="0"/>
              </a:spcAft>
              <a:buClr>
                <a:schemeClr val="dk1"/>
              </a:buClr>
              <a:buSzPts val="1200"/>
              <a:buFont typeface="Arial"/>
              <a:buChar char="•"/>
            </a:pPr>
            <a:r>
              <a:rPr lang="en-GB"/>
              <a:t>We have spoken to lots of apprentices and quite often, they will say that they actually heard about their job through a </a:t>
            </a:r>
            <a:r>
              <a:rPr b="1" lang="en-GB"/>
              <a:t>family member or friend</a:t>
            </a:r>
            <a:r>
              <a:rPr lang="en-GB"/>
              <a:t>. So make sure you tell everyone you can think of that you’re looking for an apprenticeship and you never know what might come through!</a:t>
            </a:r>
            <a:endParaRPr/>
          </a:p>
          <a:p>
            <a:pPr indent="-95250" lvl="0" marL="171450" rtl="0" algn="l">
              <a:spcBef>
                <a:spcPts val="0"/>
              </a:spcBef>
              <a:spcAft>
                <a:spcPts val="0"/>
              </a:spcAft>
              <a:buClr>
                <a:schemeClr val="dk1"/>
              </a:buClr>
              <a:buSzPts val="1200"/>
              <a:buFont typeface="Arial"/>
              <a:buNone/>
            </a:pPr>
            <a:r>
              <a:t/>
            </a:r>
            <a:endParaRPr/>
          </a:p>
          <a:p>
            <a:pPr indent="-171450" lvl="0" marL="171450" marR="0" rtl="0" algn="l">
              <a:lnSpc>
                <a:spcPct val="100000"/>
              </a:lnSpc>
              <a:spcBef>
                <a:spcPts val="0"/>
              </a:spcBef>
              <a:spcAft>
                <a:spcPts val="0"/>
              </a:spcAft>
              <a:buClr>
                <a:schemeClr val="dk1"/>
              </a:buClr>
              <a:buSzPts val="1200"/>
              <a:buFont typeface="Arial"/>
              <a:buChar char="•"/>
            </a:pPr>
            <a:r>
              <a:rPr lang="en-GB"/>
              <a:t>There are lots of other job search sites out there where you can flick through online profiles for some of the UK’s top apprentice employers.</a:t>
            </a:r>
            <a:endParaRPr/>
          </a:p>
          <a:p>
            <a:pPr indent="0" lvl="0" marL="0" marR="0" rtl="0" algn="l">
              <a:lnSpc>
                <a:spcPct val="100000"/>
              </a:lnSpc>
              <a:spcBef>
                <a:spcPts val="0"/>
              </a:spcBef>
              <a:spcAft>
                <a:spcPts val="0"/>
              </a:spcAft>
              <a:buClr>
                <a:schemeClr val="dk1"/>
              </a:buClr>
              <a:buSzPts val="1200"/>
              <a:buFont typeface="Arial"/>
              <a:buNone/>
            </a:pPr>
            <a:r>
              <a:t/>
            </a:r>
            <a:endParaRPr/>
          </a:p>
          <a:p>
            <a:pPr indent="-171450" lvl="0" marL="171450" marR="0" rtl="0" algn="l">
              <a:lnSpc>
                <a:spcPct val="100000"/>
              </a:lnSpc>
              <a:spcBef>
                <a:spcPts val="0"/>
              </a:spcBef>
              <a:spcAft>
                <a:spcPts val="0"/>
              </a:spcAft>
              <a:buClr>
                <a:schemeClr val="dk1"/>
              </a:buClr>
              <a:buSzPts val="1200"/>
              <a:buFont typeface="Arial"/>
              <a:buChar char="•"/>
            </a:pPr>
            <a:r>
              <a:rPr lang="en-GB"/>
              <a:t>Definitely spend some time looking into the different types of employers. There will be a real mix from your local council who might have a jobs page for young people, through to bigger recruitment sites too.</a:t>
            </a:r>
            <a:endParaRPr/>
          </a:p>
          <a:p>
            <a:pPr indent="-95250" lvl="0" marL="171450" marR="0" rtl="0" algn="l">
              <a:lnSpc>
                <a:spcPct val="100000"/>
              </a:lnSpc>
              <a:spcBef>
                <a:spcPts val="0"/>
              </a:spcBef>
              <a:spcAft>
                <a:spcPts val="0"/>
              </a:spcAft>
              <a:buClr>
                <a:schemeClr val="dk1"/>
              </a:buClr>
              <a:buSzPts val="1200"/>
              <a:buFont typeface="Arial"/>
              <a:buNone/>
            </a:pPr>
            <a:r>
              <a:t/>
            </a:r>
            <a:endParaRPr/>
          </a:p>
          <a:p>
            <a:pPr indent="-171450" lvl="0" marL="171450" marR="0" rtl="0" algn="l">
              <a:lnSpc>
                <a:spcPct val="100000"/>
              </a:lnSpc>
              <a:spcBef>
                <a:spcPts val="0"/>
              </a:spcBef>
              <a:spcAft>
                <a:spcPts val="0"/>
              </a:spcAft>
              <a:buClr>
                <a:schemeClr val="dk1"/>
              </a:buClr>
              <a:buSzPts val="1200"/>
              <a:buFont typeface="Arial"/>
              <a:buChar char="•"/>
            </a:pPr>
            <a:r>
              <a:rPr b="0" lang="en-GB"/>
              <a:t>The </a:t>
            </a:r>
            <a:r>
              <a:rPr b="1" lang="en-GB"/>
              <a:t>Higher &amp; Degree vacancy listing </a:t>
            </a:r>
            <a:r>
              <a:rPr b="0" lang="en-GB"/>
              <a:t>is also a really useful document that is shared in November and then an updated version is released again in February. This contains a list of hundreds of higher and degree apprenticeship vacancies that are open for application, and gives key information about the employer, the apprenticeship, the salary, location and where to apply. This will be shared on the Amazing Apprenticeships website and apprenticeships.gov.uk. </a:t>
            </a:r>
            <a:r>
              <a:rPr b="1" lang="en-GB"/>
              <a:t> </a:t>
            </a:r>
            <a:endParaRPr/>
          </a:p>
          <a:p>
            <a:pPr indent="0" lvl="0" marL="0" rtl="0" algn="l">
              <a:spcBef>
                <a:spcPts val="0"/>
              </a:spcBef>
              <a:spcAft>
                <a:spcPts val="0"/>
              </a:spcAft>
              <a:buNone/>
            </a:pPr>
            <a:r>
              <a:t/>
            </a:r>
            <a:endParaRPr/>
          </a:p>
        </p:txBody>
      </p:sp>
      <p:sp>
        <p:nvSpPr>
          <p:cNvPr id="747" name="Google Shape;747;h45438f6048749313_0_30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h45438f6048749313_0_3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4" name="Google Shape;794;h45438f6048749313_0_35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171450" lvl="0" marL="171450" rtl="0" algn="l">
              <a:spcBef>
                <a:spcPts val="0"/>
              </a:spcBef>
              <a:spcAft>
                <a:spcPts val="0"/>
              </a:spcAft>
              <a:buClr>
                <a:schemeClr val="dk1"/>
              </a:buClr>
              <a:buSzPts val="1200"/>
              <a:buFont typeface="Arial"/>
              <a:buChar char="•"/>
            </a:pPr>
            <a:r>
              <a:rPr lang="en-GB"/>
              <a:t>There are an array of resources that can support you in finding out more about apprenticeships.</a:t>
            </a:r>
            <a:endParaRPr/>
          </a:p>
          <a:p>
            <a:pPr indent="-95250" lvl="0" marL="171450" rtl="0" algn="l">
              <a:spcBef>
                <a:spcPts val="0"/>
              </a:spcBef>
              <a:spcAft>
                <a:spcPts val="0"/>
              </a:spcAft>
              <a:buClr>
                <a:schemeClr val="dk1"/>
              </a:buClr>
              <a:buSzPts val="1200"/>
              <a:buFont typeface="Arial"/>
              <a:buNone/>
            </a:pPr>
            <a:r>
              <a:t/>
            </a:r>
            <a:endParaRPr/>
          </a:p>
          <a:p>
            <a:pPr indent="-171450" lvl="0" marL="171450" rtl="0" algn="l">
              <a:spcBef>
                <a:spcPts val="0"/>
              </a:spcBef>
              <a:spcAft>
                <a:spcPts val="0"/>
              </a:spcAft>
              <a:buClr>
                <a:schemeClr val="dk1"/>
              </a:buClr>
              <a:buSzPts val="1200"/>
              <a:buFont typeface="Arial"/>
              <a:buChar char="•"/>
            </a:pPr>
            <a:r>
              <a:rPr lang="en-GB"/>
              <a:t>You can visit Amazing Apprenticeships’ website to find useful:</a:t>
            </a:r>
            <a:br>
              <a:rPr lang="en-GB"/>
            </a:br>
            <a:r>
              <a:rPr lang="en-GB"/>
              <a:t>- Application guides</a:t>
            </a:r>
            <a:br>
              <a:rPr lang="en-GB"/>
            </a:br>
            <a:r>
              <a:rPr lang="en-GB"/>
              <a:t>- Factsheets and guides providing hints and tips</a:t>
            </a:r>
            <a:br>
              <a:rPr lang="en-GB"/>
            </a:br>
            <a:r>
              <a:rPr lang="en-GB"/>
              <a:t>- A guide on how to use Find an apprenticeship and set up your account properly</a:t>
            </a:r>
            <a:br>
              <a:rPr lang="en-GB"/>
            </a:br>
            <a:r>
              <a:rPr lang="en-GB"/>
              <a:t>- A range of webinars with experts and employers talking about apprenticeships, what’s available, explaining the different levels and opportunities and giving</a:t>
            </a:r>
            <a:br>
              <a:rPr lang="en-GB"/>
            </a:br>
            <a:r>
              <a:rPr lang="en-GB"/>
              <a:t>  application advice and guidance </a:t>
            </a:r>
            <a:br>
              <a:rPr lang="en-GB"/>
            </a:br>
            <a:r>
              <a:rPr lang="en-GB"/>
              <a:t>- Profiles of top apprenticeship employers exploring what they offer and how to apply, with guidance from their recruitment teams</a:t>
            </a:r>
            <a:br>
              <a:rPr lang="en-GB"/>
            </a:br>
            <a:r>
              <a:rPr lang="en-GB"/>
              <a:t>- Advice from apprentices through films, case studies and other resources</a:t>
            </a:r>
            <a:endParaRPr/>
          </a:p>
          <a:p>
            <a:pPr indent="0" lvl="0" marL="0" rtl="0" algn="l">
              <a:spcBef>
                <a:spcPts val="0"/>
              </a:spcBef>
              <a:spcAft>
                <a:spcPts val="0"/>
              </a:spcAft>
              <a:buNone/>
            </a:pPr>
            <a:r>
              <a:t/>
            </a:r>
            <a:endParaRPr/>
          </a:p>
        </p:txBody>
      </p:sp>
      <p:sp>
        <p:nvSpPr>
          <p:cNvPr id="795" name="Google Shape;795;h45438f6048749313_0_35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g303d6914f44_0_1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7" name="Google Shape;827;g303d6914f44_0_1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28" name="Google Shape;828;g303d6914f44_0_1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1" name="Shape 831"/>
        <p:cNvGrpSpPr/>
        <p:nvPr/>
      </p:nvGrpSpPr>
      <p:grpSpPr>
        <a:xfrm>
          <a:off x="0" y="0"/>
          <a:ext cx="0" cy="0"/>
          <a:chOff x="0" y="0"/>
          <a:chExt cx="0" cy="0"/>
        </a:xfrm>
      </p:grpSpPr>
      <p:sp>
        <p:nvSpPr>
          <p:cNvPr id="832" name="Google Shape;832;g283011c027a_0_5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3" name="Google Shape;833;g283011c027a_0_5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834" name="Google Shape;834;g283011c027a_0_52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9" name="Shape 839"/>
        <p:cNvGrpSpPr/>
        <p:nvPr/>
      </p:nvGrpSpPr>
      <p:grpSpPr>
        <a:xfrm>
          <a:off x="0" y="0"/>
          <a:ext cx="0" cy="0"/>
          <a:chOff x="0" y="0"/>
          <a:chExt cx="0" cy="0"/>
        </a:xfrm>
      </p:grpSpPr>
      <p:sp>
        <p:nvSpPr>
          <p:cNvPr id="840" name="Google Shape;840;g28416aec6f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1" name="Google Shape;841;g28416aec6f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42" name="Google Shape;842;g28416aec6f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7" name="Shape 847"/>
        <p:cNvGrpSpPr/>
        <p:nvPr/>
      </p:nvGrpSpPr>
      <p:grpSpPr>
        <a:xfrm>
          <a:off x="0" y="0"/>
          <a:ext cx="0" cy="0"/>
          <a:chOff x="0" y="0"/>
          <a:chExt cx="0" cy="0"/>
        </a:xfrm>
      </p:grpSpPr>
      <p:sp>
        <p:nvSpPr>
          <p:cNvPr id="848" name="Google Shape;848;g283a9ca8d56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9" name="Google Shape;849;g283a9ca8d56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0" name="Google Shape;850;g283a9ca8d56_1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g283011c027a_0_13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7" name="Google Shape;857;g283011c027a_0_13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858" name="Google Shape;858;g283011c027a_0_132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4" name="Shape 864"/>
        <p:cNvGrpSpPr/>
        <p:nvPr/>
      </p:nvGrpSpPr>
      <p:grpSpPr>
        <a:xfrm>
          <a:off x="0" y="0"/>
          <a:ext cx="0" cy="0"/>
          <a:chOff x="0" y="0"/>
          <a:chExt cx="0" cy="0"/>
        </a:xfrm>
      </p:grpSpPr>
      <p:sp>
        <p:nvSpPr>
          <p:cNvPr id="865" name="Google Shape;865;g283011c027a_0_13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6" name="Google Shape;866;g283011c027a_0_13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867" name="Google Shape;867;g283011c027a_0_133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3" name="Shape 873"/>
        <p:cNvGrpSpPr/>
        <p:nvPr/>
      </p:nvGrpSpPr>
      <p:grpSpPr>
        <a:xfrm>
          <a:off x="0" y="0"/>
          <a:ext cx="0" cy="0"/>
          <a:chOff x="0" y="0"/>
          <a:chExt cx="0" cy="0"/>
        </a:xfrm>
      </p:grpSpPr>
      <p:sp>
        <p:nvSpPr>
          <p:cNvPr id="874" name="Google Shape;874;g3f54d34ccb7_0_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a:t>
            </a:r>
            <a:endParaRPr/>
          </a:p>
        </p:txBody>
      </p:sp>
      <p:sp>
        <p:nvSpPr>
          <p:cNvPr id="875" name="Google Shape;875;g3f54d34ccb7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9" name="Shape 879"/>
        <p:cNvGrpSpPr/>
        <p:nvPr/>
      </p:nvGrpSpPr>
      <p:grpSpPr>
        <a:xfrm>
          <a:off x="0" y="0"/>
          <a:ext cx="0" cy="0"/>
          <a:chOff x="0" y="0"/>
          <a:chExt cx="0" cy="0"/>
        </a:xfrm>
      </p:grpSpPr>
      <p:sp>
        <p:nvSpPr>
          <p:cNvPr id="880" name="Google Shape;880;g1396bafc3a7_0_1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https://www.undergraduate.study.cam.ac.uk/files/publications/super-curricular_suggestions.pdf</a:t>
            </a:r>
            <a:endParaRPr/>
          </a:p>
          <a:p>
            <a:pPr indent="0" lvl="0" marL="0" marR="0" rtl="0" algn="l">
              <a:lnSpc>
                <a:spcPct val="100000"/>
              </a:lnSpc>
              <a:spcBef>
                <a:spcPts val="0"/>
              </a:spcBef>
              <a:spcAft>
                <a:spcPts val="0"/>
              </a:spcAft>
              <a:buClr>
                <a:schemeClr val="dk1"/>
              </a:buClr>
              <a:buSzPts val="1200"/>
              <a:buFont typeface="Calibri"/>
              <a:buNone/>
            </a:pPr>
            <a:r>
              <a:rPr lang="en-GB"/>
              <a:t>https://www.ashmoleacademy.org/page/?title=Super%2DCurricular+Activities&amp;pid=725</a:t>
            </a:r>
            <a:endParaRPr/>
          </a:p>
          <a:p>
            <a:pPr indent="0" lvl="0" marL="0" rtl="0" algn="l">
              <a:lnSpc>
                <a:spcPct val="100000"/>
              </a:lnSpc>
              <a:spcBef>
                <a:spcPts val="0"/>
              </a:spcBef>
              <a:spcAft>
                <a:spcPts val="0"/>
              </a:spcAft>
              <a:buSzPts val="1400"/>
              <a:buNone/>
            </a:pPr>
            <a:r>
              <a:rPr lang="en-GB"/>
              <a:t>https://www.univ.ox.ac.uk/applying-to-univ/explore-your-subject/</a:t>
            </a:r>
            <a:endParaRPr/>
          </a:p>
          <a:p>
            <a:pPr indent="0" lvl="0" marL="0" rtl="0" algn="l">
              <a:lnSpc>
                <a:spcPct val="100000"/>
              </a:lnSpc>
              <a:spcBef>
                <a:spcPts val="0"/>
              </a:spcBef>
              <a:spcAft>
                <a:spcPts val="0"/>
              </a:spcAft>
              <a:buSzPts val="1400"/>
              <a:buNone/>
            </a:pPr>
            <a:r>
              <a:rPr lang="en-GB"/>
              <a:t>https://www.ox.ac.uk/admissions/undergraduate/increasing-access/ug-digital-resources</a:t>
            </a:r>
            <a:endParaRPr/>
          </a:p>
          <a:p>
            <a:pPr indent="0" lvl="0" marL="0" rtl="0" algn="l">
              <a:lnSpc>
                <a:spcPct val="100000"/>
              </a:lnSpc>
              <a:spcBef>
                <a:spcPts val="0"/>
              </a:spcBef>
              <a:spcAft>
                <a:spcPts val="0"/>
              </a:spcAft>
              <a:buSzPts val="1400"/>
              <a:buNone/>
            </a:pPr>
            <a:r>
              <a:t/>
            </a:r>
            <a:endParaRPr/>
          </a:p>
          <a:p>
            <a:pPr indent="0" lvl="0" marL="0" marR="0" rtl="0" algn="l">
              <a:lnSpc>
                <a:spcPct val="100000"/>
              </a:lnSpc>
              <a:spcBef>
                <a:spcPts val="0"/>
              </a:spcBef>
              <a:spcAft>
                <a:spcPts val="0"/>
              </a:spcAft>
              <a:buClr>
                <a:srgbClr val="000000"/>
              </a:buClr>
              <a:buSzPts val="1400"/>
              <a:buFont typeface="Arial"/>
              <a:buNone/>
            </a:pPr>
            <a:r>
              <a:rPr lang="en-GB">
                <a:latin typeface="Montserrat Light"/>
                <a:ea typeface="Montserrat Light"/>
                <a:cs typeface="Montserrat Light"/>
                <a:sym typeface="Montserrat Light"/>
              </a:rPr>
              <a:t>https://academic.oup.com/pages/very-short-introductions</a:t>
            </a:r>
            <a:endParaRPr/>
          </a:p>
          <a:p>
            <a:pPr indent="0" lvl="0" marL="0" rtl="0" algn="l">
              <a:lnSpc>
                <a:spcPct val="100000"/>
              </a:lnSpc>
              <a:spcBef>
                <a:spcPts val="0"/>
              </a:spcBef>
              <a:spcAft>
                <a:spcPts val="0"/>
              </a:spcAft>
              <a:buSzPts val="1400"/>
              <a:buNone/>
            </a:pPr>
            <a:r>
              <a:t/>
            </a:r>
            <a:endParaRPr/>
          </a:p>
        </p:txBody>
      </p:sp>
      <p:sp>
        <p:nvSpPr>
          <p:cNvPr id="881" name="Google Shape;881;g1396bafc3a7_0_1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g2843f291a69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0" name="Google Shape;890;g2843f291a69_2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4" name="Shape 894"/>
        <p:cNvGrpSpPr/>
        <p:nvPr/>
      </p:nvGrpSpPr>
      <p:grpSpPr>
        <a:xfrm>
          <a:off x="0" y="0"/>
          <a:ext cx="0" cy="0"/>
          <a:chOff x="0" y="0"/>
          <a:chExt cx="0" cy="0"/>
        </a:xfrm>
      </p:grpSpPr>
      <p:sp>
        <p:nvSpPr>
          <p:cNvPr id="895" name="Google Shape;895;g2848b106025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6" name="Google Shape;896;g2848b106025_0_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897" name="Google Shape;897;g2848b106025_0_1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g2843f291a69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2" name="Google Shape;902;g2843f291a69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903" name="Google Shape;903;g2843f291a69_1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7" name="Shape 907"/>
        <p:cNvGrpSpPr/>
        <p:nvPr/>
      </p:nvGrpSpPr>
      <p:grpSpPr>
        <a:xfrm>
          <a:off x="0" y="0"/>
          <a:ext cx="0" cy="0"/>
          <a:chOff x="0" y="0"/>
          <a:chExt cx="0" cy="0"/>
        </a:xfrm>
      </p:grpSpPr>
      <p:sp>
        <p:nvSpPr>
          <p:cNvPr id="908" name="Google Shape;908;g2843f291a69_1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9" name="Google Shape;909;g2843f291a69_1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910" name="Google Shape;910;g2843f291a69_1_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4" name="Shape 914"/>
        <p:cNvGrpSpPr/>
        <p:nvPr/>
      </p:nvGrpSpPr>
      <p:grpSpPr>
        <a:xfrm>
          <a:off x="0" y="0"/>
          <a:ext cx="0" cy="0"/>
          <a:chOff x="0" y="0"/>
          <a:chExt cx="0" cy="0"/>
        </a:xfrm>
      </p:grpSpPr>
      <p:sp>
        <p:nvSpPr>
          <p:cNvPr id="915" name="Google Shape;915;g1396bafc3a7_0_282:notes"/>
          <p:cNvSpPr/>
          <p:nvPr>
            <p:ph idx="2" type="sldImg"/>
          </p:nvPr>
        </p:nvSpPr>
        <p:spPr>
          <a:xfrm>
            <a:off x="91278" y="685727"/>
            <a:ext cx="6675600" cy="3428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6" name="Google Shape;916;g1396bafc3a7_0_282:notes"/>
          <p:cNvSpPr txBox="1"/>
          <p:nvPr>
            <p:ph idx="1" type="body"/>
          </p:nvPr>
        </p:nvSpPr>
        <p:spPr>
          <a:xfrm>
            <a:off x="685801"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17" name="Google Shape;917;g1396bafc3a7_0_28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g1559c8752e1_0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24" name="Google Shape;924;g1559c8752e1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8" name="Shape 928"/>
        <p:cNvGrpSpPr/>
        <p:nvPr/>
      </p:nvGrpSpPr>
      <p:grpSpPr>
        <a:xfrm>
          <a:off x="0" y="0"/>
          <a:ext cx="0" cy="0"/>
          <a:chOff x="0" y="0"/>
          <a:chExt cx="0" cy="0"/>
        </a:xfrm>
      </p:grpSpPr>
      <p:sp>
        <p:nvSpPr>
          <p:cNvPr id="929" name="Google Shape;929;g283a9ca8d56_1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0" name="Google Shape;930;g283a9ca8d56_1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1" name="Google Shape;931;g283a9ca8d56_1_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g283011c027a_0_148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7" name="Google Shape;937;g283011c027a_0_14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8" name="Google Shape;938;g283011c027a_0_148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2" name="Shape 942"/>
        <p:cNvGrpSpPr/>
        <p:nvPr/>
      </p:nvGrpSpPr>
      <p:grpSpPr>
        <a:xfrm>
          <a:off x="0" y="0"/>
          <a:ext cx="0" cy="0"/>
          <a:chOff x="0" y="0"/>
          <a:chExt cx="0" cy="0"/>
        </a:xfrm>
      </p:grpSpPr>
      <p:sp>
        <p:nvSpPr>
          <p:cNvPr id="943" name="Google Shape;943;g2843f291a69_1_9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HS</a:t>
            </a:r>
            <a:endParaRPr/>
          </a:p>
        </p:txBody>
      </p:sp>
      <p:sp>
        <p:nvSpPr>
          <p:cNvPr id="944" name="Google Shape;944;g2843f291a69_1_9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8" name="Shape 948"/>
        <p:cNvGrpSpPr/>
        <p:nvPr/>
      </p:nvGrpSpPr>
      <p:grpSpPr>
        <a:xfrm>
          <a:off x="0" y="0"/>
          <a:ext cx="0" cy="0"/>
          <a:chOff x="0" y="0"/>
          <a:chExt cx="0" cy="0"/>
        </a:xfrm>
      </p:grpSpPr>
      <p:sp>
        <p:nvSpPr>
          <p:cNvPr id="949" name="Google Shape;949;g2843f291a69_1_1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0" name="Google Shape;950;g2843f291a69_1_1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g28416aec6f5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56" name="Google Shape;956;g28416aec6f5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0" name="Shape 960"/>
        <p:cNvGrpSpPr/>
        <p:nvPr/>
      </p:nvGrpSpPr>
      <p:grpSpPr>
        <a:xfrm>
          <a:off x="0" y="0"/>
          <a:ext cx="0" cy="0"/>
          <a:chOff x="0" y="0"/>
          <a:chExt cx="0" cy="0"/>
        </a:xfrm>
      </p:grpSpPr>
      <p:sp>
        <p:nvSpPr>
          <p:cNvPr id="961" name="Google Shape;961;g2848b106025_0_9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2" name="Google Shape;962;g2848b106025_0_9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3" name="Google Shape;963;g2848b106025_0_9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6" name="Shape 966"/>
        <p:cNvGrpSpPr/>
        <p:nvPr/>
      </p:nvGrpSpPr>
      <p:grpSpPr>
        <a:xfrm>
          <a:off x="0" y="0"/>
          <a:ext cx="0" cy="0"/>
          <a:chOff x="0" y="0"/>
          <a:chExt cx="0" cy="0"/>
        </a:xfrm>
      </p:grpSpPr>
      <p:sp>
        <p:nvSpPr>
          <p:cNvPr id="967" name="Google Shape;967;g154526d6ecb_0_167: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8" name="Google Shape;968;g154526d6ecb_0_1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9" name="Google Shape;969;g154526d6ecb_0_16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5" name="Shape 975"/>
        <p:cNvGrpSpPr/>
        <p:nvPr/>
      </p:nvGrpSpPr>
      <p:grpSpPr>
        <a:xfrm>
          <a:off x="0" y="0"/>
          <a:ext cx="0" cy="0"/>
          <a:chOff x="0" y="0"/>
          <a:chExt cx="0" cy="0"/>
        </a:xfrm>
      </p:grpSpPr>
      <p:sp>
        <p:nvSpPr>
          <p:cNvPr id="976" name="Google Shape;976;g3490d1e0caa_0_90: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7" name="Google Shape;977;g3490d1e0caa_0_9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RM</a:t>
            </a:r>
            <a:endParaRPr/>
          </a:p>
        </p:txBody>
      </p:sp>
      <p:sp>
        <p:nvSpPr>
          <p:cNvPr id="978" name="Google Shape;978;g3490d1e0caa_0_9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4" name="Shape 984"/>
        <p:cNvGrpSpPr/>
        <p:nvPr/>
      </p:nvGrpSpPr>
      <p:grpSpPr>
        <a:xfrm>
          <a:off x="0" y="0"/>
          <a:ext cx="0" cy="0"/>
          <a:chOff x="0" y="0"/>
          <a:chExt cx="0" cy="0"/>
        </a:xfrm>
      </p:grpSpPr>
      <p:sp>
        <p:nvSpPr>
          <p:cNvPr id="985" name="Google Shape;985;g154526d6ecb_0_17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6" name="Google Shape;986;g154526d6ecb_0_175: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0" name="Shape 990"/>
        <p:cNvGrpSpPr/>
        <p:nvPr/>
      </p:nvGrpSpPr>
      <p:grpSpPr>
        <a:xfrm>
          <a:off x="0" y="0"/>
          <a:ext cx="0" cy="0"/>
          <a:chOff x="0" y="0"/>
          <a:chExt cx="0" cy="0"/>
        </a:xfrm>
      </p:grpSpPr>
      <p:sp>
        <p:nvSpPr>
          <p:cNvPr id="991" name="Google Shape;991;g154526d6ecb_0_180: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2" name="Google Shape;992;g154526d6ecb_0_18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u="sng"/>
              <a:t>Notes:</a:t>
            </a:r>
            <a:endParaRPr/>
          </a:p>
          <a:p>
            <a:pPr indent="0" lvl="0" marL="0" marR="0" rtl="0" algn="l">
              <a:lnSpc>
                <a:spcPct val="100000"/>
              </a:lnSpc>
              <a:spcBef>
                <a:spcPts val="0"/>
              </a:spcBef>
              <a:spcAft>
                <a:spcPts val="0"/>
              </a:spcAft>
              <a:buClr>
                <a:schemeClr val="dk1"/>
              </a:buClr>
              <a:buSzPts val="1200"/>
              <a:buFont typeface="Calibri"/>
              <a:buNone/>
            </a:pPr>
            <a:r>
              <a:rPr b="1" lang="en-GB"/>
              <a:t>Video (with audio) - 5 minutes</a:t>
            </a:r>
            <a:endParaRPr/>
          </a:p>
          <a:p>
            <a:pPr indent="0" lvl="0" marL="0" marR="0" rtl="0" algn="l">
              <a:lnSpc>
                <a:spcPct val="100000"/>
              </a:lnSpc>
              <a:spcBef>
                <a:spcPts val="0"/>
              </a:spcBef>
              <a:spcAft>
                <a:spcPts val="0"/>
              </a:spcAft>
              <a:buClr>
                <a:schemeClr val="dk1"/>
              </a:buClr>
              <a:buSzPts val="1200"/>
              <a:buFont typeface="Calibri"/>
              <a:buNone/>
            </a:pPr>
            <a:r>
              <a:rPr b="0" lang="en-GB" u="none"/>
              <a:t>Holding Ctrl and clicking the image will take you to the Loom website to play the video.</a:t>
            </a:r>
            <a:endParaRPr b="1"/>
          </a:p>
          <a:p>
            <a:pPr indent="0" lvl="0" marL="0" marR="0" rtl="0" algn="l">
              <a:lnSpc>
                <a:spcPct val="100000"/>
              </a:lnSpc>
              <a:spcBef>
                <a:spcPts val="0"/>
              </a:spcBef>
              <a:spcAft>
                <a:spcPts val="0"/>
              </a:spcAft>
              <a:buClr>
                <a:schemeClr val="dk1"/>
              </a:buClr>
              <a:buSzPts val="1200"/>
              <a:buFont typeface="Calibri"/>
              <a:buNone/>
            </a:pPr>
            <a:r>
              <a:rPr b="1" lang="en-GB"/>
              <a:t>Direct link</a:t>
            </a:r>
            <a:r>
              <a:rPr lang="en-GB"/>
              <a:t>: https://www.loom.com/share/66fb402cc8374193b385f6dfd765c879</a:t>
            </a:r>
            <a:endParaRPr/>
          </a:p>
          <a:p>
            <a:pPr indent="0" lvl="0" marL="0" marR="0" rtl="0" algn="l">
              <a:lnSpc>
                <a:spcPct val="100000"/>
              </a:lnSpc>
              <a:spcBef>
                <a:spcPts val="0"/>
              </a:spcBef>
              <a:spcAft>
                <a:spcPts val="0"/>
              </a:spcAft>
              <a:buClr>
                <a:schemeClr val="dk1"/>
              </a:buClr>
              <a:buSzPts val="1200"/>
              <a:buFont typeface="Calibri"/>
              <a:buNone/>
            </a:pPr>
            <a:r>
              <a:t/>
            </a:r>
            <a:endParaRPr/>
          </a:p>
        </p:txBody>
      </p:sp>
      <p:sp>
        <p:nvSpPr>
          <p:cNvPr id="993" name="Google Shape;993;g154526d6ecb_0_18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154526d6ecb_0_1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1000" name="Google Shape;1000;g154526d6ecb_0_187: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8" name="Shape 1048"/>
        <p:cNvGrpSpPr/>
        <p:nvPr/>
      </p:nvGrpSpPr>
      <p:grpSpPr>
        <a:xfrm>
          <a:off x="0" y="0"/>
          <a:ext cx="0" cy="0"/>
          <a:chOff x="0" y="0"/>
          <a:chExt cx="0" cy="0"/>
        </a:xfrm>
      </p:grpSpPr>
      <p:sp>
        <p:nvSpPr>
          <p:cNvPr id="1049" name="Google Shape;1049;g154526d6ecb_0_23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0" name="Google Shape;1050;g154526d6ecb_0_236: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3" name="Shape 1063"/>
        <p:cNvGrpSpPr/>
        <p:nvPr/>
      </p:nvGrpSpPr>
      <p:grpSpPr>
        <a:xfrm>
          <a:off x="0" y="0"/>
          <a:ext cx="0" cy="0"/>
          <a:chOff x="0" y="0"/>
          <a:chExt cx="0" cy="0"/>
        </a:xfrm>
      </p:grpSpPr>
      <p:sp>
        <p:nvSpPr>
          <p:cNvPr id="1064" name="Google Shape;1064;g154526d6ecb_0_250: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5" name="Google Shape;1065;g154526d6ecb_0_25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6" name="Google Shape;1066;g154526d6ecb_0_25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2" name="Shape 1082"/>
        <p:cNvGrpSpPr/>
        <p:nvPr/>
      </p:nvGrpSpPr>
      <p:grpSpPr>
        <a:xfrm>
          <a:off x="0" y="0"/>
          <a:ext cx="0" cy="0"/>
          <a:chOff x="0" y="0"/>
          <a:chExt cx="0" cy="0"/>
        </a:xfrm>
      </p:grpSpPr>
      <p:sp>
        <p:nvSpPr>
          <p:cNvPr id="1083" name="Google Shape;1083;g154526d6ecb_0_26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84" name="Google Shape;1084;g154526d6ecb_0_268: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2" name="Shape 1092"/>
        <p:cNvGrpSpPr/>
        <p:nvPr/>
      </p:nvGrpSpPr>
      <p:grpSpPr>
        <a:xfrm>
          <a:off x="0" y="0"/>
          <a:ext cx="0" cy="0"/>
          <a:chOff x="0" y="0"/>
          <a:chExt cx="0" cy="0"/>
        </a:xfrm>
      </p:grpSpPr>
      <p:sp>
        <p:nvSpPr>
          <p:cNvPr id="1093" name="Google Shape;1093;g154526d6ecb_0_277: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4" name="Google Shape;1094;g154526d6ecb_0_2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95" name="Google Shape;1095;g154526d6ecb_0_27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9" name="Shape 1099"/>
        <p:cNvGrpSpPr/>
        <p:nvPr/>
      </p:nvGrpSpPr>
      <p:grpSpPr>
        <a:xfrm>
          <a:off x="0" y="0"/>
          <a:ext cx="0" cy="0"/>
          <a:chOff x="0" y="0"/>
          <a:chExt cx="0" cy="0"/>
        </a:xfrm>
      </p:grpSpPr>
      <p:sp>
        <p:nvSpPr>
          <p:cNvPr id="1100" name="Google Shape;1100;g154526d6ecb_0_283:notes"/>
          <p:cNvSpPr/>
          <p:nvPr>
            <p:ph idx="2" type="sldImg"/>
          </p:nvPr>
        </p:nvSpPr>
        <p:spPr>
          <a:xfrm>
            <a:off x="685818"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1" name="Google Shape;1101;g154526d6ecb_0_28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u="sng"/>
              <a:t>Notes</a:t>
            </a:r>
            <a:r>
              <a:rPr lang="en-GB"/>
              <a:t>: Let help@unifrog know if you’d like to set up a parent code! Parent codes are only valid for 90 days so if your code is not visible on Unifrog at the link below, let us know on help@unifrog.org and we can create a new one for you:</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https://www.unifrog.org/teacher/overview/sign-up-codes</a:t>
            </a:r>
            <a:endParaRPr/>
          </a:p>
        </p:txBody>
      </p:sp>
      <p:sp>
        <p:nvSpPr>
          <p:cNvPr id="1102" name="Google Shape;1102;g154526d6ecb_0_28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3" name="Shape 1113"/>
        <p:cNvGrpSpPr/>
        <p:nvPr/>
      </p:nvGrpSpPr>
      <p:grpSpPr>
        <a:xfrm>
          <a:off x="0" y="0"/>
          <a:ext cx="0" cy="0"/>
          <a:chOff x="0" y="0"/>
          <a:chExt cx="0" cy="0"/>
        </a:xfrm>
      </p:grpSpPr>
      <p:sp>
        <p:nvSpPr>
          <p:cNvPr id="1114" name="Google Shape;1114;g2843f291a69_2_8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5" name="Google Shape;1115;g2843f291a69_2_8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16" name="Google Shape;1116;g2843f291a69_2_8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0" name="Shape 1120"/>
        <p:cNvGrpSpPr/>
        <p:nvPr/>
      </p:nvGrpSpPr>
      <p:grpSpPr>
        <a:xfrm>
          <a:off x="0" y="0"/>
          <a:ext cx="0" cy="0"/>
          <a:chOff x="0" y="0"/>
          <a:chExt cx="0" cy="0"/>
        </a:xfrm>
      </p:grpSpPr>
      <p:sp>
        <p:nvSpPr>
          <p:cNvPr id="1121" name="Google Shape;1121;g1396bafc3a7_0_2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2" name="Google Shape;1122;g1396bafc3a7_0_28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3" name="Google Shape;1123;g1396bafc3a7_0_28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jp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 name="Shape 21"/>
        <p:cNvGrpSpPr/>
        <p:nvPr/>
      </p:nvGrpSpPr>
      <p:grpSpPr>
        <a:xfrm>
          <a:off x="0" y="0"/>
          <a:ext cx="0" cy="0"/>
          <a:chOff x="0" y="0"/>
          <a:chExt cx="0" cy="0"/>
        </a:xfrm>
      </p:grpSpPr>
      <p:sp>
        <p:nvSpPr>
          <p:cNvPr id="22" name="Google Shape;22;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6" name="Shape 26"/>
        <p:cNvGrpSpPr/>
        <p:nvPr/>
      </p:nvGrpSpPr>
      <p:grpSpPr>
        <a:xfrm>
          <a:off x="0" y="0"/>
          <a:ext cx="0" cy="0"/>
          <a:chOff x="0" y="0"/>
          <a:chExt cx="0" cy="0"/>
        </a:xfrm>
      </p:grpSpPr>
      <p:sp>
        <p:nvSpPr>
          <p:cNvPr id="27" name="Google Shape;2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0" name="Shape 30"/>
        <p:cNvGrpSpPr/>
        <p:nvPr/>
      </p:nvGrpSpPr>
      <p:grpSpPr>
        <a:xfrm>
          <a:off x="0" y="0"/>
          <a:ext cx="0" cy="0"/>
          <a:chOff x="0" y="0"/>
          <a:chExt cx="0" cy="0"/>
        </a:xfrm>
      </p:grpSpPr>
      <p:sp>
        <p:nvSpPr>
          <p:cNvPr id="31" name="Google Shape;31;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sp>
        <p:nvSpPr>
          <p:cNvPr id="37" name="Google Shape;37;p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9" name="Google Shape;39;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1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1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1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1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p:nvPr>
            <p:ph idx="2" type="pic"/>
          </p:nvPr>
        </p:nvSpPr>
        <p:spPr>
          <a:xfrm>
            <a:off x="5183188" y="987425"/>
            <a:ext cx="6172200" cy="4873625"/>
          </a:xfrm>
          <a:prstGeom prst="rect">
            <a:avLst/>
          </a:prstGeom>
          <a:noFill/>
          <a:ln>
            <a:noFill/>
          </a:ln>
        </p:spPr>
      </p:sp>
      <p:sp>
        <p:nvSpPr>
          <p:cNvPr id="68" name="Google Shape;68;p1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2" name="Shape 92"/>
        <p:cNvGrpSpPr/>
        <p:nvPr/>
      </p:nvGrpSpPr>
      <p:grpSpPr>
        <a:xfrm>
          <a:off x="0" y="0"/>
          <a:ext cx="0" cy="0"/>
          <a:chOff x="0" y="0"/>
          <a:chExt cx="0" cy="0"/>
        </a:xfrm>
      </p:grpSpPr>
      <p:sp>
        <p:nvSpPr>
          <p:cNvPr id="93" name="Google Shape;93;p21"/>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21"/>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21"/>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21"/>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7" name="Shape 97"/>
        <p:cNvGrpSpPr/>
        <p:nvPr/>
      </p:nvGrpSpPr>
      <p:grpSpPr>
        <a:xfrm>
          <a:off x="0" y="0"/>
          <a:ext cx="0" cy="0"/>
          <a:chOff x="0" y="0"/>
          <a:chExt cx="0" cy="0"/>
        </a:xfrm>
      </p:grpSpPr>
      <p:sp>
        <p:nvSpPr>
          <p:cNvPr id="98" name="Google Shape;98;p6"/>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6"/>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00" name="Google Shape;100;p6"/>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6"/>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6"/>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3" name="Shape 103"/>
        <p:cNvGrpSpPr/>
        <p:nvPr/>
      </p:nvGrpSpPr>
      <p:grpSpPr>
        <a:xfrm>
          <a:off x="0" y="0"/>
          <a:ext cx="0" cy="0"/>
          <a:chOff x="0" y="0"/>
          <a:chExt cx="0" cy="0"/>
        </a:xfrm>
      </p:grpSpPr>
      <p:sp>
        <p:nvSpPr>
          <p:cNvPr id="104" name="Google Shape;104;p17"/>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17"/>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06" name="Google Shape;106;p17"/>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17"/>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17"/>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09" name="Shape 109"/>
        <p:cNvGrpSpPr/>
        <p:nvPr/>
      </p:nvGrpSpPr>
      <p:grpSpPr>
        <a:xfrm>
          <a:off x="0" y="0"/>
          <a:ext cx="0" cy="0"/>
          <a:chOff x="0" y="0"/>
          <a:chExt cx="0" cy="0"/>
        </a:xfrm>
      </p:grpSpPr>
      <p:sp>
        <p:nvSpPr>
          <p:cNvPr id="110" name="Google Shape;110;g1396bafc3a7_0_250"/>
          <p:cNvSpPr txBox="1"/>
          <p:nvPr>
            <p:ph type="title"/>
          </p:nvPr>
        </p:nvSpPr>
        <p:spPr>
          <a:xfrm>
            <a:off x="415600" y="593367"/>
            <a:ext cx="11360700" cy="7635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SzPts val="36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g1396bafc3a7_0_250"/>
          <p:cNvSpPr txBox="1"/>
          <p:nvPr>
            <p:ph idx="1" type="body"/>
          </p:nvPr>
        </p:nvSpPr>
        <p:spPr>
          <a:xfrm>
            <a:off x="415600" y="1536633"/>
            <a:ext cx="11360700" cy="4555200"/>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112" name="Google Shape;112;g1396bafc3a7_0_250"/>
          <p:cNvSpPr txBox="1"/>
          <p:nvPr>
            <p:ph idx="12" type="sldNum"/>
          </p:nvPr>
        </p:nvSpPr>
        <p:spPr>
          <a:xfrm>
            <a:off x="11296610" y="6217622"/>
            <a:ext cx="731700" cy="5247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3" name="Shape 113"/>
        <p:cNvGrpSpPr/>
        <p:nvPr/>
      </p:nvGrpSpPr>
      <p:grpSpPr>
        <a:xfrm>
          <a:off x="0" y="0"/>
          <a:ext cx="0" cy="0"/>
          <a:chOff x="0" y="0"/>
          <a:chExt cx="0" cy="0"/>
        </a:xfrm>
      </p:grpSpPr>
      <p:sp>
        <p:nvSpPr>
          <p:cNvPr id="114" name="Google Shape;114;p22"/>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22"/>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22"/>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7" name="Shape 117"/>
        <p:cNvGrpSpPr/>
        <p:nvPr/>
      </p:nvGrpSpPr>
      <p:grpSpPr>
        <a:xfrm>
          <a:off x="0" y="0"/>
          <a:ext cx="0" cy="0"/>
          <a:chOff x="0" y="0"/>
          <a:chExt cx="0" cy="0"/>
        </a:xfrm>
      </p:grpSpPr>
      <p:sp>
        <p:nvSpPr>
          <p:cNvPr id="118" name="Google Shape;118;p18"/>
          <p:cNvSpPr txBox="1"/>
          <p:nvPr>
            <p:ph type="title"/>
          </p:nvPr>
        </p:nvSpPr>
        <p:spPr>
          <a:xfrm>
            <a:off x="911424" y="2276872"/>
            <a:ext cx="10363200" cy="21602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Montserrat Light"/>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18"/>
          <p:cNvSpPr txBox="1"/>
          <p:nvPr>
            <p:ph idx="1" type="body"/>
          </p:nvPr>
        </p:nvSpPr>
        <p:spPr>
          <a:xfrm>
            <a:off x="911424" y="4437113"/>
            <a:ext cx="103632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120" name="Google Shape;120;p18"/>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18"/>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18"/>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3" name="Shape 123"/>
        <p:cNvGrpSpPr/>
        <p:nvPr/>
      </p:nvGrpSpPr>
      <p:grpSpPr>
        <a:xfrm>
          <a:off x="0" y="0"/>
          <a:ext cx="0" cy="0"/>
          <a:chOff x="0" y="0"/>
          <a:chExt cx="0" cy="0"/>
        </a:xfrm>
      </p:grpSpPr>
      <p:sp>
        <p:nvSpPr>
          <p:cNvPr id="124" name="Google Shape;124;p19"/>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19"/>
          <p:cNvSpPr txBox="1"/>
          <p:nvPr>
            <p:ph idx="1" type="body"/>
          </p:nvPr>
        </p:nvSpPr>
        <p:spPr>
          <a:xfrm>
            <a:off x="609600" y="1600201"/>
            <a:ext cx="53848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26" name="Google Shape;126;p19"/>
          <p:cNvSpPr txBox="1"/>
          <p:nvPr>
            <p:ph idx="2" type="body"/>
          </p:nvPr>
        </p:nvSpPr>
        <p:spPr>
          <a:xfrm>
            <a:off x="6197600" y="1600201"/>
            <a:ext cx="53848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27" name="Google Shape;127;p19"/>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19"/>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19"/>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0" name="Shape 130"/>
        <p:cNvGrpSpPr/>
        <p:nvPr/>
      </p:nvGrpSpPr>
      <p:grpSpPr>
        <a:xfrm>
          <a:off x="0" y="0"/>
          <a:ext cx="0" cy="0"/>
          <a:chOff x="0" y="0"/>
          <a:chExt cx="0" cy="0"/>
        </a:xfrm>
      </p:grpSpPr>
      <p:sp>
        <p:nvSpPr>
          <p:cNvPr id="131" name="Google Shape;131;p20"/>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3600"/>
              <a:buFont typeface="Montserrat Light"/>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20"/>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33" name="Google Shape;133;p20"/>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34" name="Google Shape;134;p20"/>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35" name="Google Shape;135;p20"/>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36" name="Google Shape;136;p20"/>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20"/>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20"/>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9" name="Shape 139"/>
        <p:cNvGrpSpPr/>
        <p:nvPr/>
      </p:nvGrpSpPr>
      <p:grpSpPr>
        <a:xfrm>
          <a:off x="0" y="0"/>
          <a:ext cx="0" cy="0"/>
          <a:chOff x="0" y="0"/>
          <a:chExt cx="0" cy="0"/>
        </a:xfrm>
      </p:grpSpPr>
      <p:sp>
        <p:nvSpPr>
          <p:cNvPr id="140" name="Google Shape;140;p23"/>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Montserrat Light"/>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23"/>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42" name="Google Shape;142;p23"/>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43" name="Google Shape;143;p23"/>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23"/>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23"/>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6" name="Shape 146"/>
        <p:cNvGrpSpPr/>
        <p:nvPr/>
      </p:nvGrpSpPr>
      <p:grpSpPr>
        <a:xfrm>
          <a:off x="0" y="0"/>
          <a:ext cx="0" cy="0"/>
          <a:chOff x="0" y="0"/>
          <a:chExt cx="0" cy="0"/>
        </a:xfrm>
      </p:grpSpPr>
      <p:sp>
        <p:nvSpPr>
          <p:cNvPr id="147" name="Google Shape;147;p24"/>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Montserrat Light"/>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24"/>
          <p:cNvSpPr/>
          <p:nvPr>
            <p:ph idx="2" type="pic"/>
          </p:nvPr>
        </p:nvSpPr>
        <p:spPr>
          <a:xfrm>
            <a:off x="2389717" y="612775"/>
            <a:ext cx="7315200" cy="4114800"/>
          </a:xfrm>
          <a:prstGeom prst="rect">
            <a:avLst/>
          </a:prstGeom>
          <a:noFill/>
          <a:ln>
            <a:noFill/>
          </a:ln>
        </p:spPr>
      </p:sp>
      <p:sp>
        <p:nvSpPr>
          <p:cNvPr id="149" name="Google Shape;149;p24"/>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50" name="Google Shape;150;p24"/>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24"/>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24"/>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3" name="Shape 153"/>
        <p:cNvGrpSpPr/>
        <p:nvPr/>
      </p:nvGrpSpPr>
      <p:grpSpPr>
        <a:xfrm>
          <a:off x="0" y="0"/>
          <a:ext cx="0" cy="0"/>
          <a:chOff x="0" y="0"/>
          <a:chExt cx="0" cy="0"/>
        </a:xfrm>
      </p:grpSpPr>
      <p:sp>
        <p:nvSpPr>
          <p:cNvPr id="154" name="Google Shape;154;p25"/>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25"/>
          <p:cNvSpPr txBox="1"/>
          <p:nvPr>
            <p:ph idx="1" type="body"/>
          </p:nvPr>
        </p:nvSpPr>
        <p:spPr>
          <a:xfrm rot="5400000">
            <a:off x="3833019" y="-1623217"/>
            <a:ext cx="4525963" cy="10972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6" name="Google Shape;156;p25"/>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25"/>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25"/>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9" name="Shape 159"/>
        <p:cNvGrpSpPr/>
        <p:nvPr/>
      </p:nvGrpSpPr>
      <p:grpSpPr>
        <a:xfrm>
          <a:off x="0" y="0"/>
          <a:ext cx="0" cy="0"/>
          <a:chOff x="0" y="0"/>
          <a:chExt cx="0" cy="0"/>
        </a:xfrm>
      </p:grpSpPr>
      <p:sp>
        <p:nvSpPr>
          <p:cNvPr id="160" name="Google Shape;160;p26"/>
          <p:cNvSpPr txBox="1"/>
          <p:nvPr>
            <p:ph type="title"/>
          </p:nvPr>
        </p:nvSpPr>
        <p:spPr>
          <a:xfrm rot="5400000">
            <a:off x="7285037" y="1828802"/>
            <a:ext cx="5851525" cy="2743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26"/>
          <p:cNvSpPr txBox="1"/>
          <p:nvPr>
            <p:ph idx="1" type="body"/>
          </p:nvPr>
        </p:nvSpPr>
        <p:spPr>
          <a:xfrm rot="5400000">
            <a:off x="1697037" y="-812799"/>
            <a:ext cx="5851525" cy="8026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62" name="Google Shape;162;p26"/>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26"/>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26"/>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3" name="Shape 173"/>
        <p:cNvGrpSpPr/>
        <p:nvPr/>
      </p:nvGrpSpPr>
      <p:grpSpPr>
        <a:xfrm>
          <a:off x="0" y="0"/>
          <a:ext cx="0" cy="0"/>
          <a:chOff x="0" y="0"/>
          <a:chExt cx="0" cy="0"/>
        </a:xfrm>
      </p:grpSpPr>
      <p:sp>
        <p:nvSpPr>
          <p:cNvPr id="174" name="Google Shape;174;g3490d1e0caa_0_115"/>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g3490d1e0caa_0_115"/>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76" name="Google Shape;176;g3490d1e0caa_0_115"/>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g3490d1e0caa_0_115"/>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g3490d1e0caa_0_115"/>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9" name="Shape 179"/>
        <p:cNvGrpSpPr/>
        <p:nvPr/>
      </p:nvGrpSpPr>
      <p:grpSpPr>
        <a:xfrm>
          <a:off x="0" y="0"/>
          <a:ext cx="0" cy="0"/>
          <a:chOff x="0" y="0"/>
          <a:chExt cx="0" cy="0"/>
        </a:xfrm>
      </p:grpSpPr>
      <p:sp>
        <p:nvSpPr>
          <p:cNvPr id="180" name="Google Shape;180;g3490d1e0caa_0_106"/>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g3490d1e0caa_0_106"/>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g3490d1e0caa_0_106"/>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g3490d1e0caa_0_106"/>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84" name="Shape 184"/>
        <p:cNvGrpSpPr/>
        <p:nvPr/>
      </p:nvGrpSpPr>
      <p:grpSpPr>
        <a:xfrm>
          <a:off x="0" y="0"/>
          <a:ext cx="0" cy="0"/>
          <a:chOff x="0" y="0"/>
          <a:chExt cx="0" cy="0"/>
        </a:xfrm>
      </p:grpSpPr>
      <p:sp>
        <p:nvSpPr>
          <p:cNvPr id="185" name="Google Shape;185;g3490d1e0caa_0_111"/>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g3490d1e0caa_0_111"/>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g3490d1e0caa_0_111"/>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8" name="Shape 188"/>
        <p:cNvGrpSpPr/>
        <p:nvPr/>
      </p:nvGrpSpPr>
      <p:grpSpPr>
        <a:xfrm>
          <a:off x="0" y="0"/>
          <a:ext cx="0" cy="0"/>
          <a:chOff x="0" y="0"/>
          <a:chExt cx="0" cy="0"/>
        </a:xfrm>
      </p:grpSpPr>
      <p:sp>
        <p:nvSpPr>
          <p:cNvPr id="189" name="Google Shape;189;g3490d1e0caa_0_121"/>
          <p:cNvSpPr txBox="1"/>
          <p:nvPr>
            <p:ph type="ctrTitle"/>
          </p:nvPr>
        </p:nvSpPr>
        <p:spPr>
          <a:xfrm>
            <a:off x="914400" y="2130426"/>
            <a:ext cx="10363200" cy="1470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0" name="Google Shape;190;g3490d1e0caa_0_121"/>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91" name="Google Shape;191;g3490d1e0caa_0_121"/>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2" name="Google Shape;192;g3490d1e0caa_0_121"/>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g3490d1e0caa_0_121"/>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4" name="Shape 194"/>
        <p:cNvGrpSpPr/>
        <p:nvPr/>
      </p:nvGrpSpPr>
      <p:grpSpPr>
        <a:xfrm>
          <a:off x="0" y="0"/>
          <a:ext cx="0" cy="0"/>
          <a:chOff x="0" y="0"/>
          <a:chExt cx="0" cy="0"/>
        </a:xfrm>
      </p:grpSpPr>
      <p:sp>
        <p:nvSpPr>
          <p:cNvPr id="195" name="Google Shape;195;g3490d1e0caa_0_127"/>
          <p:cNvSpPr txBox="1"/>
          <p:nvPr>
            <p:ph type="title"/>
          </p:nvPr>
        </p:nvSpPr>
        <p:spPr>
          <a:xfrm>
            <a:off x="415600" y="593367"/>
            <a:ext cx="11360700" cy="7635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SzPts val="36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6" name="Google Shape;196;g3490d1e0caa_0_127"/>
          <p:cNvSpPr txBox="1"/>
          <p:nvPr>
            <p:ph idx="1" type="body"/>
          </p:nvPr>
        </p:nvSpPr>
        <p:spPr>
          <a:xfrm>
            <a:off x="415600" y="1536633"/>
            <a:ext cx="11360700" cy="4555200"/>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197" name="Google Shape;197;g3490d1e0caa_0_127"/>
          <p:cNvSpPr txBox="1"/>
          <p:nvPr>
            <p:ph idx="12" type="sldNum"/>
          </p:nvPr>
        </p:nvSpPr>
        <p:spPr>
          <a:xfrm>
            <a:off x="11296610" y="6217622"/>
            <a:ext cx="731700" cy="5247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8" name="Shape 198"/>
        <p:cNvGrpSpPr/>
        <p:nvPr/>
      </p:nvGrpSpPr>
      <p:grpSpPr>
        <a:xfrm>
          <a:off x="0" y="0"/>
          <a:ext cx="0" cy="0"/>
          <a:chOff x="0" y="0"/>
          <a:chExt cx="0" cy="0"/>
        </a:xfrm>
      </p:grpSpPr>
      <p:sp>
        <p:nvSpPr>
          <p:cNvPr id="199" name="Google Shape;199;g3490d1e0caa_0_131"/>
          <p:cNvSpPr txBox="1"/>
          <p:nvPr>
            <p:ph type="title"/>
          </p:nvPr>
        </p:nvSpPr>
        <p:spPr>
          <a:xfrm>
            <a:off x="911424" y="2276872"/>
            <a:ext cx="10363200" cy="21603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Montserrat Light"/>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g3490d1e0caa_0_131"/>
          <p:cNvSpPr txBox="1"/>
          <p:nvPr>
            <p:ph idx="1" type="body"/>
          </p:nvPr>
        </p:nvSpPr>
        <p:spPr>
          <a:xfrm>
            <a:off x="911424" y="4437113"/>
            <a:ext cx="10363200" cy="15003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201" name="Google Shape;201;g3490d1e0caa_0_131"/>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g3490d1e0caa_0_131"/>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g3490d1e0caa_0_131"/>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04" name="Shape 204"/>
        <p:cNvGrpSpPr/>
        <p:nvPr/>
      </p:nvGrpSpPr>
      <p:grpSpPr>
        <a:xfrm>
          <a:off x="0" y="0"/>
          <a:ext cx="0" cy="0"/>
          <a:chOff x="0" y="0"/>
          <a:chExt cx="0" cy="0"/>
        </a:xfrm>
      </p:grpSpPr>
      <p:sp>
        <p:nvSpPr>
          <p:cNvPr id="205" name="Google Shape;205;g3490d1e0caa_0_137"/>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g3490d1e0caa_0_137"/>
          <p:cNvSpPr txBox="1"/>
          <p:nvPr>
            <p:ph idx="1" type="body"/>
          </p:nvPr>
        </p:nvSpPr>
        <p:spPr>
          <a:xfrm>
            <a:off x="609600" y="1600201"/>
            <a:ext cx="5384700" cy="45261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07" name="Google Shape;207;g3490d1e0caa_0_137"/>
          <p:cNvSpPr txBox="1"/>
          <p:nvPr>
            <p:ph idx="2" type="body"/>
          </p:nvPr>
        </p:nvSpPr>
        <p:spPr>
          <a:xfrm>
            <a:off x="6197600" y="1600201"/>
            <a:ext cx="5384700" cy="45261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08" name="Google Shape;208;g3490d1e0caa_0_137"/>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g3490d1e0caa_0_137"/>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0" name="Google Shape;210;g3490d1e0caa_0_137"/>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1" name="Shape 211"/>
        <p:cNvGrpSpPr/>
        <p:nvPr/>
      </p:nvGrpSpPr>
      <p:grpSpPr>
        <a:xfrm>
          <a:off x="0" y="0"/>
          <a:ext cx="0" cy="0"/>
          <a:chOff x="0" y="0"/>
          <a:chExt cx="0" cy="0"/>
        </a:xfrm>
      </p:grpSpPr>
      <p:sp>
        <p:nvSpPr>
          <p:cNvPr id="212" name="Google Shape;212;g3490d1e0caa_0_144"/>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3600"/>
              <a:buFont typeface="Montserrat Light"/>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g3490d1e0caa_0_144"/>
          <p:cNvSpPr txBox="1"/>
          <p:nvPr>
            <p:ph idx="1" type="body"/>
          </p:nvPr>
        </p:nvSpPr>
        <p:spPr>
          <a:xfrm>
            <a:off x="609600" y="1535113"/>
            <a:ext cx="5386800" cy="6399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14" name="Google Shape;214;g3490d1e0caa_0_144"/>
          <p:cNvSpPr txBox="1"/>
          <p:nvPr>
            <p:ph idx="2" type="body"/>
          </p:nvPr>
        </p:nvSpPr>
        <p:spPr>
          <a:xfrm>
            <a:off x="609600" y="2174875"/>
            <a:ext cx="5386800" cy="3951300"/>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15" name="Google Shape;215;g3490d1e0caa_0_144"/>
          <p:cNvSpPr txBox="1"/>
          <p:nvPr>
            <p:ph idx="3" type="body"/>
          </p:nvPr>
        </p:nvSpPr>
        <p:spPr>
          <a:xfrm>
            <a:off x="6193368" y="1535113"/>
            <a:ext cx="5388900" cy="6399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16" name="Google Shape;216;g3490d1e0caa_0_144"/>
          <p:cNvSpPr txBox="1"/>
          <p:nvPr>
            <p:ph idx="4" type="body"/>
          </p:nvPr>
        </p:nvSpPr>
        <p:spPr>
          <a:xfrm>
            <a:off x="6193368" y="2174875"/>
            <a:ext cx="5388900" cy="3951300"/>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17" name="Google Shape;217;g3490d1e0caa_0_144"/>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g3490d1e0caa_0_144"/>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g3490d1e0caa_0_144"/>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20" name="Shape 220"/>
        <p:cNvGrpSpPr/>
        <p:nvPr/>
      </p:nvGrpSpPr>
      <p:grpSpPr>
        <a:xfrm>
          <a:off x="0" y="0"/>
          <a:ext cx="0" cy="0"/>
          <a:chOff x="0" y="0"/>
          <a:chExt cx="0" cy="0"/>
        </a:xfrm>
      </p:grpSpPr>
      <p:sp>
        <p:nvSpPr>
          <p:cNvPr id="221" name="Google Shape;221;g3490d1e0caa_0_153"/>
          <p:cNvSpPr txBox="1"/>
          <p:nvPr>
            <p:ph type="title"/>
          </p:nvPr>
        </p:nvSpPr>
        <p:spPr>
          <a:xfrm>
            <a:off x="609601" y="273050"/>
            <a:ext cx="4011000" cy="11622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Montserrat Light"/>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g3490d1e0caa_0_153"/>
          <p:cNvSpPr txBox="1"/>
          <p:nvPr>
            <p:ph idx="1" type="body"/>
          </p:nvPr>
        </p:nvSpPr>
        <p:spPr>
          <a:xfrm>
            <a:off x="4766733" y="273051"/>
            <a:ext cx="6815700" cy="5853000"/>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223" name="Google Shape;223;g3490d1e0caa_0_153"/>
          <p:cNvSpPr txBox="1"/>
          <p:nvPr>
            <p:ph idx="2" type="body"/>
          </p:nvPr>
        </p:nvSpPr>
        <p:spPr>
          <a:xfrm>
            <a:off x="609601" y="1435101"/>
            <a:ext cx="4011000" cy="46911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24" name="Google Shape;224;g3490d1e0caa_0_153"/>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g3490d1e0caa_0_153"/>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6" name="Google Shape;226;g3490d1e0caa_0_153"/>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27" name="Shape 227"/>
        <p:cNvGrpSpPr/>
        <p:nvPr/>
      </p:nvGrpSpPr>
      <p:grpSpPr>
        <a:xfrm>
          <a:off x="0" y="0"/>
          <a:ext cx="0" cy="0"/>
          <a:chOff x="0" y="0"/>
          <a:chExt cx="0" cy="0"/>
        </a:xfrm>
      </p:grpSpPr>
      <p:sp>
        <p:nvSpPr>
          <p:cNvPr id="228" name="Google Shape;228;g3490d1e0caa_0_160"/>
          <p:cNvSpPr txBox="1"/>
          <p:nvPr>
            <p:ph type="title"/>
          </p:nvPr>
        </p:nvSpPr>
        <p:spPr>
          <a:xfrm>
            <a:off x="2389717" y="4800600"/>
            <a:ext cx="7315200" cy="5667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Montserrat Light"/>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g3490d1e0caa_0_160"/>
          <p:cNvSpPr/>
          <p:nvPr>
            <p:ph idx="2" type="pic"/>
          </p:nvPr>
        </p:nvSpPr>
        <p:spPr>
          <a:xfrm>
            <a:off x="2389717" y="612775"/>
            <a:ext cx="7315200" cy="4114800"/>
          </a:xfrm>
          <a:prstGeom prst="rect">
            <a:avLst/>
          </a:prstGeom>
          <a:noFill/>
          <a:ln>
            <a:noFill/>
          </a:ln>
        </p:spPr>
      </p:sp>
      <p:sp>
        <p:nvSpPr>
          <p:cNvPr id="230" name="Google Shape;230;g3490d1e0caa_0_160"/>
          <p:cNvSpPr txBox="1"/>
          <p:nvPr>
            <p:ph idx="1" type="body"/>
          </p:nvPr>
        </p:nvSpPr>
        <p:spPr>
          <a:xfrm>
            <a:off x="2389717" y="5367338"/>
            <a:ext cx="7315200" cy="8049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31" name="Google Shape;231;g3490d1e0caa_0_160"/>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2" name="Google Shape;232;g3490d1e0caa_0_160"/>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3" name="Google Shape;233;g3490d1e0caa_0_160"/>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4" name="Shape 234"/>
        <p:cNvGrpSpPr/>
        <p:nvPr/>
      </p:nvGrpSpPr>
      <p:grpSpPr>
        <a:xfrm>
          <a:off x="0" y="0"/>
          <a:ext cx="0" cy="0"/>
          <a:chOff x="0" y="0"/>
          <a:chExt cx="0" cy="0"/>
        </a:xfrm>
      </p:grpSpPr>
      <p:sp>
        <p:nvSpPr>
          <p:cNvPr id="235" name="Google Shape;235;g3490d1e0caa_0_167"/>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g3490d1e0caa_0_167"/>
          <p:cNvSpPr txBox="1"/>
          <p:nvPr>
            <p:ph idx="1" type="body"/>
          </p:nvPr>
        </p:nvSpPr>
        <p:spPr>
          <a:xfrm rot="5400000">
            <a:off x="3832951" y="-1623148"/>
            <a:ext cx="4526100" cy="10972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37" name="Google Shape;237;g3490d1e0caa_0_167"/>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8" name="Google Shape;238;g3490d1e0caa_0_167"/>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9" name="Google Shape;239;g3490d1e0caa_0_167"/>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40" name="Shape 240"/>
        <p:cNvGrpSpPr/>
        <p:nvPr/>
      </p:nvGrpSpPr>
      <p:grpSpPr>
        <a:xfrm>
          <a:off x="0" y="0"/>
          <a:ext cx="0" cy="0"/>
          <a:chOff x="0" y="0"/>
          <a:chExt cx="0" cy="0"/>
        </a:xfrm>
      </p:grpSpPr>
      <p:sp>
        <p:nvSpPr>
          <p:cNvPr id="241" name="Google Shape;241;g3490d1e0caa_0_173"/>
          <p:cNvSpPr txBox="1"/>
          <p:nvPr>
            <p:ph type="title"/>
          </p:nvPr>
        </p:nvSpPr>
        <p:spPr>
          <a:xfrm rot="5400000">
            <a:off x="7285049" y="1828790"/>
            <a:ext cx="5851500" cy="2743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2" name="Google Shape;242;g3490d1e0caa_0_173"/>
          <p:cNvSpPr txBox="1"/>
          <p:nvPr>
            <p:ph idx="1" type="body"/>
          </p:nvPr>
        </p:nvSpPr>
        <p:spPr>
          <a:xfrm rot="5400000">
            <a:off x="1696999" y="-812861"/>
            <a:ext cx="5851500" cy="80265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3" name="Google Shape;243;g3490d1e0caa_0_173"/>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g3490d1e0caa_0_173"/>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g3490d1e0caa_0_173"/>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headings, text and numbered points">
  <p:cSld name="Main headings, text and numbered points">
    <p:spTree>
      <p:nvGrpSpPr>
        <p:cNvPr id="246" name="Shape 246"/>
        <p:cNvGrpSpPr/>
        <p:nvPr/>
      </p:nvGrpSpPr>
      <p:grpSpPr>
        <a:xfrm>
          <a:off x="0" y="0"/>
          <a:ext cx="0" cy="0"/>
          <a:chOff x="0" y="0"/>
          <a:chExt cx="0" cy="0"/>
        </a:xfrm>
      </p:grpSpPr>
      <p:sp>
        <p:nvSpPr>
          <p:cNvPr id="247" name="Google Shape;247;h45438f6048749313_0_1681"/>
          <p:cNvSpPr txBox="1"/>
          <p:nvPr>
            <p:ph type="title"/>
          </p:nvPr>
        </p:nvSpPr>
        <p:spPr>
          <a:xfrm>
            <a:off x="1200151" y="687615"/>
            <a:ext cx="10515600" cy="10125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400"/>
              <a:buFont typeface="Georgia"/>
              <a:buNone/>
              <a:defRPr>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h45438f6048749313_0_1681"/>
          <p:cNvSpPr txBox="1"/>
          <p:nvPr>
            <p:ph idx="1" type="body"/>
          </p:nvPr>
        </p:nvSpPr>
        <p:spPr>
          <a:xfrm>
            <a:off x="1200151" y="1700214"/>
            <a:ext cx="8735400" cy="4465500"/>
          </a:xfrm>
          <a:prstGeom prst="rect">
            <a:avLst/>
          </a:prstGeom>
          <a:noFill/>
          <a:ln>
            <a:noFill/>
          </a:ln>
        </p:spPr>
        <p:txBody>
          <a:bodyPr anchorCtr="0" anchor="t" bIns="0" lIns="0" spcFirstLastPara="1" rIns="0" wrap="square" tIns="0">
            <a:normAutofit/>
          </a:bodyPr>
          <a:lstStyle>
            <a:lvl1pPr indent="-381000" lvl="0" marL="457200" algn="l">
              <a:lnSpc>
                <a:spcPct val="90000"/>
              </a:lnSpc>
              <a:spcBef>
                <a:spcPts val="1000"/>
              </a:spcBef>
              <a:spcAft>
                <a:spcPts val="0"/>
              </a:spcAft>
              <a:buClr>
                <a:srgbClr val="7A7392"/>
              </a:buClr>
              <a:buSzPts val="2400"/>
              <a:buFont typeface="Calibri"/>
              <a:buAutoNum type="arabicPeriod"/>
              <a:defRPr sz="2400">
                <a:latin typeface="Calibri"/>
                <a:ea typeface="Calibri"/>
                <a:cs typeface="Calibri"/>
                <a:sym typeface="Calibri"/>
              </a:defRPr>
            </a:lvl1pPr>
            <a:lvl2pPr indent="-381000" lvl="1" marL="914400" algn="l">
              <a:lnSpc>
                <a:spcPct val="90000"/>
              </a:lnSpc>
              <a:spcBef>
                <a:spcPts val="500"/>
              </a:spcBef>
              <a:spcAft>
                <a:spcPts val="0"/>
              </a:spcAft>
              <a:buClr>
                <a:srgbClr val="7A7392"/>
              </a:buClr>
              <a:buSzPts val="2400"/>
              <a:buFont typeface="Calibri"/>
              <a:buAutoNum type="romanLcPeriod"/>
              <a:defRPr sz="2400">
                <a:latin typeface="Calibri"/>
                <a:ea typeface="Calibri"/>
                <a:cs typeface="Calibri"/>
                <a:sym typeface="Calibri"/>
              </a:defRPr>
            </a:lvl2pPr>
            <a:lvl3pPr indent="-381000" lvl="2" marL="1371600" algn="l">
              <a:lnSpc>
                <a:spcPct val="90000"/>
              </a:lnSpc>
              <a:spcBef>
                <a:spcPts val="500"/>
              </a:spcBef>
              <a:spcAft>
                <a:spcPts val="0"/>
              </a:spcAft>
              <a:buClr>
                <a:srgbClr val="7A7392"/>
              </a:buClr>
              <a:buSzPts val="2400"/>
              <a:buFont typeface="Arial"/>
              <a:buChar char="̶"/>
              <a:defRPr sz="2400">
                <a:latin typeface="Calibri"/>
                <a:ea typeface="Calibri"/>
                <a:cs typeface="Calibri"/>
                <a:sym typeface="Calibri"/>
              </a:defRPr>
            </a:lvl3pPr>
            <a:lvl4pPr indent="-330200" lvl="3" marL="1828800" algn="l">
              <a:lnSpc>
                <a:spcPct val="90000"/>
              </a:lnSpc>
              <a:spcBef>
                <a:spcPts val="500"/>
              </a:spcBef>
              <a:spcAft>
                <a:spcPts val="0"/>
              </a:spcAft>
              <a:buClr>
                <a:schemeClr val="dk1"/>
              </a:buClr>
              <a:buSzPts val="1600"/>
              <a:buFont typeface="Calibri"/>
              <a:buAutoNum type="arabicPeriod"/>
              <a:defRPr sz="1600">
                <a:latin typeface="Tahoma"/>
                <a:ea typeface="Tahoma"/>
                <a:cs typeface="Tahoma"/>
                <a:sym typeface="Tahoma"/>
              </a:defRPr>
            </a:lvl4pPr>
            <a:lvl5pPr indent="-330200" lvl="4" marL="2286000" algn="l">
              <a:lnSpc>
                <a:spcPct val="90000"/>
              </a:lnSpc>
              <a:spcBef>
                <a:spcPts val="500"/>
              </a:spcBef>
              <a:spcAft>
                <a:spcPts val="0"/>
              </a:spcAft>
              <a:buClr>
                <a:schemeClr val="dk1"/>
              </a:buClr>
              <a:buSzPts val="1600"/>
              <a:buFont typeface="Calibri"/>
              <a:buAutoNum type="arabicPeriod"/>
              <a:defRPr sz="1600">
                <a:latin typeface="Tahoma"/>
                <a:ea typeface="Tahoma"/>
                <a:cs typeface="Tahoma"/>
                <a:sym typeface="Tahoma"/>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Main headings, text and numbered points">
  <p:cSld name="1_Main headings, text and numbered points">
    <p:spTree>
      <p:nvGrpSpPr>
        <p:cNvPr id="249" name="Shape 249"/>
        <p:cNvGrpSpPr/>
        <p:nvPr/>
      </p:nvGrpSpPr>
      <p:grpSpPr>
        <a:xfrm>
          <a:off x="0" y="0"/>
          <a:ext cx="0" cy="0"/>
          <a:chOff x="0" y="0"/>
          <a:chExt cx="0" cy="0"/>
        </a:xfrm>
      </p:grpSpPr>
      <p:pic>
        <p:nvPicPr>
          <p:cNvPr id="250" name="Google Shape;250;h45438f6048749313_0_1684"/>
          <p:cNvPicPr preferRelativeResize="0"/>
          <p:nvPr/>
        </p:nvPicPr>
        <p:blipFill rotWithShape="1">
          <a:blip r:embed="rId2">
            <a:alphaModFix/>
          </a:blip>
          <a:srcRect b="0" l="0" r="0" t="0"/>
          <a:stretch/>
        </p:blipFill>
        <p:spPr>
          <a:xfrm>
            <a:off x="9886952" y="0"/>
            <a:ext cx="1441449" cy="539750"/>
          </a:xfrm>
          <a:prstGeom prst="rect">
            <a:avLst/>
          </a:prstGeom>
          <a:noFill/>
          <a:ln>
            <a:noFill/>
          </a:ln>
        </p:spPr>
      </p:pic>
      <p:sp>
        <p:nvSpPr>
          <p:cNvPr id="251" name="Google Shape;251;h45438f6048749313_0_1684"/>
          <p:cNvSpPr txBox="1"/>
          <p:nvPr>
            <p:ph idx="1" type="body"/>
          </p:nvPr>
        </p:nvSpPr>
        <p:spPr>
          <a:xfrm>
            <a:off x="1199455" y="692696"/>
            <a:ext cx="8687400" cy="634800"/>
          </a:xfrm>
          <a:prstGeom prst="rect">
            <a:avLst/>
          </a:prstGeom>
          <a:noFill/>
          <a:ln>
            <a:noFill/>
          </a:ln>
        </p:spPr>
        <p:txBody>
          <a:bodyPr anchorCtr="0" anchor="t" bIns="0" lIns="0" spcFirstLastPara="1" rIns="0" wrap="square" tIns="0">
            <a:normAutofit/>
          </a:bodyPr>
          <a:lstStyle>
            <a:lvl1pPr indent="-228600" lvl="0" marL="457200" algn="l">
              <a:lnSpc>
                <a:spcPct val="105000"/>
              </a:lnSpc>
              <a:spcBef>
                <a:spcPts val="1000"/>
              </a:spcBef>
              <a:spcAft>
                <a:spcPts val="0"/>
              </a:spcAft>
              <a:buClr>
                <a:srgbClr val="16818D"/>
              </a:buClr>
              <a:buSzPts val="4000"/>
              <a:buFont typeface="Georgia"/>
              <a:buNone/>
              <a:defRPr b="0" i="0" sz="4000">
                <a:solidFill>
                  <a:srgbClr val="16818D"/>
                </a:solidFill>
                <a:latin typeface="Georgia"/>
                <a:ea typeface="Georgia"/>
                <a:cs typeface="Georgia"/>
                <a:sym typeface="Georgia"/>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2" name="Google Shape;252;h45438f6048749313_0_1684"/>
          <p:cNvSpPr txBox="1"/>
          <p:nvPr>
            <p:ph idx="2" type="body"/>
          </p:nvPr>
        </p:nvSpPr>
        <p:spPr>
          <a:xfrm>
            <a:off x="1200151" y="1700214"/>
            <a:ext cx="8735400" cy="4465500"/>
          </a:xfrm>
          <a:prstGeom prst="rect">
            <a:avLst/>
          </a:prstGeom>
          <a:noFill/>
          <a:ln>
            <a:noFill/>
          </a:ln>
        </p:spPr>
        <p:txBody>
          <a:bodyPr anchorCtr="0" anchor="t" bIns="45700" lIns="91425" spcFirstLastPara="1" rIns="91425" wrap="square" tIns="45700">
            <a:normAutofit/>
          </a:bodyPr>
          <a:lstStyle>
            <a:lvl1pPr indent="-330200" lvl="0" marL="457200" algn="l">
              <a:lnSpc>
                <a:spcPct val="90000"/>
              </a:lnSpc>
              <a:spcBef>
                <a:spcPts val="1000"/>
              </a:spcBef>
              <a:spcAft>
                <a:spcPts val="0"/>
              </a:spcAft>
              <a:buClr>
                <a:srgbClr val="16818D"/>
              </a:buClr>
              <a:buSzPts val="1600"/>
              <a:buFont typeface="Calibri"/>
              <a:buAutoNum type="arabicPeriod"/>
              <a:defRPr sz="1600">
                <a:latin typeface="Tahoma"/>
                <a:ea typeface="Tahoma"/>
                <a:cs typeface="Tahoma"/>
                <a:sym typeface="Tahoma"/>
              </a:defRPr>
            </a:lvl1pPr>
            <a:lvl2pPr indent="-330200" lvl="1" marL="914400" algn="l">
              <a:lnSpc>
                <a:spcPct val="90000"/>
              </a:lnSpc>
              <a:spcBef>
                <a:spcPts val="500"/>
              </a:spcBef>
              <a:spcAft>
                <a:spcPts val="0"/>
              </a:spcAft>
              <a:buClr>
                <a:srgbClr val="16818D"/>
              </a:buClr>
              <a:buSzPts val="1600"/>
              <a:buFont typeface="Calibri"/>
              <a:buAutoNum type="romanLcPeriod"/>
              <a:defRPr sz="1600">
                <a:latin typeface="Tahoma"/>
                <a:ea typeface="Tahoma"/>
                <a:cs typeface="Tahoma"/>
                <a:sym typeface="Tahoma"/>
              </a:defRPr>
            </a:lvl2pPr>
            <a:lvl3pPr indent="-330200" lvl="2" marL="1371600" algn="l">
              <a:lnSpc>
                <a:spcPct val="90000"/>
              </a:lnSpc>
              <a:spcBef>
                <a:spcPts val="500"/>
              </a:spcBef>
              <a:spcAft>
                <a:spcPts val="0"/>
              </a:spcAft>
              <a:buClr>
                <a:srgbClr val="16818D"/>
              </a:buClr>
              <a:buSzPts val="1600"/>
              <a:buFont typeface="Arial"/>
              <a:buChar char="̶"/>
              <a:defRPr sz="1600">
                <a:latin typeface="Tahoma"/>
                <a:ea typeface="Tahoma"/>
                <a:cs typeface="Tahoma"/>
                <a:sym typeface="Tahoma"/>
              </a:defRPr>
            </a:lvl3pPr>
            <a:lvl4pPr indent="-330200" lvl="3" marL="1828800" algn="l">
              <a:lnSpc>
                <a:spcPct val="90000"/>
              </a:lnSpc>
              <a:spcBef>
                <a:spcPts val="500"/>
              </a:spcBef>
              <a:spcAft>
                <a:spcPts val="0"/>
              </a:spcAft>
              <a:buClr>
                <a:schemeClr val="dk1"/>
              </a:buClr>
              <a:buSzPts val="1600"/>
              <a:buFont typeface="Calibri"/>
              <a:buAutoNum type="arabicPeriod"/>
              <a:defRPr sz="1600">
                <a:latin typeface="Tahoma"/>
                <a:ea typeface="Tahoma"/>
                <a:cs typeface="Tahoma"/>
                <a:sym typeface="Tahoma"/>
              </a:defRPr>
            </a:lvl4pPr>
            <a:lvl5pPr indent="-330200" lvl="4" marL="2286000" algn="l">
              <a:lnSpc>
                <a:spcPct val="90000"/>
              </a:lnSpc>
              <a:spcBef>
                <a:spcPts val="500"/>
              </a:spcBef>
              <a:spcAft>
                <a:spcPts val="0"/>
              </a:spcAft>
              <a:buClr>
                <a:schemeClr val="dk1"/>
              </a:buClr>
              <a:buSzPts val="1600"/>
              <a:buFont typeface="Calibri"/>
              <a:buAutoNum type="arabicPeriod"/>
              <a:defRPr sz="1600">
                <a:latin typeface="Tahoma"/>
                <a:ea typeface="Tahoma"/>
                <a:cs typeface="Tahoma"/>
                <a:sym typeface="Tahoma"/>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Main headings, text and bullet points">
  <p:cSld name="6_Main headings, text and bullet points">
    <p:spTree>
      <p:nvGrpSpPr>
        <p:cNvPr id="253" name="Shape 253"/>
        <p:cNvGrpSpPr/>
        <p:nvPr/>
      </p:nvGrpSpPr>
      <p:grpSpPr>
        <a:xfrm>
          <a:off x="0" y="0"/>
          <a:ext cx="0" cy="0"/>
          <a:chOff x="0" y="0"/>
          <a:chExt cx="0" cy="0"/>
        </a:xfrm>
      </p:grpSpPr>
      <p:sp>
        <p:nvSpPr>
          <p:cNvPr id="254" name="Google Shape;254;h45438f6048749313_0_1688"/>
          <p:cNvSpPr txBox="1"/>
          <p:nvPr>
            <p:ph type="title"/>
          </p:nvPr>
        </p:nvSpPr>
        <p:spPr>
          <a:xfrm>
            <a:off x="1199455" y="689701"/>
            <a:ext cx="10515600" cy="1011000"/>
          </a:xfrm>
          <a:prstGeom prst="rect">
            <a:avLst/>
          </a:prstGeom>
          <a:noFill/>
          <a:ln>
            <a:noFill/>
          </a:ln>
        </p:spPr>
        <p:txBody>
          <a:bodyPr anchorCtr="0" anchor="ctr" bIns="0" lIns="0" spcFirstLastPara="1" rIns="0" wrap="square" tIns="0">
            <a:normAutofit/>
          </a:bodyPr>
          <a:lstStyle>
            <a:lvl1pPr lvl="0" algn="l">
              <a:lnSpc>
                <a:spcPct val="90000"/>
              </a:lnSpc>
              <a:spcBef>
                <a:spcPts val="0"/>
              </a:spcBef>
              <a:spcAft>
                <a:spcPts val="0"/>
              </a:spcAft>
              <a:buClr>
                <a:srgbClr val="7A7392"/>
              </a:buClr>
              <a:buSzPts val="4400"/>
              <a:buFont typeface="Georgia"/>
              <a:buNone/>
              <a:defRPr>
                <a:solidFill>
                  <a:srgbClr val="7A7392"/>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h45438f6048749313_0_1688"/>
          <p:cNvSpPr txBox="1"/>
          <p:nvPr>
            <p:ph idx="1" type="body"/>
          </p:nvPr>
        </p:nvSpPr>
        <p:spPr>
          <a:xfrm>
            <a:off x="1199455" y="1700808"/>
            <a:ext cx="8735400" cy="4608600"/>
          </a:xfrm>
          <a:prstGeom prst="rect">
            <a:avLst/>
          </a:prstGeom>
          <a:noFill/>
          <a:ln>
            <a:noFill/>
          </a:ln>
        </p:spPr>
        <p:txBody>
          <a:bodyPr anchorCtr="0" anchor="t" bIns="0" lIns="0" spcFirstLastPara="1" rIns="0" wrap="square" tIns="0">
            <a:normAutofit/>
          </a:bodyPr>
          <a:lstStyle>
            <a:lvl1pPr indent="-342900" lvl="0" marL="457200" algn="l">
              <a:lnSpc>
                <a:spcPct val="90000"/>
              </a:lnSpc>
              <a:spcBef>
                <a:spcPts val="1000"/>
              </a:spcBef>
              <a:spcAft>
                <a:spcPts val="0"/>
              </a:spcAft>
              <a:buClr>
                <a:srgbClr val="7A7392"/>
              </a:buClr>
              <a:buSzPts val="1800"/>
              <a:buChar char="•"/>
              <a:defRPr sz="1800">
                <a:latin typeface="Calibri"/>
                <a:ea typeface="Calibri"/>
                <a:cs typeface="Calibri"/>
                <a:sym typeface="Calibri"/>
              </a:defRPr>
            </a:lvl1pPr>
            <a:lvl2pPr indent="-342900" lvl="1" marL="914400" algn="l">
              <a:lnSpc>
                <a:spcPct val="90000"/>
              </a:lnSpc>
              <a:spcBef>
                <a:spcPts val="500"/>
              </a:spcBef>
              <a:spcAft>
                <a:spcPts val="0"/>
              </a:spcAft>
              <a:buClr>
                <a:srgbClr val="7A7392"/>
              </a:buClr>
              <a:buSzPts val="1800"/>
              <a:buFont typeface="Courier New"/>
              <a:buChar char="o"/>
              <a:defRPr sz="1800">
                <a:latin typeface="Calibri"/>
                <a:ea typeface="Calibri"/>
                <a:cs typeface="Calibri"/>
                <a:sym typeface="Calibri"/>
              </a:defRPr>
            </a:lvl2pPr>
            <a:lvl3pPr indent="-342900" lvl="2" marL="1371600" algn="l">
              <a:lnSpc>
                <a:spcPct val="90000"/>
              </a:lnSpc>
              <a:spcBef>
                <a:spcPts val="500"/>
              </a:spcBef>
              <a:spcAft>
                <a:spcPts val="0"/>
              </a:spcAft>
              <a:buClr>
                <a:srgbClr val="7A7392"/>
              </a:buClr>
              <a:buSzPts val="1800"/>
              <a:buFont typeface="Arial"/>
              <a:buChar char="̶"/>
              <a:defRPr sz="1800">
                <a:latin typeface="Calibri"/>
                <a:ea typeface="Calibri"/>
                <a:cs typeface="Calibri"/>
                <a:sym typeface="Calibri"/>
              </a:defRPr>
            </a:lvl3pPr>
            <a:lvl4pPr indent="-330200" lvl="3" marL="1828800" algn="l">
              <a:lnSpc>
                <a:spcPct val="90000"/>
              </a:lnSpc>
              <a:spcBef>
                <a:spcPts val="500"/>
              </a:spcBef>
              <a:spcAft>
                <a:spcPts val="0"/>
              </a:spcAft>
              <a:buClr>
                <a:schemeClr val="lt1"/>
              </a:buClr>
              <a:buSzPts val="1600"/>
              <a:buChar char="–"/>
              <a:defRPr sz="1600">
                <a:latin typeface="Tahoma"/>
                <a:ea typeface="Tahoma"/>
                <a:cs typeface="Tahoma"/>
                <a:sym typeface="Tahoma"/>
              </a:defRPr>
            </a:lvl4pPr>
            <a:lvl5pPr indent="-330200" lvl="4" marL="2286000" algn="l">
              <a:lnSpc>
                <a:spcPct val="90000"/>
              </a:lnSpc>
              <a:spcBef>
                <a:spcPts val="500"/>
              </a:spcBef>
              <a:spcAft>
                <a:spcPts val="0"/>
              </a:spcAft>
              <a:buClr>
                <a:schemeClr val="lt1"/>
              </a:buClr>
              <a:buSzPts val="1600"/>
              <a:buChar char="»"/>
              <a:defRPr sz="1600">
                <a:latin typeface="Tahoma"/>
                <a:ea typeface="Tahoma"/>
                <a:cs typeface="Tahoma"/>
                <a:sym typeface="Tahoma"/>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Tree>
  </p:cSld>
  <p:clrMapOvr>
    <a:masterClrMapping/>
  </p:clrMapOvr>
  <p:transition spd="slow">
    <p:fade/>
  </p:transition>
  <p:extLst>
    <p:ext uri="{DCECCB84-F9BA-43D5-87BE-67443E8EF086}">
      <p15:sldGuideLst>
        <p15:guide id="1" orient="horz" pos="436">
          <p15:clr>
            <a:srgbClr val="FBAE40"/>
          </p15:clr>
        </p15:guide>
        <p15:guide id="2" pos="567">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showMasterSp="0">
  <p:cSld name="1_Title Slide">
    <p:bg>
      <p:bgPr>
        <a:solidFill>
          <a:srgbClr val="7A7392"/>
        </a:solidFill>
      </p:bgPr>
    </p:bg>
    <p:spTree>
      <p:nvGrpSpPr>
        <p:cNvPr id="256" name="Shape 256"/>
        <p:cNvGrpSpPr/>
        <p:nvPr/>
      </p:nvGrpSpPr>
      <p:grpSpPr>
        <a:xfrm>
          <a:off x="0" y="0"/>
          <a:ext cx="0" cy="0"/>
          <a:chOff x="0" y="0"/>
          <a:chExt cx="0" cy="0"/>
        </a:xfrm>
      </p:grpSpPr>
      <p:sp>
        <p:nvSpPr>
          <p:cNvPr id="257" name="Google Shape;257;h45438f6048749313_0_1691"/>
          <p:cNvSpPr txBox="1"/>
          <p:nvPr>
            <p:ph type="title"/>
          </p:nvPr>
        </p:nvSpPr>
        <p:spPr>
          <a:xfrm>
            <a:off x="2734435" y="1915480"/>
            <a:ext cx="7586100" cy="2089500"/>
          </a:xfrm>
          <a:prstGeom prst="rect">
            <a:avLst/>
          </a:prstGeom>
          <a:noFill/>
          <a:ln>
            <a:noFill/>
          </a:ln>
        </p:spPr>
        <p:txBody>
          <a:bodyPr anchorCtr="0" anchor="ctr" bIns="0" lIns="0" spcFirstLastPara="1" rIns="0" wrap="square" tIns="0">
            <a:normAutofit/>
          </a:bodyPr>
          <a:lstStyle>
            <a:lvl1pPr lvl="0" algn="l">
              <a:lnSpc>
                <a:spcPct val="90000"/>
              </a:lnSpc>
              <a:spcBef>
                <a:spcPts val="0"/>
              </a:spcBef>
              <a:spcAft>
                <a:spcPts val="0"/>
              </a:spcAft>
              <a:buClr>
                <a:schemeClr val="dk1"/>
              </a:buClr>
              <a:buSzPts val="4000"/>
              <a:buFont typeface="Georgia"/>
              <a:buNone/>
              <a:defRPr sz="400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h45438f6048749313_0_1691"/>
          <p:cNvSpPr txBox="1"/>
          <p:nvPr>
            <p:ph idx="1" type="body"/>
          </p:nvPr>
        </p:nvSpPr>
        <p:spPr>
          <a:xfrm>
            <a:off x="781895" y="1916833"/>
            <a:ext cx="1625400" cy="269100"/>
          </a:xfrm>
          <a:prstGeom prst="rect">
            <a:avLst/>
          </a:prstGeom>
          <a:noFill/>
          <a:ln>
            <a:noFill/>
          </a:ln>
        </p:spPr>
        <p:txBody>
          <a:bodyPr anchorCtr="0" anchor="t" bIns="0" lIns="0" spcFirstLastPara="1" rIns="0" wrap="square" tIns="0">
            <a:normAutofit/>
          </a:bodyPr>
          <a:lstStyle>
            <a:lvl1pPr indent="-228600" lvl="0" marL="457200" algn="l">
              <a:lnSpc>
                <a:spcPct val="81250"/>
              </a:lnSpc>
              <a:spcBef>
                <a:spcPts val="0"/>
              </a:spcBef>
              <a:spcAft>
                <a:spcPts val="0"/>
              </a:spcAft>
              <a:buClr>
                <a:schemeClr val="dk1"/>
              </a:buClr>
              <a:buSzPts val="1600"/>
              <a:buFont typeface="Calibri"/>
              <a:buNone/>
              <a:defRPr b="0" i="0" sz="16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59" name="Google Shape;259;h45438f6048749313_0_1691"/>
          <p:cNvSpPr txBox="1"/>
          <p:nvPr>
            <p:ph idx="2" type="body"/>
          </p:nvPr>
        </p:nvSpPr>
        <p:spPr>
          <a:xfrm>
            <a:off x="781894" y="2323737"/>
            <a:ext cx="1625400" cy="402300"/>
          </a:xfrm>
          <a:prstGeom prst="rect">
            <a:avLst/>
          </a:prstGeom>
          <a:noFill/>
          <a:ln>
            <a:noFill/>
          </a:ln>
        </p:spPr>
        <p:txBody>
          <a:bodyPr anchorCtr="0" anchor="t" bIns="0" lIns="0" spcFirstLastPara="1" rIns="0" wrap="square" tIns="0">
            <a:normAutofit/>
          </a:bodyPr>
          <a:lstStyle>
            <a:lvl1pPr indent="-228600" lvl="0" marL="457200" algn="l">
              <a:lnSpc>
                <a:spcPct val="72222"/>
              </a:lnSpc>
              <a:spcBef>
                <a:spcPts val="0"/>
              </a:spcBef>
              <a:spcAft>
                <a:spcPts val="0"/>
              </a:spcAft>
              <a:buClr>
                <a:schemeClr val="dk1"/>
              </a:buClr>
              <a:buSzPts val="1800"/>
              <a:buFont typeface="Calibri"/>
              <a:buNone/>
              <a:defRPr b="1" i="0" sz="18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60" name="Google Shape;260;h45438f6048749313_0_1691"/>
          <p:cNvSpPr txBox="1"/>
          <p:nvPr>
            <p:ph idx="3" type="body"/>
          </p:nvPr>
        </p:nvSpPr>
        <p:spPr>
          <a:xfrm>
            <a:off x="798007" y="2913640"/>
            <a:ext cx="1625400" cy="371400"/>
          </a:xfrm>
          <a:prstGeom prst="rect">
            <a:avLst/>
          </a:prstGeom>
          <a:noFill/>
          <a:ln>
            <a:noFill/>
          </a:ln>
        </p:spPr>
        <p:txBody>
          <a:bodyPr anchorCtr="0" anchor="t" bIns="0" lIns="0" spcFirstLastPara="1" rIns="0" wrap="square" tIns="0">
            <a:normAutofit/>
          </a:bodyPr>
          <a:lstStyle>
            <a:lvl1pPr indent="-228600" lvl="0" marL="457200" algn="l">
              <a:lnSpc>
                <a:spcPct val="72222"/>
              </a:lnSpc>
              <a:spcBef>
                <a:spcPts val="0"/>
              </a:spcBef>
              <a:spcAft>
                <a:spcPts val="0"/>
              </a:spcAft>
              <a:buClr>
                <a:schemeClr val="dk1"/>
              </a:buClr>
              <a:buSzPts val="1800"/>
              <a:buFont typeface="Calibri"/>
              <a:buNone/>
              <a:defRPr b="1" i="0" sz="18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61" name="Google Shape;261;h45438f6048749313_0_1691"/>
          <p:cNvSpPr txBox="1"/>
          <p:nvPr>
            <p:ph idx="4" type="body"/>
          </p:nvPr>
        </p:nvSpPr>
        <p:spPr>
          <a:xfrm>
            <a:off x="798007" y="5373216"/>
            <a:ext cx="1625400" cy="345900"/>
          </a:xfrm>
          <a:prstGeom prst="rect">
            <a:avLst/>
          </a:prstGeom>
          <a:noFill/>
          <a:ln>
            <a:noFill/>
          </a:ln>
        </p:spPr>
        <p:txBody>
          <a:bodyPr anchorCtr="0" anchor="t" bIns="0" lIns="0" spcFirstLastPara="1" rIns="0" wrap="square" tIns="0">
            <a:normAutofit/>
          </a:bodyPr>
          <a:lstStyle>
            <a:lvl1pPr indent="-228600" lvl="0" marL="457200" algn="l">
              <a:lnSpc>
                <a:spcPct val="81250"/>
              </a:lnSpc>
              <a:spcBef>
                <a:spcPts val="0"/>
              </a:spcBef>
              <a:spcAft>
                <a:spcPts val="0"/>
              </a:spcAft>
              <a:buClr>
                <a:schemeClr val="dk1"/>
              </a:buClr>
              <a:buSzPts val="1600"/>
              <a:buFont typeface="Calibri"/>
              <a:buNone/>
              <a:defRPr b="0" i="0" sz="16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cxnSp>
        <p:nvCxnSpPr>
          <p:cNvPr id="262" name="Google Shape;262;h45438f6048749313_0_1691"/>
          <p:cNvCxnSpPr/>
          <p:nvPr/>
        </p:nvCxnSpPr>
        <p:spPr>
          <a:xfrm>
            <a:off x="2559051" y="1916832"/>
            <a:ext cx="0" cy="3802200"/>
          </a:xfrm>
          <a:prstGeom prst="straightConnector1">
            <a:avLst/>
          </a:prstGeom>
          <a:noFill/>
          <a:ln cap="flat" cmpd="sng" w="9525">
            <a:solidFill>
              <a:schemeClr val="dk1"/>
            </a:solidFill>
            <a:prstDash val="solid"/>
            <a:miter lim="8000"/>
            <a:headEnd len="sm" w="sm" type="none"/>
            <a:tailEnd len="sm" w="sm" type="none"/>
          </a:ln>
        </p:spPr>
      </p:cxnSp>
      <p:pic>
        <p:nvPicPr>
          <p:cNvPr id="263" name="Google Shape;263;h45438f6048749313_0_1691"/>
          <p:cNvPicPr preferRelativeResize="0"/>
          <p:nvPr/>
        </p:nvPicPr>
        <p:blipFill rotWithShape="1">
          <a:blip r:embed="rId2">
            <a:alphaModFix/>
          </a:blip>
          <a:srcRect b="0" l="0" r="0" t="0"/>
          <a:stretch/>
        </p:blipFill>
        <p:spPr>
          <a:xfrm>
            <a:off x="1103446" y="0"/>
            <a:ext cx="2383829" cy="895902"/>
          </a:xfrm>
          <a:prstGeom prst="rect">
            <a:avLst/>
          </a:prstGeom>
          <a:noFill/>
          <a:ln>
            <a:noFill/>
          </a:ln>
        </p:spPr>
      </p:pic>
    </p:spTree>
  </p:cSld>
  <p:clrMapOvr>
    <a:masterClrMapping/>
  </p:clrMapOvr>
  <p:transition spd="slow">
    <p:fade/>
  </p:transition>
  <p:extLst>
    <p:ext uri="{DCECCB84-F9BA-43D5-87BE-67443E8EF086}">
      <p15:sldGuideLst>
        <p15:guide id="1" orient="horz" pos="1207">
          <p15:clr>
            <a:srgbClr val="FBAE40"/>
          </p15:clr>
        </p15:guide>
        <p15:guide id="2" pos="1292">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headings, text and bullet points">
  <p:cSld name="Main headings, text and bullet points">
    <p:spTree>
      <p:nvGrpSpPr>
        <p:cNvPr id="264" name="Shape 264"/>
        <p:cNvGrpSpPr/>
        <p:nvPr/>
      </p:nvGrpSpPr>
      <p:grpSpPr>
        <a:xfrm>
          <a:off x="0" y="0"/>
          <a:ext cx="0" cy="0"/>
          <a:chOff x="0" y="0"/>
          <a:chExt cx="0" cy="0"/>
        </a:xfrm>
      </p:grpSpPr>
      <p:pic>
        <p:nvPicPr>
          <p:cNvPr id="265" name="Google Shape;265;h45438f6048749313_0_1699"/>
          <p:cNvPicPr preferRelativeResize="0"/>
          <p:nvPr/>
        </p:nvPicPr>
        <p:blipFill rotWithShape="1">
          <a:blip r:embed="rId2">
            <a:alphaModFix/>
          </a:blip>
          <a:srcRect b="0" l="0" r="0" t="0"/>
          <a:stretch/>
        </p:blipFill>
        <p:spPr>
          <a:xfrm>
            <a:off x="9886952" y="0"/>
            <a:ext cx="1441449" cy="539750"/>
          </a:xfrm>
          <a:prstGeom prst="rect">
            <a:avLst/>
          </a:prstGeom>
          <a:noFill/>
          <a:ln>
            <a:noFill/>
          </a:ln>
        </p:spPr>
      </p:pic>
      <p:sp>
        <p:nvSpPr>
          <p:cNvPr id="266" name="Google Shape;266;h45438f6048749313_0_1699"/>
          <p:cNvSpPr txBox="1"/>
          <p:nvPr>
            <p:ph idx="1" type="body"/>
          </p:nvPr>
        </p:nvSpPr>
        <p:spPr>
          <a:xfrm>
            <a:off x="1199455" y="689700"/>
            <a:ext cx="8687400" cy="651000"/>
          </a:xfrm>
          <a:prstGeom prst="rect">
            <a:avLst/>
          </a:prstGeom>
          <a:noFill/>
          <a:ln>
            <a:noFill/>
          </a:ln>
        </p:spPr>
        <p:txBody>
          <a:bodyPr anchorCtr="0" anchor="t" bIns="0" lIns="0" spcFirstLastPara="1" rIns="0" wrap="square" tIns="0">
            <a:normAutofit/>
          </a:bodyPr>
          <a:lstStyle>
            <a:lvl1pPr indent="-228600" lvl="0" marL="457200" algn="l">
              <a:lnSpc>
                <a:spcPct val="105000"/>
              </a:lnSpc>
              <a:spcBef>
                <a:spcPts val="1000"/>
              </a:spcBef>
              <a:spcAft>
                <a:spcPts val="0"/>
              </a:spcAft>
              <a:buClr>
                <a:srgbClr val="16818D"/>
              </a:buClr>
              <a:buSzPts val="4000"/>
              <a:buFont typeface="Georgia"/>
              <a:buNone/>
              <a:defRPr b="0" i="0" sz="4000">
                <a:solidFill>
                  <a:srgbClr val="16818D"/>
                </a:solidFill>
                <a:latin typeface="Georgia"/>
                <a:ea typeface="Georgia"/>
                <a:cs typeface="Georgia"/>
                <a:sym typeface="Georgia"/>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7" name="Google Shape;267;h45438f6048749313_0_1699"/>
          <p:cNvSpPr txBox="1"/>
          <p:nvPr>
            <p:ph idx="2" type="body"/>
          </p:nvPr>
        </p:nvSpPr>
        <p:spPr>
          <a:xfrm>
            <a:off x="1200151" y="1773238"/>
            <a:ext cx="8735400" cy="4608600"/>
          </a:xfrm>
          <a:prstGeom prst="rect">
            <a:avLst/>
          </a:prstGeom>
          <a:noFill/>
          <a:ln>
            <a:noFill/>
          </a:ln>
        </p:spPr>
        <p:txBody>
          <a:bodyPr anchorCtr="0" anchor="t" bIns="45700" lIns="91425" spcFirstLastPara="1" rIns="91425" wrap="square" tIns="45700">
            <a:normAutofit/>
          </a:bodyPr>
          <a:lstStyle>
            <a:lvl1pPr indent="-330200" lvl="0" marL="457200" algn="l">
              <a:lnSpc>
                <a:spcPct val="90000"/>
              </a:lnSpc>
              <a:spcBef>
                <a:spcPts val="1000"/>
              </a:spcBef>
              <a:spcAft>
                <a:spcPts val="0"/>
              </a:spcAft>
              <a:buClr>
                <a:srgbClr val="16818D"/>
              </a:buClr>
              <a:buSzPts val="1600"/>
              <a:buChar char="•"/>
              <a:defRPr sz="1600">
                <a:latin typeface="Tahoma"/>
                <a:ea typeface="Tahoma"/>
                <a:cs typeface="Tahoma"/>
                <a:sym typeface="Tahoma"/>
              </a:defRPr>
            </a:lvl1pPr>
            <a:lvl2pPr indent="-330200" lvl="1" marL="914400" algn="l">
              <a:lnSpc>
                <a:spcPct val="90000"/>
              </a:lnSpc>
              <a:spcBef>
                <a:spcPts val="500"/>
              </a:spcBef>
              <a:spcAft>
                <a:spcPts val="0"/>
              </a:spcAft>
              <a:buClr>
                <a:srgbClr val="16818D"/>
              </a:buClr>
              <a:buSzPts val="1600"/>
              <a:buFont typeface="Courier New"/>
              <a:buChar char="o"/>
              <a:defRPr sz="1600">
                <a:latin typeface="Tahoma"/>
                <a:ea typeface="Tahoma"/>
                <a:cs typeface="Tahoma"/>
                <a:sym typeface="Tahoma"/>
              </a:defRPr>
            </a:lvl2pPr>
            <a:lvl3pPr indent="-330200" lvl="2" marL="1371600" algn="l">
              <a:lnSpc>
                <a:spcPct val="90000"/>
              </a:lnSpc>
              <a:spcBef>
                <a:spcPts val="500"/>
              </a:spcBef>
              <a:spcAft>
                <a:spcPts val="0"/>
              </a:spcAft>
              <a:buClr>
                <a:srgbClr val="16818D"/>
              </a:buClr>
              <a:buSzPts val="1600"/>
              <a:buFont typeface="Arial"/>
              <a:buChar char="̶"/>
              <a:defRPr sz="1600">
                <a:latin typeface="Tahoma"/>
                <a:ea typeface="Tahoma"/>
                <a:cs typeface="Tahoma"/>
                <a:sym typeface="Tahoma"/>
              </a:defRPr>
            </a:lvl3pPr>
            <a:lvl4pPr indent="-330200" lvl="3" marL="1828800" algn="l">
              <a:lnSpc>
                <a:spcPct val="90000"/>
              </a:lnSpc>
              <a:spcBef>
                <a:spcPts val="500"/>
              </a:spcBef>
              <a:spcAft>
                <a:spcPts val="0"/>
              </a:spcAft>
              <a:buClr>
                <a:schemeClr val="dk1"/>
              </a:buClr>
              <a:buSzPts val="1600"/>
              <a:buChar char="–"/>
              <a:defRPr sz="1600">
                <a:latin typeface="Tahoma"/>
                <a:ea typeface="Tahoma"/>
                <a:cs typeface="Tahoma"/>
                <a:sym typeface="Tahoma"/>
              </a:defRPr>
            </a:lvl4pPr>
            <a:lvl5pPr indent="-330200" lvl="4" marL="2286000" algn="l">
              <a:lnSpc>
                <a:spcPct val="90000"/>
              </a:lnSpc>
              <a:spcBef>
                <a:spcPts val="500"/>
              </a:spcBef>
              <a:spcAft>
                <a:spcPts val="0"/>
              </a:spcAft>
              <a:buClr>
                <a:schemeClr val="dk1"/>
              </a:buClr>
              <a:buSzPts val="1600"/>
              <a:buChar char="»"/>
              <a:defRPr sz="1600">
                <a:latin typeface="Tahoma"/>
                <a:ea typeface="Tahoma"/>
                <a:cs typeface="Tahoma"/>
                <a:sym typeface="Tahoma"/>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 Type="http://schemas.openxmlformats.org/officeDocument/2006/relationships/image" Target="../media/image1.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0" Type="http://schemas.openxmlformats.org/officeDocument/2006/relationships/slideLayout" Target="../slideLayouts/slideLayout32.xml"/><Relationship Id="rId13" Type="http://schemas.openxmlformats.org/officeDocument/2006/relationships/slideLayout" Target="../slideLayouts/slideLayout35.xml"/><Relationship Id="rId12" Type="http://schemas.openxmlformats.org/officeDocument/2006/relationships/slideLayout" Target="../slideLayouts/slideLayout34.xml"/><Relationship Id="rId1" Type="http://schemas.openxmlformats.org/officeDocument/2006/relationships/image" Target="../media/image1.png"/><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5" Type="http://schemas.openxmlformats.org/officeDocument/2006/relationships/slideLayout" Target="../slideLayouts/slideLayout37.xml"/><Relationship Id="rId14" Type="http://schemas.openxmlformats.org/officeDocument/2006/relationships/slideLayout" Target="../slideLayouts/slideLayout36.xml"/><Relationship Id="rId17" Type="http://schemas.openxmlformats.org/officeDocument/2006/relationships/slideLayout" Target="../slideLayouts/slideLayout39.xml"/><Relationship Id="rId16" Type="http://schemas.openxmlformats.org/officeDocument/2006/relationships/slideLayout" Target="../slideLayouts/slideLayout38.xml"/><Relationship Id="rId5" Type="http://schemas.openxmlformats.org/officeDocument/2006/relationships/slideLayout" Target="../slideLayouts/slideLayout27.xml"/><Relationship Id="rId19" Type="http://schemas.openxmlformats.org/officeDocument/2006/relationships/theme" Target="../theme/theme1.xml"/><Relationship Id="rId6" Type="http://schemas.openxmlformats.org/officeDocument/2006/relationships/slideLayout" Target="../slideLayouts/slideLayout28.xml"/><Relationship Id="rId18" Type="http://schemas.openxmlformats.org/officeDocument/2006/relationships/slideLayout" Target="../slideLayouts/slideLayout40.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5"/>
          <p:cNvSpPr txBox="1"/>
          <p:nvPr>
            <p:ph type="title"/>
          </p:nvPr>
        </p:nvSpPr>
        <p:spPr>
          <a:xfrm>
            <a:off x="609600" y="274638"/>
            <a:ext cx="980688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3600"/>
              <a:buFont typeface="Montserrat Light"/>
              <a:buNone/>
              <a:defRPr b="0" i="0" sz="3600" u="none" cap="none" strike="noStrike">
                <a:solidFill>
                  <a:schemeClr val="dk1"/>
                </a:solidFill>
                <a:latin typeface="Montserrat Light"/>
                <a:ea typeface="Montserrat Light"/>
                <a:cs typeface="Montserrat Light"/>
                <a:sym typeface="Montserrat Light"/>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6" name="Google Shape;86;p5"/>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Montserrat Light"/>
                <a:ea typeface="Montserrat Light"/>
                <a:cs typeface="Montserrat Light"/>
                <a:sym typeface="Montserrat Light"/>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Montserrat Light"/>
                <a:ea typeface="Montserrat Light"/>
                <a:cs typeface="Montserrat Light"/>
                <a:sym typeface="Montserrat Light"/>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Montserrat Light"/>
                <a:ea typeface="Montserrat Light"/>
                <a:cs typeface="Montserrat Light"/>
                <a:sym typeface="Montserrat Light"/>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Montserrat Light"/>
                <a:ea typeface="Montserrat Light"/>
                <a:cs typeface="Montserrat Light"/>
                <a:sym typeface="Montserrat Light"/>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Montserrat Light"/>
                <a:ea typeface="Montserrat Light"/>
                <a:cs typeface="Montserrat Light"/>
                <a:sym typeface="Montserrat Light"/>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7" name="Google Shape;87;p5"/>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8" name="Google Shape;88;p5"/>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9" name="Google Shape;89;p5"/>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
        <p:nvSpPr>
          <p:cNvPr id="90" name="Google Shape;90;p5"/>
          <p:cNvSpPr/>
          <p:nvPr/>
        </p:nvSpPr>
        <p:spPr>
          <a:xfrm>
            <a:off x="623392" y="6381328"/>
            <a:ext cx="10945216"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72001A"/>
                </a:solidFill>
                <a:latin typeface="Montserrat Light"/>
                <a:ea typeface="Montserrat Light"/>
                <a:cs typeface="Montserrat Light"/>
                <a:sym typeface="Montserrat Light"/>
              </a:rPr>
              <a:t>Kindness   ·   Curiosity   ·   Determination</a:t>
            </a:r>
            <a:endParaRPr b="0" i="0" sz="1400" u="none" cap="none" strike="noStrike">
              <a:solidFill>
                <a:srgbClr val="000000"/>
              </a:solidFill>
              <a:latin typeface="Arial"/>
              <a:ea typeface="Arial"/>
              <a:cs typeface="Arial"/>
              <a:sym typeface="Arial"/>
            </a:endParaRPr>
          </a:p>
        </p:txBody>
      </p:sp>
      <p:pic>
        <p:nvPicPr>
          <p:cNvPr id="91" name="Google Shape;91;p5"/>
          <p:cNvPicPr preferRelativeResize="0"/>
          <p:nvPr/>
        </p:nvPicPr>
        <p:blipFill rotWithShape="1">
          <a:blip r:embed="rId1">
            <a:alphaModFix/>
          </a:blip>
          <a:srcRect b="0" l="0" r="0" t="0"/>
          <a:stretch/>
        </p:blipFill>
        <p:spPr>
          <a:xfrm>
            <a:off x="10461935" y="331796"/>
            <a:ext cx="1120465" cy="1153312"/>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g3490d1e0caa_0_98"/>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3600"/>
              <a:buFont typeface="Montserrat Light"/>
              <a:buNone/>
              <a:defRPr b="0" i="0" sz="3600" u="none" cap="none" strike="noStrike">
                <a:solidFill>
                  <a:schemeClr val="dk1"/>
                </a:solidFill>
                <a:latin typeface="Montserrat Light"/>
                <a:ea typeface="Montserrat Light"/>
                <a:cs typeface="Montserrat Light"/>
                <a:sym typeface="Montserrat Light"/>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67" name="Google Shape;167;g3490d1e0caa_0_98"/>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Montserrat Light"/>
                <a:ea typeface="Montserrat Light"/>
                <a:cs typeface="Montserrat Light"/>
                <a:sym typeface="Montserrat Light"/>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Montserrat Light"/>
                <a:ea typeface="Montserrat Light"/>
                <a:cs typeface="Montserrat Light"/>
                <a:sym typeface="Montserrat Light"/>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Montserrat Light"/>
                <a:ea typeface="Montserrat Light"/>
                <a:cs typeface="Montserrat Light"/>
                <a:sym typeface="Montserrat Light"/>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Montserrat Light"/>
                <a:ea typeface="Montserrat Light"/>
                <a:cs typeface="Montserrat Light"/>
                <a:sym typeface="Montserrat Light"/>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Montserrat Light"/>
                <a:ea typeface="Montserrat Light"/>
                <a:cs typeface="Montserrat Light"/>
                <a:sym typeface="Montserrat Light"/>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68" name="Google Shape;168;g3490d1e0caa_0_98"/>
          <p:cNvSpPr txBox="1"/>
          <p:nvPr>
            <p:ph idx="10" type="dt"/>
          </p:nvPr>
        </p:nvSpPr>
        <p:spPr>
          <a:xfrm>
            <a:off x="609600" y="6356351"/>
            <a:ext cx="28449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69" name="Google Shape;169;g3490d1e0caa_0_98"/>
          <p:cNvSpPr txBox="1"/>
          <p:nvPr>
            <p:ph idx="11" type="ftr"/>
          </p:nvPr>
        </p:nvSpPr>
        <p:spPr>
          <a:xfrm>
            <a:off x="4165600" y="6356351"/>
            <a:ext cx="38607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70" name="Google Shape;170;g3490d1e0caa_0_98"/>
          <p:cNvSpPr txBox="1"/>
          <p:nvPr>
            <p:ph idx="12" type="sldNum"/>
          </p:nvPr>
        </p:nvSpPr>
        <p:spPr>
          <a:xfrm>
            <a:off x="8737600" y="6356351"/>
            <a:ext cx="28449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
        <p:nvSpPr>
          <p:cNvPr id="171" name="Google Shape;171;g3490d1e0caa_0_98"/>
          <p:cNvSpPr/>
          <p:nvPr/>
        </p:nvSpPr>
        <p:spPr>
          <a:xfrm>
            <a:off x="623392" y="6381328"/>
            <a:ext cx="10945200" cy="369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72001A"/>
                </a:solidFill>
                <a:latin typeface="Montserrat Light"/>
                <a:ea typeface="Montserrat Light"/>
                <a:cs typeface="Montserrat Light"/>
                <a:sym typeface="Montserrat Light"/>
              </a:rPr>
              <a:t>Kindness   ·   Curiosity   ·   Determination</a:t>
            </a:r>
            <a:endParaRPr b="0" i="0" sz="1400" u="none" cap="none" strike="noStrike">
              <a:solidFill>
                <a:srgbClr val="000000"/>
              </a:solidFill>
              <a:latin typeface="Arial"/>
              <a:ea typeface="Arial"/>
              <a:cs typeface="Arial"/>
              <a:sym typeface="Arial"/>
            </a:endParaRPr>
          </a:p>
        </p:txBody>
      </p:sp>
      <p:pic>
        <p:nvPicPr>
          <p:cNvPr id="172" name="Google Shape;172;g3490d1e0caa_0_98"/>
          <p:cNvPicPr preferRelativeResize="0"/>
          <p:nvPr/>
        </p:nvPicPr>
        <p:blipFill rotWithShape="1">
          <a:blip r:embed="rId1">
            <a:alphaModFix/>
          </a:blip>
          <a:srcRect b="0" l="0" r="0" t="0"/>
          <a:stretch/>
        </p:blipFill>
        <p:spPr>
          <a:xfrm>
            <a:off x="10461935" y="331796"/>
            <a:ext cx="1120465" cy="1153312"/>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2.jp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6.png"/><Relationship Id="rId7"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6.xml"/><Relationship Id="rId3"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hyperlink" Target="https://www.mychildatschool.com/MCAS/MCSParentLogin" TargetMode="External"/><Relationship Id="rId4" Type="http://schemas.openxmlformats.org/officeDocument/2006/relationships/hyperlink" Target="mailto:mcas@churchill-academy.org" TargetMode="External"/><Relationship Id="rId5"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1.xml"/><Relationship Id="rId3" Type="http://schemas.openxmlformats.org/officeDocument/2006/relationships/hyperlink" Target="mailto:6thform@churchill-academy.org" TargetMode="Externa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3.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4.xml"/><Relationship Id="rId3" Type="http://schemas.openxmlformats.org/officeDocument/2006/relationships/image" Target="../media/image2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5.xml"/><Relationship Id="rId3"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8.xml"/><Relationship Id="rId3" Type="http://schemas.openxmlformats.org/officeDocument/2006/relationships/image" Target="../media/image2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9.xml"/><Relationship Id="rId3" Type="http://schemas.openxmlformats.org/officeDocument/2006/relationships/image" Target="../media/image2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0.xml"/><Relationship Id="rId3" Type="http://schemas.openxmlformats.org/officeDocument/2006/relationships/image" Target="../media/image3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1.xml"/><Relationship Id="rId3" Type="http://schemas.openxmlformats.org/officeDocument/2006/relationships/image" Target="../media/image2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2.xml"/><Relationship Id="rId3" Type="http://schemas.openxmlformats.org/officeDocument/2006/relationships/image" Target="../media/image25.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3.xml"/><Relationship Id="rId3" Type="http://schemas.openxmlformats.org/officeDocument/2006/relationships/image" Target="../media/image20.png"/><Relationship Id="rId4" Type="http://schemas.openxmlformats.org/officeDocument/2006/relationships/image" Target="../media/image30.png"/><Relationship Id="rId9" Type="http://schemas.openxmlformats.org/officeDocument/2006/relationships/image" Target="../media/image33.png"/><Relationship Id="rId5" Type="http://schemas.openxmlformats.org/officeDocument/2006/relationships/image" Target="../media/image24.png"/><Relationship Id="rId6" Type="http://schemas.openxmlformats.org/officeDocument/2006/relationships/image" Target="../media/image29.png"/><Relationship Id="rId7" Type="http://schemas.openxmlformats.org/officeDocument/2006/relationships/image" Target="../media/image31.png"/><Relationship Id="rId8" Type="http://schemas.openxmlformats.org/officeDocument/2006/relationships/image" Target="../media/image3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5.xml"/><Relationship Id="rId3" Type="http://schemas.openxmlformats.org/officeDocument/2006/relationships/image" Target="../media/image1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6.xml"/><Relationship Id="rId3" Type="http://schemas.openxmlformats.org/officeDocument/2006/relationships/hyperlink" Target="https://www.churchill-academy.org/ucas" TargetMode="Externa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7.xml"/><Relationship Id="rId3" Type="http://schemas.openxmlformats.org/officeDocument/2006/relationships/hyperlink" Target="https://www.ucas.com/discover/advice-for-parents-guardians-and-carers/parent-guardian-and-carer-guide" TargetMode="Externa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8.xml"/><Relationship Id="rId3" Type="http://schemas.openxmlformats.org/officeDocument/2006/relationships/image" Target="../media/image1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9.xml"/><Relationship Id="rId3"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0.xml"/><Relationship Id="rId3" Type="http://schemas.openxmlformats.org/officeDocument/2006/relationships/image" Target="../media/image3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 Id="rId3" Type="http://schemas.openxmlformats.org/officeDocument/2006/relationships/hyperlink" Target="https://podcasts.ox.ac.uk/" TargetMode="External"/><Relationship Id="rId4" Type="http://schemas.openxmlformats.org/officeDocument/2006/relationships/hyperlink" Target="https://www.ted.com/" TargetMode="External"/><Relationship Id="rId9" Type="http://schemas.openxmlformats.org/officeDocument/2006/relationships/image" Target="../media/image39.png"/><Relationship Id="rId5" Type="http://schemas.openxmlformats.org/officeDocument/2006/relationships/hyperlink" Target="https://www.weareteachers.com/ted-talks-students/" TargetMode="External"/><Relationship Id="rId6" Type="http://schemas.openxmlformats.org/officeDocument/2006/relationships/hyperlink" Target="https://www.univ.ox.ac.uk/applying-to-univ/staircase12/" TargetMode="External"/><Relationship Id="rId7" Type="http://schemas.openxmlformats.org/officeDocument/2006/relationships/image" Target="../media/image32.png"/><Relationship Id="rId8" Type="http://schemas.openxmlformats.org/officeDocument/2006/relationships/image" Target="../media/image3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6.xml"/><Relationship Id="rId3" Type="http://schemas.openxmlformats.org/officeDocument/2006/relationships/hyperlink" Target="mailto:smg@churchill-academy.org" TargetMode="External"/><Relationship Id="rId4" Type="http://schemas.openxmlformats.org/officeDocument/2006/relationships/hyperlink" Target="mailto:careers@churchill-academy.org" TargetMode="External"/><Relationship Id="rId5" Type="http://schemas.openxmlformats.org/officeDocument/2006/relationships/image" Target="../media/image41.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Relationship Id="rId3" Type="http://schemas.openxmlformats.org/officeDocument/2006/relationships/hyperlink" Target="mailto:churchill@churchill-academy.org"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8.xml"/><Relationship Id="rId3" Type="http://schemas.openxmlformats.org/officeDocument/2006/relationships/hyperlink" Target="https://www.churchill-academy.org/wellbeing"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4.xml"/><Relationship Id="rId3" Type="http://schemas.openxmlformats.org/officeDocument/2006/relationships/image" Target="../media/image42.jpg"/><Relationship Id="rId4" Type="http://schemas.openxmlformats.org/officeDocument/2006/relationships/image" Target="../media/image40.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5.xml"/><Relationship Id="rId3" Type="http://schemas.openxmlformats.org/officeDocument/2006/relationships/image" Target="../media/image42.jpg"/><Relationship Id="rId4" Type="http://schemas.openxmlformats.org/officeDocument/2006/relationships/image" Target="../media/image40.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6.xml"/><Relationship Id="rId3" Type="http://schemas.openxmlformats.org/officeDocument/2006/relationships/image" Target="../media/image4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7.xml"/><Relationship Id="rId3" Type="http://schemas.openxmlformats.org/officeDocument/2006/relationships/image" Target="../media/image43.png"/><Relationship Id="rId4" Type="http://schemas.openxmlformats.org/officeDocument/2006/relationships/hyperlink" Target="https://www.loom.com/share/66fb402cc8374193b385f6dfd765c879" TargetMode="External"/><Relationship Id="rId5" Type="http://schemas.openxmlformats.org/officeDocument/2006/relationships/image" Target="../media/image4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8.xml"/><Relationship Id="rId3" Type="http://schemas.openxmlformats.org/officeDocument/2006/relationships/image" Target="../media/image43.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9.xml"/><Relationship Id="rId3" Type="http://schemas.openxmlformats.org/officeDocument/2006/relationships/image" Target="../media/image43.png"/><Relationship Id="rId4" Type="http://schemas.openxmlformats.org/officeDocument/2006/relationships/image" Target="../media/image4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0.xml"/><Relationship Id="rId3" Type="http://schemas.openxmlformats.org/officeDocument/2006/relationships/image" Target="../media/image43.png"/><Relationship Id="rId4" Type="http://schemas.openxmlformats.org/officeDocument/2006/relationships/image" Target="../media/image44.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1.xml"/><Relationship Id="rId3" Type="http://schemas.openxmlformats.org/officeDocument/2006/relationships/image" Target="../media/image43.png"/><Relationship Id="rId4" Type="http://schemas.openxmlformats.org/officeDocument/2006/relationships/image" Target="../media/image45.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2.xml"/><Relationship Id="rId3" Type="http://schemas.openxmlformats.org/officeDocument/2006/relationships/image" Target="../media/image4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3.xml"/><Relationship Id="rId3" Type="http://schemas.openxmlformats.org/officeDocument/2006/relationships/image" Target="../media/image43.png"/><Relationship Id="rId4" Type="http://schemas.openxmlformats.org/officeDocument/2006/relationships/hyperlink" Target="https://www.unifrog.org/sign-in" TargetMode="External"/><Relationship Id="rId5" Type="http://schemas.openxmlformats.org/officeDocument/2006/relationships/image" Target="../media/image51.jpg"/><Relationship Id="rId6" Type="http://schemas.openxmlformats.org/officeDocument/2006/relationships/image" Target="../media/image49.jpg"/><Relationship Id="rId7" Type="http://schemas.openxmlformats.org/officeDocument/2006/relationships/image" Target="../media/image50.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5.xml"/><Relationship Id="rId3" Type="http://schemas.openxmlformats.org/officeDocument/2006/relationships/hyperlink" Target="https://www.churchill-academy.org/sixth-form/keydates" TargetMode="External"/><Relationship Id="rId4" Type="http://schemas.openxmlformats.org/officeDocument/2006/relationships/image" Target="../media/image48.png"/><Relationship Id="rId5"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id="272" name="Google Shape;272;p1"/>
          <p:cNvPicPr preferRelativeResize="0"/>
          <p:nvPr/>
        </p:nvPicPr>
        <p:blipFill rotWithShape="1">
          <a:blip r:embed="rId3">
            <a:alphaModFix/>
          </a:blip>
          <a:srcRect b="0" l="0" r="0" t="0"/>
          <a:stretch/>
        </p:blipFill>
        <p:spPr>
          <a:xfrm>
            <a:off x="2538979" y="466032"/>
            <a:ext cx="7114044" cy="2121411"/>
          </a:xfrm>
          <a:prstGeom prst="rect">
            <a:avLst/>
          </a:prstGeom>
          <a:noFill/>
          <a:ln>
            <a:noFill/>
          </a:ln>
        </p:spPr>
      </p:pic>
      <p:sp>
        <p:nvSpPr>
          <p:cNvPr id="273" name="Google Shape;273;p1"/>
          <p:cNvSpPr txBox="1"/>
          <p:nvPr>
            <p:ph idx="1" type="subTitle"/>
          </p:nvPr>
        </p:nvSpPr>
        <p:spPr>
          <a:xfrm>
            <a:off x="601925" y="2999750"/>
            <a:ext cx="11170200" cy="33354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a:p>
          <a:p>
            <a:pPr indent="0" lvl="0" marL="0" rtl="0" algn="ctr">
              <a:lnSpc>
                <a:spcPct val="90000"/>
              </a:lnSpc>
              <a:spcBef>
                <a:spcPts val="0"/>
              </a:spcBef>
              <a:spcAft>
                <a:spcPts val="0"/>
              </a:spcAft>
              <a:buClr>
                <a:schemeClr val="dk1"/>
              </a:buClr>
              <a:buSzPts val="2400"/>
              <a:buNone/>
            </a:pPr>
            <a:r>
              <a:t/>
            </a:r>
            <a:endParaRPr b="1" sz="11500"/>
          </a:p>
        </p:txBody>
      </p:sp>
      <p:sp>
        <p:nvSpPr>
          <p:cNvPr id="274" name="Google Shape;274;p1"/>
          <p:cNvSpPr txBox="1"/>
          <p:nvPr>
            <p:ph type="ctrTitle"/>
          </p:nvPr>
        </p:nvSpPr>
        <p:spPr>
          <a:xfrm>
            <a:off x="1459475" y="2224379"/>
            <a:ext cx="9549900" cy="4441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Montserrat"/>
              <a:buNone/>
            </a:pPr>
            <a:r>
              <a:rPr b="1" lang="en-GB" sz="5400">
                <a:latin typeface="Montserrat"/>
                <a:ea typeface="Montserrat"/>
                <a:cs typeface="Montserrat"/>
                <a:sym typeface="Montserrat"/>
              </a:rPr>
              <a:t>Welcome to the Year 13 </a:t>
            </a:r>
            <a:endParaRPr b="1" sz="5400">
              <a:latin typeface="Montserrat"/>
              <a:ea typeface="Montserrat"/>
              <a:cs typeface="Montserrat"/>
              <a:sym typeface="Montserrat"/>
            </a:endParaRPr>
          </a:p>
          <a:p>
            <a:pPr indent="0" lvl="0" marL="0" rtl="0" algn="ctr">
              <a:lnSpc>
                <a:spcPct val="90000"/>
              </a:lnSpc>
              <a:spcBef>
                <a:spcPts val="0"/>
              </a:spcBef>
              <a:spcAft>
                <a:spcPts val="0"/>
              </a:spcAft>
              <a:buClr>
                <a:schemeClr val="dk1"/>
              </a:buClr>
              <a:buSzPts val="5400"/>
              <a:buFont typeface="Montserrat"/>
              <a:buNone/>
            </a:pPr>
            <a:r>
              <a:rPr b="1" lang="en-GB" sz="5400">
                <a:latin typeface="Montserrat"/>
                <a:ea typeface="Montserrat"/>
                <a:cs typeface="Montserrat"/>
                <a:sym typeface="Montserrat"/>
              </a:rPr>
              <a:t>Information, HE and Apprenticeships evening</a:t>
            </a:r>
            <a:endParaRPr b="1" sz="5400">
              <a:latin typeface="Montserrat"/>
              <a:ea typeface="Montserrat"/>
              <a:cs typeface="Montserrat"/>
              <a:sym typeface="Montserrat"/>
            </a:endParaRPr>
          </a:p>
          <a:p>
            <a:pPr indent="0" lvl="0" marL="0" rtl="0" algn="ctr">
              <a:lnSpc>
                <a:spcPct val="90000"/>
              </a:lnSpc>
              <a:spcBef>
                <a:spcPts val="0"/>
              </a:spcBef>
              <a:spcAft>
                <a:spcPts val="0"/>
              </a:spcAft>
              <a:buClr>
                <a:schemeClr val="dk1"/>
              </a:buClr>
              <a:buSzPts val="5400"/>
              <a:buFont typeface="Montserrat"/>
              <a:buNone/>
            </a:pPr>
            <a:r>
              <a:t/>
            </a:r>
            <a:endParaRPr sz="3200">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g36b0df7cfbd_0_0"/>
          <p:cNvSpPr txBox="1"/>
          <p:nvPr>
            <p:ph type="title"/>
          </p:nvPr>
        </p:nvSpPr>
        <p:spPr>
          <a:xfrm>
            <a:off x="1149927" y="2735207"/>
            <a:ext cx="10704000" cy="1143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99999"/>
              <a:buFont typeface="Arial"/>
              <a:buNone/>
            </a:pPr>
            <a:r>
              <a:rPr lang="en-GB">
                <a:latin typeface="Montserrat"/>
                <a:ea typeface="Montserrat"/>
                <a:cs typeface="Montserrat"/>
                <a:sym typeface="Montserrat"/>
              </a:rPr>
              <a:t>Ms Sheppard – Head of Sixth Form </a:t>
            </a:r>
            <a:br>
              <a:rPr lang="en-GB">
                <a:latin typeface="Montserrat"/>
                <a:ea typeface="Montserrat"/>
                <a:cs typeface="Montserrat"/>
                <a:sym typeface="Montserrat"/>
              </a:rPr>
            </a:br>
            <a:br>
              <a:rPr lang="en-GB">
                <a:latin typeface="Montserrat"/>
                <a:ea typeface="Montserrat"/>
                <a:cs typeface="Montserrat"/>
                <a:sym typeface="Montserrat"/>
              </a:rPr>
            </a:br>
            <a:r>
              <a:rPr lang="en-GB">
                <a:latin typeface="Montserrat"/>
                <a:ea typeface="Montserrat"/>
                <a:cs typeface="Montserrat"/>
                <a:sym typeface="Montserrat"/>
              </a:rPr>
              <a:t>Mr Smith – Deputy Head of Sixth Form </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rPr lang="en-GB">
                <a:latin typeface="Montserrat"/>
                <a:ea typeface="Montserrat"/>
                <a:cs typeface="Montserrat"/>
                <a:sym typeface="Montserrat"/>
              </a:rPr>
              <a:t>Mr Bevan – Head of Year 12</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rPr lang="en-GB">
                <a:latin typeface="Montserrat"/>
                <a:ea typeface="Montserrat"/>
                <a:cs typeface="Montserrat"/>
                <a:sym typeface="Montserrat"/>
              </a:rPr>
              <a:t>Mrs Wilson - Head of Year 13</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t/>
            </a:r>
            <a:endParaRPr>
              <a:latin typeface="Montserrat"/>
              <a:ea typeface="Montserrat"/>
              <a:cs typeface="Montserrat"/>
              <a:sym typeface="Montserrat"/>
            </a:endParaRPr>
          </a:p>
          <a:p>
            <a:pPr indent="0" lvl="0" marL="0" rtl="0" algn="l">
              <a:lnSpc>
                <a:spcPct val="90000"/>
              </a:lnSpc>
              <a:spcBef>
                <a:spcPts val="0"/>
              </a:spcBef>
              <a:spcAft>
                <a:spcPts val="0"/>
              </a:spcAft>
              <a:buClr>
                <a:schemeClr val="dk1"/>
              </a:buClr>
              <a:buSzPct val="99999"/>
              <a:buFont typeface="Arial"/>
              <a:buNone/>
            </a:pPr>
            <a:r>
              <a:rPr lang="en-GB">
                <a:latin typeface="Montserrat"/>
                <a:ea typeface="Montserrat"/>
                <a:cs typeface="Montserrat"/>
                <a:sym typeface="Montserrat"/>
              </a:rPr>
              <a:t>Mrs Thompson – Sixth Form Lead Administrator</a:t>
            </a:r>
            <a:endParaRPr>
              <a:latin typeface="Montserrat"/>
              <a:ea typeface="Montserrat"/>
              <a:cs typeface="Montserrat"/>
              <a:sym typeface="Montserrat"/>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g36b0df7cfbd_0_85"/>
          <p:cNvSpPr txBox="1"/>
          <p:nvPr/>
        </p:nvSpPr>
        <p:spPr>
          <a:xfrm>
            <a:off x="-614806" y="304153"/>
            <a:ext cx="13799100" cy="1227600"/>
          </a:xfrm>
          <a:prstGeom prst="rect">
            <a:avLst/>
          </a:prstGeom>
          <a:solidFill>
            <a:srgbClr val="A03030"/>
          </a:solid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8000"/>
              <a:buFont typeface="Arial"/>
              <a:buNone/>
            </a:pPr>
            <a:r>
              <a:rPr b="0" i="0" lang="en-GB" sz="8000" u="none" cap="none" strike="noStrike">
                <a:solidFill>
                  <a:schemeClr val="lt1"/>
                </a:solidFill>
                <a:latin typeface="Arial"/>
                <a:ea typeface="Arial"/>
                <a:cs typeface="Arial"/>
                <a:sym typeface="Arial"/>
              </a:rPr>
              <a:t>Sixth Form Leadership</a:t>
            </a:r>
            <a:endParaRPr b="0" i="0" sz="8000" u="none" cap="none" strike="noStrike">
              <a:solidFill>
                <a:schemeClr val="lt1"/>
              </a:solidFill>
              <a:latin typeface="Arial"/>
              <a:ea typeface="Arial"/>
              <a:cs typeface="Arial"/>
              <a:sym typeface="Arial"/>
            </a:endParaRPr>
          </a:p>
        </p:txBody>
      </p:sp>
      <p:pic>
        <p:nvPicPr>
          <p:cNvPr id="285" name="Google Shape;285;g36b0df7cfbd_0_85" title="FWPersonPhotoData.jpg"/>
          <p:cNvPicPr preferRelativeResize="0"/>
          <p:nvPr/>
        </p:nvPicPr>
        <p:blipFill rotWithShape="1">
          <a:blip r:embed="rId3">
            <a:alphaModFix/>
          </a:blip>
          <a:srcRect b="12403" l="0" r="0" t="0"/>
          <a:stretch/>
        </p:blipFill>
        <p:spPr>
          <a:xfrm>
            <a:off x="9606100" y="2095975"/>
            <a:ext cx="2148775" cy="2419975"/>
          </a:xfrm>
          <a:prstGeom prst="rect">
            <a:avLst/>
          </a:prstGeom>
          <a:noFill/>
          <a:ln>
            <a:noFill/>
          </a:ln>
        </p:spPr>
      </p:pic>
      <p:pic>
        <p:nvPicPr>
          <p:cNvPr id="286" name="Google Shape;286;g36b0df7cfbd_0_85"/>
          <p:cNvPicPr preferRelativeResize="0"/>
          <p:nvPr/>
        </p:nvPicPr>
        <p:blipFill rotWithShape="1">
          <a:blip r:embed="rId4">
            <a:alphaModFix/>
          </a:blip>
          <a:srcRect b="3998" l="0" r="0" t="7724"/>
          <a:stretch/>
        </p:blipFill>
        <p:spPr>
          <a:xfrm>
            <a:off x="3086675" y="2342038"/>
            <a:ext cx="1630000" cy="2173900"/>
          </a:xfrm>
          <a:prstGeom prst="rect">
            <a:avLst/>
          </a:prstGeom>
          <a:noFill/>
          <a:ln>
            <a:noFill/>
          </a:ln>
        </p:spPr>
      </p:pic>
      <p:pic>
        <p:nvPicPr>
          <p:cNvPr id="287" name="Google Shape;287;g36b0df7cfbd_0_85"/>
          <p:cNvPicPr preferRelativeResize="0"/>
          <p:nvPr/>
        </p:nvPicPr>
        <p:blipFill rotWithShape="1">
          <a:blip r:embed="rId5">
            <a:alphaModFix/>
          </a:blip>
          <a:srcRect b="3189" l="0" r="4443" t="3001"/>
          <a:stretch/>
        </p:blipFill>
        <p:spPr>
          <a:xfrm>
            <a:off x="5217450" y="2366513"/>
            <a:ext cx="1757100" cy="2124947"/>
          </a:xfrm>
          <a:prstGeom prst="rect">
            <a:avLst/>
          </a:prstGeom>
          <a:noFill/>
          <a:ln>
            <a:noFill/>
          </a:ln>
        </p:spPr>
      </p:pic>
      <p:pic>
        <p:nvPicPr>
          <p:cNvPr id="288" name="Google Shape;288;g36b0df7cfbd_0_85"/>
          <p:cNvPicPr preferRelativeResize="0"/>
          <p:nvPr/>
        </p:nvPicPr>
        <p:blipFill rotWithShape="1">
          <a:blip r:embed="rId6">
            <a:alphaModFix/>
          </a:blip>
          <a:srcRect b="0" l="0" r="0" t="0"/>
          <a:stretch/>
        </p:blipFill>
        <p:spPr>
          <a:xfrm>
            <a:off x="7475325" y="1981550"/>
            <a:ext cx="1630000" cy="2534395"/>
          </a:xfrm>
          <a:prstGeom prst="rect">
            <a:avLst/>
          </a:prstGeom>
          <a:noFill/>
          <a:ln>
            <a:noFill/>
          </a:ln>
        </p:spPr>
      </p:pic>
      <p:pic>
        <p:nvPicPr>
          <p:cNvPr id="289" name="Google Shape;289;g36b0df7cfbd_0_85"/>
          <p:cNvPicPr preferRelativeResize="0"/>
          <p:nvPr/>
        </p:nvPicPr>
        <p:blipFill rotWithShape="1">
          <a:blip r:embed="rId7">
            <a:alphaModFix/>
          </a:blip>
          <a:srcRect b="0" l="2705" r="0" t="3063"/>
          <a:stretch/>
        </p:blipFill>
        <p:spPr>
          <a:xfrm>
            <a:off x="1202049" y="2284100"/>
            <a:ext cx="1550001" cy="21739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g281a0fe6562_0_4"/>
          <p:cNvSpPr txBox="1"/>
          <p:nvPr>
            <p:ph type="title"/>
          </p:nvPr>
        </p:nvSpPr>
        <p:spPr>
          <a:xfrm>
            <a:off x="738750" y="25428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Montserrat"/>
                <a:ea typeface="Montserrat"/>
                <a:cs typeface="Montserrat"/>
                <a:sym typeface="Montserrat"/>
              </a:rPr>
              <a:t>The structure for tonight </a:t>
            </a:r>
            <a:endParaRPr b="1">
              <a:latin typeface="Montserrat"/>
              <a:ea typeface="Montserrat"/>
              <a:cs typeface="Montserrat"/>
              <a:sym typeface="Montserrat"/>
            </a:endParaRPr>
          </a:p>
        </p:txBody>
      </p:sp>
      <p:sp>
        <p:nvSpPr>
          <p:cNvPr id="296" name="Google Shape;296;g281a0fe6562_0_4"/>
          <p:cNvSpPr txBox="1"/>
          <p:nvPr/>
        </p:nvSpPr>
        <p:spPr>
          <a:xfrm>
            <a:off x="948424" y="1573775"/>
            <a:ext cx="10022100" cy="4416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0" i="0" lang="en-GB" sz="2200" u="none" cap="none" strike="noStrike">
                <a:solidFill>
                  <a:srgbClr val="000000"/>
                </a:solidFill>
                <a:latin typeface="Montserrat Light"/>
                <a:ea typeface="Montserrat Light"/>
                <a:cs typeface="Montserrat Light"/>
                <a:sym typeface="Montserrat Light"/>
              </a:rPr>
              <a:t>Key information about the start of term </a:t>
            </a:r>
            <a:endParaRPr b="0" i="0" sz="2200" u="none" cap="none" strike="noStrike">
              <a:solidFill>
                <a:srgbClr val="000000"/>
              </a:solidFill>
              <a:latin typeface="Montserrat Light"/>
              <a:ea typeface="Montserrat Light"/>
              <a:cs typeface="Montserrat Light"/>
              <a:sym typeface="Montserrat Light"/>
            </a:endParaRPr>
          </a:p>
          <a:p>
            <a:pPr indent="0" lvl="0" marL="914400" marR="0" rtl="0" algn="l">
              <a:lnSpc>
                <a:spcPct val="100000"/>
              </a:lnSpc>
              <a:spcBef>
                <a:spcPts val="0"/>
              </a:spcBef>
              <a:spcAft>
                <a:spcPts val="0"/>
              </a:spcAft>
              <a:buNone/>
            </a:pPr>
            <a:r>
              <a:t/>
            </a:r>
            <a:endParaRPr b="0" i="0" sz="2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None/>
            </a:pPr>
            <a:r>
              <a:rPr lang="en-GB" sz="2200">
                <a:latin typeface="Montserrat Light"/>
                <a:ea typeface="Montserrat Light"/>
                <a:cs typeface="Montserrat Light"/>
                <a:sym typeface="Montserrat Light"/>
                <a:extLst>
                  <a:ext uri="http://customooxmlschemas.google.com/">
                    <go:slidesCustomData xmlns:go="http://customooxmlschemas.google.com/" textRoundtripDataId="0"/>
                  </a:ext>
                </a:extLst>
              </a:rPr>
              <a:t>Nicky Rogers</a:t>
            </a:r>
            <a:r>
              <a:rPr b="0" i="0" lang="en-GB" sz="2200" u="none" cap="none" strike="noStrike">
                <a:solidFill>
                  <a:srgbClr val="000000"/>
                </a:solidFill>
                <a:latin typeface="Montserrat Light"/>
                <a:ea typeface="Montserrat Light"/>
                <a:cs typeface="Montserrat Light"/>
                <a:sym typeface="Montserrat Light"/>
                <a:extLst>
                  <a:ext uri="http://customooxmlschemas.google.com/">
                    <go:slidesCustomData xmlns:go="http://customooxmlschemas.google.com/" textRoundtripDataId="1"/>
                  </a:ext>
                </a:extLst>
              </a:rPr>
              <a:t>, UWE - University pathways:  finding the right course and University, applications understanding student financ</a:t>
            </a:r>
            <a:r>
              <a:rPr b="0" i="0" lang="en-GB" sz="2200" u="none" cap="none" strike="noStrike">
                <a:solidFill>
                  <a:srgbClr val="000000"/>
                </a:solidFill>
                <a:latin typeface="Montserrat Light"/>
                <a:ea typeface="Montserrat Light"/>
                <a:cs typeface="Montserrat Light"/>
                <a:sym typeface="Montserrat Light"/>
                <a:extLst>
                  <a:ext uri="http://customooxmlschemas.google.com/">
                    <go:slidesCustomData xmlns:go="http://customooxmlschemas.google.com/" textRoundtripDataId="2"/>
                  </a:ext>
                </a:extLst>
              </a:rPr>
              <a:t>e</a:t>
            </a:r>
            <a:endParaRPr b="0" i="0" sz="2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None/>
            </a:pPr>
            <a:r>
              <a:t/>
            </a:r>
            <a:endParaRPr sz="2200">
              <a:latin typeface="Montserrat Light"/>
              <a:ea typeface="Montserrat Light"/>
              <a:cs typeface="Montserrat Light"/>
              <a:sym typeface="Montserrat Light"/>
            </a:endParaRPr>
          </a:p>
          <a:p>
            <a:pPr indent="0" lvl="0" marL="0" marR="0" rtl="0" algn="l">
              <a:lnSpc>
                <a:spcPct val="100000"/>
              </a:lnSpc>
              <a:spcBef>
                <a:spcPts val="0"/>
              </a:spcBef>
              <a:spcAft>
                <a:spcPts val="0"/>
              </a:spcAft>
              <a:buNone/>
            </a:pPr>
            <a:r>
              <a:rPr lang="en-GB" sz="2200">
                <a:latin typeface="Montserrat Light"/>
                <a:ea typeface="Montserrat Light"/>
                <a:cs typeface="Montserrat Light"/>
                <a:sym typeface="Montserrat Light"/>
              </a:rPr>
              <a:t>Donna Kenny - Understanding Apprenticeships </a:t>
            </a:r>
            <a:endParaRPr sz="2200">
              <a:latin typeface="Montserrat Light"/>
              <a:ea typeface="Montserrat Light"/>
              <a:cs typeface="Montserrat Light"/>
              <a:sym typeface="Montserrat Light"/>
            </a:endParaRPr>
          </a:p>
          <a:p>
            <a:pPr indent="0" lvl="0" marL="914400" marR="0" rtl="0" algn="l">
              <a:lnSpc>
                <a:spcPct val="100000"/>
              </a:lnSpc>
              <a:spcBef>
                <a:spcPts val="0"/>
              </a:spcBef>
              <a:spcAft>
                <a:spcPts val="0"/>
              </a:spcAft>
              <a:buNone/>
            </a:pPr>
            <a:r>
              <a:t/>
            </a:r>
            <a:endParaRPr b="0" i="0" sz="2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None/>
            </a:pPr>
            <a:r>
              <a:rPr b="0" i="0" lang="en-GB" sz="2200" u="none" cap="none" strike="noStrike">
                <a:solidFill>
                  <a:srgbClr val="000000"/>
                </a:solidFill>
                <a:latin typeface="Montserrat Light"/>
                <a:ea typeface="Montserrat Light"/>
                <a:cs typeface="Montserrat Light"/>
                <a:sym typeface="Montserrat Light"/>
              </a:rPr>
              <a:t>Churchill deadlines and processes</a:t>
            </a:r>
            <a:endParaRPr b="0" i="0" sz="2200" u="none" cap="none" strike="noStrike">
              <a:solidFill>
                <a:srgbClr val="000000"/>
              </a:solidFill>
              <a:latin typeface="Montserrat Light"/>
              <a:ea typeface="Montserrat Light"/>
              <a:cs typeface="Montserrat Light"/>
              <a:sym typeface="Montserrat Light"/>
            </a:endParaRPr>
          </a:p>
          <a:p>
            <a:pPr indent="0" lvl="0" marL="914400" marR="0" rtl="0" algn="l">
              <a:lnSpc>
                <a:spcPct val="100000"/>
              </a:lnSpc>
              <a:spcBef>
                <a:spcPts val="0"/>
              </a:spcBef>
              <a:spcAft>
                <a:spcPts val="0"/>
              </a:spcAft>
              <a:buNone/>
            </a:pPr>
            <a:r>
              <a:t/>
            </a:r>
            <a:endParaRPr b="0" i="0" sz="2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None/>
            </a:pPr>
            <a:r>
              <a:rPr b="0" i="0" lang="en-GB" sz="2200" u="none" cap="none" strike="noStrike">
                <a:solidFill>
                  <a:srgbClr val="000000"/>
                </a:solidFill>
                <a:latin typeface="Montserrat Light"/>
                <a:ea typeface="Montserrat Light"/>
                <a:cs typeface="Montserrat Light"/>
                <a:sym typeface="Montserrat Light"/>
              </a:rPr>
              <a:t>Other information about the rest of the year!</a:t>
            </a:r>
            <a:endParaRPr b="0" i="0" sz="2200" u="none" cap="none" strike="noStrike">
              <a:solidFill>
                <a:srgbClr val="000000"/>
              </a:solidFill>
              <a:latin typeface="Montserrat Light"/>
              <a:ea typeface="Montserrat Light"/>
              <a:cs typeface="Montserrat Light"/>
              <a:sym typeface="Montserrat Light"/>
            </a:endParaRPr>
          </a:p>
          <a:p>
            <a:pPr indent="0" lvl="0" marL="914400" marR="0" rtl="0" algn="l">
              <a:lnSpc>
                <a:spcPct val="100000"/>
              </a:lnSpc>
              <a:spcBef>
                <a:spcPts val="0"/>
              </a:spcBef>
              <a:spcAft>
                <a:spcPts val="0"/>
              </a:spcAft>
              <a:buNone/>
            </a:pPr>
            <a:r>
              <a:t/>
            </a:r>
            <a:endParaRPr b="0" i="0" sz="17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g281a0fe6562_0_102"/>
          <p:cNvSpPr txBox="1"/>
          <p:nvPr>
            <p:ph type="title"/>
          </p:nvPr>
        </p:nvSpPr>
        <p:spPr>
          <a:xfrm>
            <a:off x="1192500" y="162713"/>
            <a:ext cx="9807000" cy="1143000"/>
          </a:xfrm>
          <a:prstGeom prst="rect">
            <a:avLst/>
          </a:prstGeom>
          <a:noFill/>
          <a:ln>
            <a:noFill/>
          </a:ln>
        </p:spPr>
        <p:txBody>
          <a:bodyPr anchorCtr="0" anchor="ctr" bIns="45700" lIns="91425" spcFirstLastPara="1" rIns="91425" wrap="square" tIns="45700">
            <a:normAutofit/>
          </a:bodyPr>
          <a:lstStyle/>
          <a:p>
            <a:pPr indent="-457200" lvl="0" marL="457200" rtl="0" algn="ctr">
              <a:lnSpc>
                <a:spcPct val="100000"/>
              </a:lnSpc>
              <a:spcBef>
                <a:spcPts val="0"/>
              </a:spcBef>
              <a:spcAft>
                <a:spcPts val="0"/>
              </a:spcAft>
              <a:buSzPts val="4000"/>
              <a:buFont typeface="Montserrat"/>
              <a:buAutoNum type="arabicPeriod"/>
            </a:pPr>
            <a:r>
              <a:rPr b="1" lang="en-GB" sz="4000">
                <a:latin typeface="Montserrat"/>
                <a:ea typeface="Montserrat"/>
                <a:cs typeface="Montserrat"/>
                <a:sym typeface="Montserrat"/>
              </a:rPr>
              <a:t>Key information</a:t>
            </a:r>
            <a:endParaRPr b="1" sz="4000">
              <a:latin typeface="Montserrat"/>
              <a:ea typeface="Montserrat"/>
              <a:cs typeface="Montserrat"/>
              <a:sym typeface="Montserrat"/>
            </a:endParaRPr>
          </a:p>
        </p:txBody>
      </p:sp>
      <p:pic>
        <p:nvPicPr>
          <p:cNvPr id="303" name="Google Shape;303;g281a0fe6562_0_102"/>
          <p:cNvPicPr preferRelativeResize="0"/>
          <p:nvPr/>
        </p:nvPicPr>
        <p:blipFill rotWithShape="1">
          <a:blip r:embed="rId3">
            <a:alphaModFix/>
          </a:blip>
          <a:srcRect b="0" l="0" r="0" t="0"/>
          <a:stretch/>
        </p:blipFill>
        <p:spPr>
          <a:xfrm>
            <a:off x="142450" y="1007324"/>
            <a:ext cx="4792376" cy="5270700"/>
          </a:xfrm>
          <a:prstGeom prst="rect">
            <a:avLst/>
          </a:prstGeom>
          <a:noFill/>
          <a:ln>
            <a:noFill/>
          </a:ln>
        </p:spPr>
      </p:pic>
      <p:sp>
        <p:nvSpPr>
          <p:cNvPr id="304" name="Google Shape;304;g281a0fe6562_0_102"/>
          <p:cNvSpPr txBox="1"/>
          <p:nvPr/>
        </p:nvSpPr>
        <p:spPr>
          <a:xfrm>
            <a:off x="5474400" y="1851875"/>
            <a:ext cx="5525100" cy="38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rgbClr val="000000"/>
                </a:solidFill>
                <a:latin typeface="Montserrat Light"/>
                <a:ea typeface="Montserrat Light"/>
                <a:cs typeface="Montserrat Light"/>
                <a:sym typeface="Montserrat Light"/>
              </a:rPr>
              <a:t>Behaviour &amp; Attendance</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rgbClr val="000000"/>
                </a:solidFill>
                <a:latin typeface="Montserrat Light"/>
                <a:ea typeface="Montserrat Light"/>
                <a:cs typeface="Montserrat Light"/>
                <a:sym typeface="Montserrat Light"/>
              </a:rPr>
              <a:t>Post 16 Bursary</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rgbClr val="000000"/>
                </a:solidFill>
                <a:latin typeface="Montserrat Light"/>
                <a:ea typeface="Montserrat Light"/>
                <a:cs typeface="Montserrat Light"/>
                <a:sym typeface="Montserrat Light"/>
              </a:rPr>
              <a:t>Predicted Grades</a:t>
            </a:r>
            <a:endParaRPr b="0" i="0" sz="32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id="310" name="Google Shape;310;g281a0fe6562_0_196"/>
          <p:cNvPicPr preferRelativeResize="0"/>
          <p:nvPr/>
        </p:nvPicPr>
        <p:blipFill rotWithShape="1">
          <a:blip r:embed="rId3">
            <a:alphaModFix/>
          </a:blip>
          <a:srcRect b="0" l="0" r="0" t="0"/>
          <a:stretch/>
        </p:blipFill>
        <p:spPr>
          <a:xfrm>
            <a:off x="3433925" y="0"/>
            <a:ext cx="5035500" cy="6744125"/>
          </a:xfrm>
          <a:prstGeom prst="rect">
            <a:avLst/>
          </a:prstGeom>
          <a:noFill/>
          <a:ln cap="flat" cmpd="sng" w="9525">
            <a:solidFill>
              <a:srgbClr val="000000"/>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g281a0fe6562_0_290"/>
          <p:cNvSpPr/>
          <p:nvPr/>
        </p:nvSpPr>
        <p:spPr>
          <a:xfrm>
            <a:off x="3992350" y="4896900"/>
            <a:ext cx="4875300" cy="1808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g281a0fe6562_0_290"/>
          <p:cNvSpPr/>
          <p:nvPr/>
        </p:nvSpPr>
        <p:spPr>
          <a:xfrm>
            <a:off x="7196650" y="152400"/>
            <a:ext cx="4875300" cy="1808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18" name="Google Shape;318;g281a0fe6562_0_290"/>
          <p:cNvPicPr preferRelativeResize="0"/>
          <p:nvPr/>
        </p:nvPicPr>
        <p:blipFill>
          <a:blip r:embed="rId3">
            <a:alphaModFix/>
          </a:blip>
          <a:stretch>
            <a:fillRect/>
          </a:stretch>
        </p:blipFill>
        <p:spPr>
          <a:xfrm>
            <a:off x="1251388" y="227888"/>
            <a:ext cx="9689225" cy="64022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281a0fe6562_0_296"/>
          <p:cNvSpPr/>
          <p:nvPr/>
        </p:nvSpPr>
        <p:spPr>
          <a:xfrm>
            <a:off x="3859650" y="4973700"/>
            <a:ext cx="4875300" cy="1808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g281a0fe6562_0_296"/>
          <p:cNvSpPr/>
          <p:nvPr/>
        </p:nvSpPr>
        <p:spPr>
          <a:xfrm>
            <a:off x="7112825" y="118800"/>
            <a:ext cx="4875300" cy="1808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25" name="Google Shape;325;g281a0fe6562_0_296"/>
          <p:cNvPicPr preferRelativeResize="0"/>
          <p:nvPr/>
        </p:nvPicPr>
        <p:blipFill>
          <a:blip r:embed="rId3">
            <a:alphaModFix/>
          </a:blip>
          <a:stretch>
            <a:fillRect/>
          </a:stretch>
        </p:blipFill>
        <p:spPr>
          <a:xfrm>
            <a:off x="1098538" y="182475"/>
            <a:ext cx="9994924" cy="64930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g281a0fe6562_0_191"/>
          <p:cNvSpPr txBox="1"/>
          <p:nvPr/>
        </p:nvSpPr>
        <p:spPr>
          <a:xfrm>
            <a:off x="657073" y="1337321"/>
            <a:ext cx="6084900" cy="5079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8.35-9.00am		Tutor Time</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9am 				Period 1</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10am				Period 2</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11am				Break time</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11.20am				Period 3</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12.20pm			Period 4</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1.20pm				Lunchtime</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2.05pm				Period 5</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Montserrat"/>
                <a:ea typeface="Montserrat"/>
                <a:cs typeface="Montserrat"/>
                <a:sym typeface="Montserrat"/>
              </a:rPr>
              <a:t>3.05	pm				End of the day</a:t>
            </a:r>
            <a:endParaRPr b="0" i="0" sz="14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31" name="Google Shape;331;g281a0fe6562_0_191"/>
          <p:cNvSpPr txBox="1"/>
          <p:nvPr/>
        </p:nvSpPr>
        <p:spPr>
          <a:xfrm>
            <a:off x="3321525" y="343775"/>
            <a:ext cx="5352600" cy="800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4000" u="none" cap="none" strike="noStrike">
                <a:solidFill>
                  <a:srgbClr val="000000"/>
                </a:solidFill>
                <a:latin typeface="Montserrat"/>
                <a:ea typeface="Montserrat"/>
                <a:cs typeface="Montserrat"/>
                <a:sym typeface="Montserrat"/>
              </a:rPr>
              <a:t>Times of the Day</a:t>
            </a:r>
            <a:endParaRPr b="1" i="0" sz="4000" u="none" cap="none" strike="noStrike">
              <a:solidFill>
                <a:srgbClr val="000000"/>
              </a:solidFill>
              <a:latin typeface="Montserrat"/>
              <a:ea typeface="Montserrat"/>
              <a:cs typeface="Montserrat"/>
              <a:sym typeface="Montserrat"/>
            </a:endParaRPr>
          </a:p>
        </p:txBody>
      </p:sp>
      <p:sp>
        <p:nvSpPr>
          <p:cNvPr id="332" name="Google Shape;332;g281a0fe6562_0_191"/>
          <p:cNvSpPr txBox="1"/>
          <p:nvPr/>
        </p:nvSpPr>
        <p:spPr>
          <a:xfrm>
            <a:off x="5773100" y="2382900"/>
            <a:ext cx="5672700" cy="20922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2300">
                <a:solidFill>
                  <a:schemeClr val="dk1"/>
                </a:solidFill>
                <a:latin typeface="Montserrat Light"/>
                <a:ea typeface="Montserrat Light"/>
                <a:cs typeface="Montserrat Light"/>
                <a:sym typeface="Montserrat Light"/>
              </a:rPr>
              <a:t>Please note, the school day is reserved for Sixth Form activities - part time work, etc. is not permitted during this time.</a:t>
            </a:r>
            <a:endParaRPr sz="2300">
              <a:solidFill>
                <a:schemeClr val="dk1"/>
              </a:solidFill>
              <a:latin typeface="Montserrat Light"/>
              <a:ea typeface="Montserrat Light"/>
              <a:cs typeface="Montserrat Light"/>
              <a:sym typeface="Montserrat Light"/>
            </a:endParaRPr>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g303d6914f44_0_91"/>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Attendance</a:t>
            </a:r>
            <a:endParaRPr/>
          </a:p>
        </p:txBody>
      </p:sp>
      <p:sp>
        <p:nvSpPr>
          <p:cNvPr id="339" name="Google Shape;339;g303d6914f44_0_91"/>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300"/>
              </a:spcBef>
              <a:spcAft>
                <a:spcPts val="0"/>
              </a:spcAft>
              <a:buClr>
                <a:schemeClr val="dk1"/>
              </a:buClr>
              <a:buSzPct val="37931"/>
              <a:buFont typeface="Arial"/>
              <a:buNone/>
            </a:pPr>
            <a:r>
              <a:rPr lang="en-GB" sz="2900"/>
              <a:t>Attendance is an essential prerequisite for good attainment. </a:t>
            </a:r>
            <a:endParaRPr sz="2900"/>
          </a:p>
          <a:p>
            <a:pPr indent="0" lvl="0" marL="0" rtl="0" algn="l">
              <a:lnSpc>
                <a:spcPct val="100000"/>
              </a:lnSpc>
              <a:spcBef>
                <a:spcPts val="300"/>
              </a:spcBef>
              <a:spcAft>
                <a:spcPts val="0"/>
              </a:spcAft>
              <a:buClr>
                <a:schemeClr val="dk1"/>
              </a:buClr>
              <a:buSzPct val="37931"/>
              <a:buFont typeface="Arial"/>
              <a:buNone/>
            </a:pPr>
            <a:r>
              <a:t/>
            </a:r>
            <a:endParaRPr sz="2900"/>
          </a:p>
          <a:p>
            <a:pPr indent="0" lvl="0" marL="0" rtl="0" algn="l">
              <a:lnSpc>
                <a:spcPct val="100000"/>
              </a:lnSpc>
              <a:spcBef>
                <a:spcPts val="300"/>
              </a:spcBef>
              <a:spcAft>
                <a:spcPts val="0"/>
              </a:spcAft>
              <a:buClr>
                <a:schemeClr val="dk1"/>
              </a:buClr>
              <a:buSzPct val="37931"/>
              <a:buFont typeface="Arial"/>
              <a:buNone/>
            </a:pPr>
            <a:r>
              <a:rPr lang="en-GB" sz="2900"/>
              <a:t>95% attendance = 2 weeks missed</a:t>
            </a:r>
            <a:endParaRPr sz="2900"/>
          </a:p>
          <a:p>
            <a:pPr indent="0" lvl="0" marL="0" rtl="0" algn="l">
              <a:lnSpc>
                <a:spcPct val="100000"/>
              </a:lnSpc>
              <a:spcBef>
                <a:spcPts val="300"/>
              </a:spcBef>
              <a:spcAft>
                <a:spcPts val="0"/>
              </a:spcAft>
              <a:buClr>
                <a:schemeClr val="dk1"/>
              </a:buClr>
              <a:buSzPct val="37931"/>
              <a:buFont typeface="Arial"/>
              <a:buNone/>
            </a:pPr>
            <a:r>
              <a:t/>
            </a:r>
            <a:endParaRPr sz="2900"/>
          </a:p>
          <a:p>
            <a:pPr indent="0" lvl="0" marL="0" rtl="0" algn="l">
              <a:lnSpc>
                <a:spcPct val="100000"/>
              </a:lnSpc>
              <a:spcBef>
                <a:spcPts val="300"/>
              </a:spcBef>
              <a:spcAft>
                <a:spcPts val="0"/>
              </a:spcAft>
              <a:buClr>
                <a:schemeClr val="dk1"/>
              </a:buClr>
              <a:buSzPct val="37931"/>
              <a:buFont typeface="Arial"/>
              <a:buNone/>
            </a:pPr>
            <a:r>
              <a:rPr lang="en-GB" sz="2900"/>
              <a:t>90% attendance = 1 month missed</a:t>
            </a:r>
            <a:endParaRPr sz="2900"/>
          </a:p>
          <a:p>
            <a:pPr indent="0" lvl="0" marL="0" rtl="0" algn="l">
              <a:lnSpc>
                <a:spcPct val="100000"/>
              </a:lnSpc>
              <a:spcBef>
                <a:spcPts val="300"/>
              </a:spcBef>
              <a:spcAft>
                <a:spcPts val="0"/>
              </a:spcAft>
              <a:buClr>
                <a:schemeClr val="dk1"/>
              </a:buClr>
              <a:buSzPct val="37931"/>
              <a:buFont typeface="Arial"/>
              <a:buNone/>
            </a:pPr>
            <a:r>
              <a:t/>
            </a:r>
            <a:endParaRPr sz="2900"/>
          </a:p>
          <a:p>
            <a:pPr indent="0" lvl="0" marL="0" rtl="0" algn="l">
              <a:lnSpc>
                <a:spcPct val="100000"/>
              </a:lnSpc>
              <a:spcBef>
                <a:spcPts val="300"/>
              </a:spcBef>
              <a:spcAft>
                <a:spcPts val="0"/>
              </a:spcAft>
              <a:buSzPct val="62068"/>
              <a:buNone/>
            </a:pPr>
            <a:r>
              <a:rPr lang="en-GB" sz="2900"/>
              <a:t>85% attendance = 1 term missed</a:t>
            </a:r>
            <a:endParaRPr sz="2900"/>
          </a:p>
          <a:p>
            <a:pPr indent="0" lvl="0" marL="0" rtl="0" algn="l">
              <a:lnSpc>
                <a:spcPct val="100000"/>
              </a:lnSpc>
              <a:spcBef>
                <a:spcPts val="300"/>
              </a:spcBef>
              <a:spcAft>
                <a:spcPts val="0"/>
              </a:spcAft>
              <a:buSzPct val="62068"/>
              <a:buNone/>
            </a:pPr>
            <a:r>
              <a:t/>
            </a:r>
            <a:endParaRPr sz="2900"/>
          </a:p>
          <a:p>
            <a:pPr indent="0" lvl="0" marL="0" rtl="0" algn="l">
              <a:lnSpc>
                <a:spcPct val="100000"/>
              </a:lnSpc>
              <a:spcBef>
                <a:spcPts val="300"/>
              </a:spcBef>
              <a:spcAft>
                <a:spcPts val="0"/>
              </a:spcAft>
              <a:buClr>
                <a:schemeClr val="dk1"/>
              </a:buClr>
              <a:buSzPct val="37931"/>
              <a:buFont typeface="Arial"/>
              <a:buNone/>
            </a:pPr>
            <a:r>
              <a:rPr lang="en-GB" sz="2900"/>
              <a:t>*This is especially important in subjects with lots of coursework - in order to account for the rise in the use of AI, teachers must be able to regularly assess knowledge in the classroom to be certain work is authentic! </a:t>
            </a:r>
            <a:endParaRPr sz="2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g2848b106025_0_0"/>
          <p:cNvSpPr txBox="1"/>
          <p:nvPr/>
        </p:nvSpPr>
        <p:spPr>
          <a:xfrm>
            <a:off x="1917850" y="401175"/>
            <a:ext cx="8757300" cy="94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200"/>
              <a:buFont typeface="Arial"/>
              <a:buNone/>
            </a:pPr>
            <a:r>
              <a:rPr b="0" i="0" lang="en-GB" sz="4200" u="none" cap="none" strike="noStrike">
                <a:solidFill>
                  <a:srgbClr val="000000"/>
                </a:solidFill>
                <a:latin typeface="Montserrat Light"/>
                <a:ea typeface="Montserrat Light"/>
                <a:cs typeface="Montserrat Light"/>
                <a:sym typeface="Montserrat Light"/>
              </a:rPr>
              <a:t>The Sixth Form Behaviour </a:t>
            </a:r>
            <a:endParaRPr b="0" i="0" sz="4200" u="none" cap="none" strike="noStrike">
              <a:solidFill>
                <a:srgbClr val="000000"/>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4200"/>
              <a:buFont typeface="Arial"/>
              <a:buNone/>
            </a:pPr>
            <a:r>
              <a:rPr b="0" i="0" lang="en-GB" sz="4200" u="none" cap="none" strike="noStrike">
                <a:solidFill>
                  <a:srgbClr val="000000"/>
                </a:solidFill>
                <a:latin typeface="Montserrat Light"/>
                <a:ea typeface="Montserrat Light"/>
                <a:cs typeface="Montserrat Light"/>
                <a:sym typeface="Montserrat Light"/>
              </a:rPr>
              <a:t>Policy and Curriculum</a:t>
            </a:r>
            <a:endParaRPr b="0" i="0" sz="42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g303d6914f44_0_97"/>
          <p:cNvPicPr preferRelativeResize="0"/>
          <p:nvPr/>
        </p:nvPicPr>
        <p:blipFill rotWithShape="1">
          <a:blip r:embed="rId3">
            <a:alphaModFix/>
          </a:blip>
          <a:srcRect b="0" l="0" r="0" t="0"/>
          <a:stretch/>
        </p:blipFill>
        <p:spPr>
          <a:xfrm>
            <a:off x="6394609" y="856211"/>
            <a:ext cx="3214902" cy="3452367"/>
          </a:xfrm>
          <a:prstGeom prst="rect">
            <a:avLst/>
          </a:prstGeom>
          <a:noFill/>
          <a:ln>
            <a:noFill/>
          </a:ln>
        </p:spPr>
      </p:pic>
      <p:sp>
        <p:nvSpPr>
          <p:cNvPr id="351" name="Google Shape;351;g303d6914f44_0_97"/>
          <p:cNvSpPr txBox="1"/>
          <p:nvPr/>
        </p:nvSpPr>
        <p:spPr>
          <a:xfrm>
            <a:off x="1895302" y="1953492"/>
            <a:ext cx="4755000" cy="169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Montserrat"/>
                <a:ea typeface="Montserrat"/>
                <a:cs typeface="Montserrat"/>
                <a:sym typeface="Montserrat"/>
              </a:rPr>
              <a:t>The Sixth House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Montserrat"/>
                <a:ea typeface="Montserrat"/>
                <a:cs typeface="Montserrat"/>
                <a:sym typeface="Montserrat"/>
              </a:rPr>
              <a:t>Cognitive Behaviour</a:t>
            </a:r>
            <a:endParaRPr b="0" i="0" sz="3200" u="none" cap="none" strike="noStrike">
              <a:solidFill>
                <a:schemeClr val="dk1"/>
              </a:solidFill>
              <a:latin typeface="Montserrat"/>
              <a:ea typeface="Montserrat"/>
              <a:cs typeface="Montserrat"/>
              <a:sym typeface="Montserrat"/>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pic>
        <p:nvPicPr>
          <p:cNvPr id="356" name="Google Shape;356;g303d6914f44_0_102"/>
          <p:cNvPicPr preferRelativeResize="0"/>
          <p:nvPr/>
        </p:nvPicPr>
        <p:blipFill rotWithShape="1">
          <a:blip r:embed="rId3">
            <a:alphaModFix/>
          </a:blip>
          <a:srcRect b="0" l="0" r="0" t="0"/>
          <a:stretch/>
        </p:blipFill>
        <p:spPr>
          <a:xfrm>
            <a:off x="6394609" y="856211"/>
            <a:ext cx="3214902" cy="3452367"/>
          </a:xfrm>
          <a:prstGeom prst="rect">
            <a:avLst/>
          </a:prstGeom>
          <a:noFill/>
          <a:ln>
            <a:noFill/>
          </a:ln>
        </p:spPr>
      </p:pic>
      <p:sp>
        <p:nvSpPr>
          <p:cNvPr id="357" name="Google Shape;357;g303d6914f44_0_102"/>
          <p:cNvSpPr txBox="1"/>
          <p:nvPr/>
        </p:nvSpPr>
        <p:spPr>
          <a:xfrm>
            <a:off x="1895302" y="1953492"/>
            <a:ext cx="4755000" cy="169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Montserrat"/>
                <a:ea typeface="Montserrat"/>
                <a:cs typeface="Montserrat"/>
                <a:sym typeface="Montserrat"/>
              </a:rPr>
              <a:t>The Sixth House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Montserrat"/>
                <a:ea typeface="Montserrat"/>
                <a:cs typeface="Montserrat"/>
                <a:sym typeface="Montserrat"/>
              </a:rPr>
              <a:t>Social Behaviour</a:t>
            </a:r>
            <a:endParaRPr b="0" i="0" sz="3200" u="none" cap="none" strike="noStrike">
              <a:solidFill>
                <a:schemeClr val="dk1"/>
              </a:solidFill>
              <a:latin typeface="Montserrat"/>
              <a:ea typeface="Montserrat"/>
              <a:cs typeface="Montserrat"/>
              <a:sym typeface="Montserra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pic>
        <p:nvPicPr>
          <p:cNvPr id="362" name="Google Shape;362;g303d6914f44_0_107"/>
          <p:cNvPicPr preferRelativeResize="0"/>
          <p:nvPr/>
        </p:nvPicPr>
        <p:blipFill rotWithShape="1">
          <a:blip r:embed="rId3">
            <a:alphaModFix/>
          </a:blip>
          <a:srcRect b="0" l="0" r="0" t="0"/>
          <a:stretch/>
        </p:blipFill>
        <p:spPr>
          <a:xfrm>
            <a:off x="6394609" y="856211"/>
            <a:ext cx="3214902" cy="3452367"/>
          </a:xfrm>
          <a:prstGeom prst="rect">
            <a:avLst/>
          </a:prstGeom>
          <a:noFill/>
          <a:ln>
            <a:noFill/>
          </a:ln>
        </p:spPr>
      </p:pic>
      <p:sp>
        <p:nvSpPr>
          <p:cNvPr id="363" name="Google Shape;363;g303d6914f44_0_107"/>
          <p:cNvSpPr txBox="1"/>
          <p:nvPr/>
        </p:nvSpPr>
        <p:spPr>
          <a:xfrm>
            <a:off x="1895302" y="1953492"/>
            <a:ext cx="4755000" cy="169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Montserrat"/>
                <a:ea typeface="Montserrat"/>
                <a:cs typeface="Montserrat"/>
                <a:sym typeface="Montserrat"/>
              </a:rPr>
              <a:t>The Sixth House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Montserrat"/>
                <a:ea typeface="Montserrat"/>
                <a:cs typeface="Montserrat"/>
                <a:sym typeface="Montserrat"/>
              </a:rPr>
              <a:t>Emotional Behaviour</a:t>
            </a:r>
            <a:endParaRPr b="0" i="0" sz="3200" u="none" cap="none" strike="noStrike">
              <a:solidFill>
                <a:schemeClr val="dk1"/>
              </a:solidFill>
              <a:latin typeface="Montserrat"/>
              <a:ea typeface="Montserrat"/>
              <a:cs typeface="Montserrat"/>
              <a:sym typeface="Montserra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g281a0fe6562_0_301"/>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Systems: Rewards</a:t>
            </a:r>
            <a:endParaRPr/>
          </a:p>
        </p:txBody>
      </p:sp>
      <p:sp>
        <p:nvSpPr>
          <p:cNvPr id="369" name="Google Shape;369;g281a0fe6562_0_301"/>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360"/>
              </a:spcBef>
              <a:spcAft>
                <a:spcPts val="0"/>
              </a:spcAft>
              <a:buSzPct val="60810"/>
              <a:buNone/>
            </a:pPr>
            <a:r>
              <a:rPr b="1" lang="en-GB">
                <a:latin typeface="Montserrat"/>
                <a:ea typeface="Montserrat"/>
                <a:cs typeface="Montserrat"/>
                <a:sym typeface="Montserrat"/>
              </a:rPr>
              <a:t>House Points: </a:t>
            </a:r>
            <a:endParaRPr b="1">
              <a:latin typeface="Montserrat"/>
              <a:ea typeface="Montserrat"/>
              <a:cs typeface="Montserrat"/>
              <a:sym typeface="Montserrat"/>
            </a:endParaRPr>
          </a:p>
          <a:p>
            <a:pPr indent="-334327" lvl="0" marL="457200" rtl="0" algn="l">
              <a:lnSpc>
                <a:spcPct val="100000"/>
              </a:lnSpc>
              <a:spcBef>
                <a:spcPts val="360"/>
              </a:spcBef>
              <a:spcAft>
                <a:spcPts val="0"/>
              </a:spcAft>
              <a:buSzPct val="56250"/>
              <a:buChar char="●"/>
            </a:pPr>
            <a:r>
              <a:rPr b="1" lang="en-GB">
                <a:latin typeface="Montserrat"/>
                <a:ea typeface="Montserrat"/>
                <a:cs typeface="Montserrat"/>
                <a:sym typeface="Montserrat"/>
              </a:rPr>
              <a:t>One House Point</a:t>
            </a:r>
            <a:r>
              <a:rPr lang="en-GB"/>
              <a:t>: any positive behaviour in line with the Academy’s expectations and values - “I’ve done more than just avoid getting a behaviour point”</a:t>
            </a:r>
            <a:endParaRPr/>
          </a:p>
          <a:p>
            <a:pPr indent="-334327" lvl="0" marL="457200" rtl="0" algn="l">
              <a:lnSpc>
                <a:spcPct val="100000"/>
              </a:lnSpc>
              <a:spcBef>
                <a:spcPts val="0"/>
              </a:spcBef>
              <a:spcAft>
                <a:spcPts val="0"/>
              </a:spcAft>
              <a:buSzPct val="56250"/>
              <a:buChar char="●"/>
            </a:pPr>
            <a:r>
              <a:rPr b="1" lang="en-GB">
                <a:latin typeface="Montserrat"/>
                <a:ea typeface="Montserrat"/>
                <a:cs typeface="Montserrat"/>
                <a:sym typeface="Montserrat"/>
              </a:rPr>
              <a:t>Two House Points</a:t>
            </a:r>
            <a:r>
              <a:rPr lang="en-GB"/>
              <a:t>: consistent, repeated or significant positive behaviour in line with the Academy’s expectations and values</a:t>
            </a:r>
            <a:endParaRPr/>
          </a:p>
          <a:p>
            <a:pPr indent="-334327" lvl="0" marL="457200" rtl="0" algn="l">
              <a:lnSpc>
                <a:spcPct val="100000"/>
              </a:lnSpc>
              <a:spcBef>
                <a:spcPts val="0"/>
              </a:spcBef>
              <a:spcAft>
                <a:spcPts val="0"/>
              </a:spcAft>
              <a:buSzPct val="56250"/>
              <a:buChar char="●"/>
            </a:pPr>
            <a:r>
              <a:rPr b="1" lang="en-GB">
                <a:latin typeface="Montserrat"/>
                <a:ea typeface="Montserrat"/>
                <a:cs typeface="Montserrat"/>
                <a:sym typeface="Montserrat"/>
              </a:rPr>
              <a:t>Three House Points</a:t>
            </a:r>
            <a:r>
              <a:rPr lang="en-GB"/>
              <a:t>: a “WOW” reward for a special contribution to the Academy or positive behaviour which goes over and above expectations, or sets a role model example for others to follow</a:t>
            </a:r>
            <a:endParaRPr/>
          </a:p>
          <a:p>
            <a:pPr indent="0" lvl="0" marL="0" rtl="0" algn="l">
              <a:lnSpc>
                <a:spcPct val="100000"/>
              </a:lnSpc>
              <a:spcBef>
                <a:spcPts val="360"/>
              </a:spcBef>
              <a:spcAft>
                <a:spcPts val="0"/>
              </a:spcAft>
              <a:buSzPct val="6081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g281a0fe6562_0_306"/>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House Points:  The Sixth House</a:t>
            </a:r>
            <a:endParaRPr/>
          </a:p>
        </p:txBody>
      </p:sp>
      <p:pic>
        <p:nvPicPr>
          <p:cNvPr id="376" name="Google Shape;376;g281a0fe6562_0_306"/>
          <p:cNvPicPr preferRelativeResize="0"/>
          <p:nvPr/>
        </p:nvPicPr>
        <p:blipFill rotWithShape="1">
          <a:blip r:embed="rId3">
            <a:alphaModFix/>
          </a:blip>
          <a:srcRect b="0" l="0" r="0" t="0"/>
          <a:stretch/>
        </p:blipFill>
        <p:spPr>
          <a:xfrm>
            <a:off x="6217616" y="1613375"/>
            <a:ext cx="4129225" cy="4474350"/>
          </a:xfrm>
          <a:prstGeom prst="rect">
            <a:avLst/>
          </a:prstGeom>
          <a:noFill/>
          <a:ln>
            <a:noFill/>
          </a:ln>
        </p:spPr>
      </p:pic>
      <p:sp>
        <p:nvSpPr>
          <p:cNvPr id="377" name="Google Shape;377;g281a0fe6562_0_306"/>
          <p:cNvSpPr txBox="1"/>
          <p:nvPr/>
        </p:nvSpPr>
        <p:spPr>
          <a:xfrm>
            <a:off x="773000" y="2064625"/>
            <a:ext cx="4256400" cy="3768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000000"/>
                </a:solidFill>
                <a:latin typeface="Montserrat Light"/>
                <a:ea typeface="Montserrat Light"/>
                <a:cs typeface="Montserrat Light"/>
                <a:sym typeface="Montserrat Light"/>
              </a:rPr>
              <a:t>House Points ‘fit’ with Sixth Form as we have re-identified ourselves as ‘The Sixth House’.  This theme helps shape our behaviour curriculum along three themes.</a:t>
            </a:r>
            <a:endParaRPr b="0" i="0" sz="2800" u="none" cap="none" strike="noStrike">
              <a:solidFill>
                <a:srgbClr val="000000"/>
              </a:solidFill>
              <a:latin typeface="Montserrat Light"/>
              <a:ea typeface="Montserrat Light"/>
              <a:cs typeface="Montserrat Light"/>
              <a:sym typeface="Montserrat 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g281a0fe6562_0_328"/>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Sanctions</a:t>
            </a:r>
            <a:endParaRPr/>
          </a:p>
        </p:txBody>
      </p:sp>
      <p:sp>
        <p:nvSpPr>
          <p:cNvPr id="384" name="Google Shape;384;g281a0fe6562_0_328"/>
          <p:cNvSpPr txBox="1"/>
          <p:nvPr>
            <p:ph idx="1" type="body"/>
          </p:nvPr>
        </p:nvSpPr>
        <p:spPr>
          <a:xfrm>
            <a:off x="609600" y="1600201"/>
            <a:ext cx="10972800" cy="4526100"/>
          </a:xfrm>
          <a:prstGeom prst="rect">
            <a:avLst/>
          </a:prstGeom>
          <a:solidFill>
            <a:schemeClr val="lt1"/>
          </a:solidFill>
          <a:ln>
            <a:noFill/>
          </a:ln>
        </p:spPr>
        <p:txBody>
          <a:bodyPr anchorCtr="0" anchor="t" bIns="45700" lIns="91425" spcFirstLastPara="1" rIns="91425" wrap="square" tIns="45700">
            <a:normAutofit/>
          </a:bodyPr>
          <a:lstStyle/>
          <a:p>
            <a:pPr indent="0" lvl="0" marL="0" rtl="0" algn="l">
              <a:lnSpc>
                <a:spcPct val="100000"/>
              </a:lnSpc>
              <a:spcBef>
                <a:spcPts val="360"/>
              </a:spcBef>
              <a:spcAft>
                <a:spcPts val="0"/>
              </a:spcAft>
              <a:buSzPts val="1800"/>
              <a:buNone/>
            </a:pPr>
            <a:r>
              <a:rPr lang="en-GB">
                <a:highlight>
                  <a:schemeClr val="lt1"/>
                </a:highlight>
              </a:rPr>
              <a:t>Academic Concern - e.g. underperforming in a test</a:t>
            </a:r>
            <a:endParaRPr>
              <a:highlight>
                <a:schemeClr val="lt1"/>
              </a:highlight>
            </a:endParaRPr>
          </a:p>
          <a:p>
            <a:pPr indent="0" lvl="0" marL="0" rtl="0" algn="l">
              <a:lnSpc>
                <a:spcPct val="100000"/>
              </a:lnSpc>
              <a:spcBef>
                <a:spcPts val="360"/>
              </a:spcBef>
              <a:spcAft>
                <a:spcPts val="0"/>
              </a:spcAft>
              <a:buSzPts val="1800"/>
              <a:buNone/>
            </a:pPr>
            <a:r>
              <a:t/>
            </a:r>
            <a:endParaRPr>
              <a:highlight>
                <a:schemeClr val="lt1"/>
              </a:highlight>
            </a:endParaRPr>
          </a:p>
          <a:p>
            <a:pPr indent="0" lvl="0" marL="0" rtl="0" algn="l">
              <a:lnSpc>
                <a:spcPct val="100000"/>
              </a:lnSpc>
              <a:spcBef>
                <a:spcPts val="360"/>
              </a:spcBef>
              <a:spcAft>
                <a:spcPts val="0"/>
              </a:spcAft>
              <a:buSzPts val="1800"/>
              <a:buNone/>
            </a:pPr>
            <a:r>
              <a:rPr lang="en-GB">
                <a:highlight>
                  <a:schemeClr val="lt1"/>
                </a:highlight>
              </a:rPr>
              <a:t>Behaviour Point  - e.g. inappropriate dress code, lack of focus or not having the right equipment</a:t>
            </a:r>
            <a:endParaRPr>
              <a:highlight>
                <a:schemeClr val="lt1"/>
              </a:highlight>
            </a:endParaRPr>
          </a:p>
          <a:p>
            <a:pPr indent="0" lvl="0" marL="0" rtl="0" algn="l">
              <a:lnSpc>
                <a:spcPct val="100000"/>
              </a:lnSpc>
              <a:spcBef>
                <a:spcPts val="360"/>
              </a:spcBef>
              <a:spcAft>
                <a:spcPts val="0"/>
              </a:spcAft>
              <a:buSzPts val="1800"/>
              <a:buNone/>
            </a:pPr>
            <a:r>
              <a:t/>
            </a:r>
            <a:endParaRPr>
              <a:highlight>
                <a:schemeClr val="lt1"/>
              </a:highlight>
            </a:endParaRPr>
          </a:p>
          <a:p>
            <a:pPr indent="0" lvl="0" marL="0" rtl="0" algn="l">
              <a:lnSpc>
                <a:spcPct val="100000"/>
              </a:lnSpc>
              <a:spcBef>
                <a:spcPts val="360"/>
              </a:spcBef>
              <a:spcAft>
                <a:spcPts val="0"/>
              </a:spcAft>
              <a:buSzPts val="1800"/>
              <a:buNone/>
            </a:pPr>
            <a:r>
              <a:rPr lang="en-GB">
                <a:highlight>
                  <a:schemeClr val="lt1"/>
                </a:highlight>
              </a:rPr>
              <a:t>Breach of Code Sanction </a:t>
            </a:r>
            <a:r>
              <a:rPr lang="en-GB"/>
              <a:t>- e.g. repeated BP, swearing, defiance, truancy, vandalism, racism.  These hold different tariffs, some are more serious than others.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g281a0fe6562_0_334"/>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SzPct val="55554"/>
              <a:buNone/>
            </a:pPr>
            <a:r>
              <a:rPr lang="en-GB"/>
              <a:t>What happens if a negative behaviour </a:t>
            </a:r>
            <a:endParaRPr/>
          </a:p>
          <a:p>
            <a:pPr indent="0" lvl="0" marL="0" rtl="0" algn="ctr">
              <a:lnSpc>
                <a:spcPct val="100000"/>
              </a:lnSpc>
              <a:spcBef>
                <a:spcPts val="0"/>
              </a:spcBef>
              <a:spcAft>
                <a:spcPts val="0"/>
              </a:spcAft>
              <a:buSzPct val="55554"/>
              <a:buNone/>
            </a:pPr>
            <a:r>
              <a:rPr lang="en-GB"/>
              <a:t>pattern develops?</a:t>
            </a:r>
            <a:endParaRPr/>
          </a:p>
        </p:txBody>
      </p:sp>
      <p:sp>
        <p:nvSpPr>
          <p:cNvPr id="391" name="Google Shape;391;g281a0fe6562_0_334"/>
          <p:cNvSpPr txBox="1"/>
          <p:nvPr>
            <p:ph idx="1" type="body"/>
          </p:nvPr>
        </p:nvSpPr>
        <p:spPr>
          <a:xfrm>
            <a:off x="864000" y="2190375"/>
            <a:ext cx="9850500" cy="3060000"/>
          </a:xfrm>
          <a:prstGeom prst="rect">
            <a:avLst/>
          </a:prstGeom>
          <a:noFill/>
          <a:ln>
            <a:noFill/>
          </a:ln>
        </p:spPr>
        <p:txBody>
          <a:bodyPr anchorCtr="0" anchor="t" bIns="45700" lIns="91425" spcFirstLastPara="1" rIns="91425" wrap="square" tIns="45700">
            <a:normAutofit/>
          </a:bodyPr>
          <a:lstStyle/>
          <a:p>
            <a:pPr indent="-342900" lvl="0" marL="457200" rtl="0" algn="l">
              <a:lnSpc>
                <a:spcPct val="100000"/>
              </a:lnSpc>
              <a:spcBef>
                <a:spcPts val="360"/>
              </a:spcBef>
              <a:spcAft>
                <a:spcPts val="0"/>
              </a:spcAft>
              <a:buSzPts val="1800"/>
              <a:buChar char="•"/>
            </a:pPr>
            <a:r>
              <a:rPr lang="en-GB"/>
              <a:t>Behaviour contracts and targets</a:t>
            </a:r>
            <a:endParaRPr/>
          </a:p>
          <a:p>
            <a:pPr indent="-342900" lvl="0" marL="457200" rtl="0" algn="l">
              <a:lnSpc>
                <a:spcPct val="100000"/>
              </a:lnSpc>
              <a:spcBef>
                <a:spcPts val="0"/>
              </a:spcBef>
              <a:spcAft>
                <a:spcPts val="0"/>
              </a:spcAft>
              <a:buSzPts val="1800"/>
              <a:buChar char="•"/>
            </a:pPr>
            <a:r>
              <a:rPr lang="en-GB"/>
              <a:t>Removal of ‘freedoms’</a:t>
            </a:r>
            <a:endParaRPr/>
          </a:p>
          <a:p>
            <a:pPr indent="-342900" lvl="0" marL="457200" rtl="0" algn="l">
              <a:lnSpc>
                <a:spcPct val="100000"/>
              </a:lnSpc>
              <a:spcBef>
                <a:spcPts val="0"/>
              </a:spcBef>
              <a:spcAft>
                <a:spcPts val="0"/>
              </a:spcAft>
              <a:buSzPts val="1800"/>
              <a:buChar char="•"/>
            </a:pPr>
            <a:r>
              <a:rPr lang="en-GB"/>
              <a:t>Parent/Carer meetings with Tutors/Head of Year/ Head of Sixth Form.</a:t>
            </a:r>
            <a:endParaRPr/>
          </a:p>
          <a:p>
            <a:pPr indent="-342900" lvl="0" marL="457200" rtl="0" algn="l">
              <a:lnSpc>
                <a:spcPct val="100000"/>
              </a:lnSpc>
              <a:spcBef>
                <a:spcPts val="0"/>
              </a:spcBef>
              <a:spcAft>
                <a:spcPts val="0"/>
              </a:spcAft>
              <a:buSzPts val="1800"/>
              <a:buChar char="•"/>
            </a:pPr>
            <a:r>
              <a:rPr lang="en-GB"/>
              <a:t>Removal from Sixth Form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g30469b9a885_0_0"/>
          <p:cNvSpPr txBox="1"/>
          <p:nvPr>
            <p:ph type="title"/>
          </p:nvPr>
        </p:nvSpPr>
        <p:spPr>
          <a:xfrm>
            <a:off x="1981200" y="188640"/>
            <a:ext cx="73551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Montserrat Light"/>
              <a:buNone/>
            </a:pPr>
            <a:r>
              <a:rPr b="1" lang="en-GB" sz="4000">
                <a:latin typeface="Montserrat"/>
                <a:ea typeface="Montserrat"/>
                <a:cs typeface="Montserrat"/>
                <a:sym typeface="Montserrat"/>
              </a:rPr>
              <a:t>MCAS / The Portal</a:t>
            </a:r>
            <a:endParaRPr b="1" sz="4000">
              <a:latin typeface="Montserrat"/>
              <a:ea typeface="Montserrat"/>
              <a:cs typeface="Montserrat"/>
              <a:sym typeface="Montserrat"/>
            </a:endParaRPr>
          </a:p>
        </p:txBody>
      </p:sp>
      <p:sp>
        <p:nvSpPr>
          <p:cNvPr id="397" name="Google Shape;397;g30469b9a885_0_0"/>
          <p:cNvSpPr txBox="1"/>
          <p:nvPr>
            <p:ph idx="1" type="body"/>
          </p:nvPr>
        </p:nvSpPr>
        <p:spPr>
          <a:xfrm>
            <a:off x="4727850" y="1484774"/>
            <a:ext cx="6728400" cy="5087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rPr lang="en-GB" sz="2240"/>
              <a:t>MCAS is available</a:t>
            </a:r>
            <a:br>
              <a:rPr lang="en-GB" sz="2240"/>
            </a:br>
            <a:r>
              <a:rPr lang="en-GB" sz="2240"/>
              <a:t>in a internet browser (</a:t>
            </a:r>
            <a:r>
              <a:rPr lang="en-GB" sz="2240" u="sng">
                <a:solidFill>
                  <a:schemeClr val="hlink"/>
                </a:solidFill>
                <a:hlinkClick r:id="rId3"/>
              </a:rPr>
              <a:t>https://www.mychildatschool.com/MCAS/MCSParentLogin</a:t>
            </a:r>
            <a:r>
              <a:rPr lang="en-GB" sz="2240"/>
              <a:t>)  or via the MCAS app in the App Store or Google Play.</a:t>
            </a:r>
            <a:endParaRPr sz="2240"/>
          </a:p>
          <a:p>
            <a:pPr indent="0" lvl="0" marL="0" rtl="0" algn="l">
              <a:lnSpc>
                <a:spcPct val="100000"/>
              </a:lnSpc>
              <a:spcBef>
                <a:spcPts val="544"/>
              </a:spcBef>
              <a:spcAft>
                <a:spcPts val="0"/>
              </a:spcAft>
              <a:buClr>
                <a:schemeClr val="dk1"/>
              </a:buClr>
              <a:buSzPts val="3200"/>
              <a:buNone/>
            </a:pPr>
            <a:br>
              <a:rPr lang="en-GB" sz="2240"/>
            </a:br>
            <a:r>
              <a:rPr lang="en-GB" sz="2240"/>
              <a:t>To log in, you need the school ID (12728), your unique username and a password.</a:t>
            </a:r>
            <a:endParaRPr sz="2240"/>
          </a:p>
          <a:p>
            <a:pPr indent="0" lvl="0" marL="0" rtl="0" algn="l">
              <a:lnSpc>
                <a:spcPct val="100000"/>
              </a:lnSpc>
              <a:spcBef>
                <a:spcPts val="544"/>
              </a:spcBef>
              <a:spcAft>
                <a:spcPts val="0"/>
              </a:spcAft>
              <a:buClr>
                <a:schemeClr val="dk1"/>
              </a:buClr>
              <a:buSzPts val="3200"/>
              <a:buNone/>
            </a:pPr>
            <a:r>
              <a:t/>
            </a:r>
            <a:endParaRPr sz="2240"/>
          </a:p>
          <a:p>
            <a:pPr indent="0" lvl="0" marL="0" rtl="0" algn="l">
              <a:lnSpc>
                <a:spcPct val="100000"/>
              </a:lnSpc>
              <a:spcBef>
                <a:spcPts val="544"/>
              </a:spcBef>
              <a:spcAft>
                <a:spcPts val="0"/>
              </a:spcAft>
              <a:buClr>
                <a:schemeClr val="dk1"/>
              </a:buClr>
              <a:buSzPts val="3200"/>
              <a:buNone/>
            </a:pPr>
            <a:r>
              <a:rPr lang="en-GB" sz="2240"/>
              <a:t>If you don’t have this, please email </a:t>
            </a:r>
            <a:r>
              <a:rPr lang="en-GB" sz="2240" u="sng">
                <a:solidFill>
                  <a:schemeClr val="hlink"/>
                </a:solidFill>
                <a:hlinkClick r:id="rId4"/>
              </a:rPr>
              <a:t>mcas@churchill-academy.org</a:t>
            </a:r>
            <a:endParaRPr sz="2240"/>
          </a:p>
          <a:p>
            <a:pPr indent="0" lvl="0" marL="0" rtl="0" algn="l">
              <a:lnSpc>
                <a:spcPct val="100000"/>
              </a:lnSpc>
              <a:spcBef>
                <a:spcPts val="544"/>
              </a:spcBef>
              <a:spcAft>
                <a:spcPts val="0"/>
              </a:spcAft>
              <a:buClr>
                <a:schemeClr val="dk1"/>
              </a:buClr>
              <a:buSzPts val="3200"/>
              <a:buNone/>
            </a:pPr>
            <a:r>
              <a:t/>
            </a:r>
            <a:endParaRPr sz="2240"/>
          </a:p>
          <a:p>
            <a:pPr indent="0" lvl="0" marL="0" rtl="0" algn="l">
              <a:lnSpc>
                <a:spcPct val="100000"/>
              </a:lnSpc>
              <a:spcBef>
                <a:spcPts val="544"/>
              </a:spcBef>
              <a:spcAft>
                <a:spcPts val="0"/>
              </a:spcAft>
              <a:buClr>
                <a:schemeClr val="dk1"/>
              </a:buClr>
              <a:buSzPts val="3200"/>
              <a:buNone/>
            </a:pPr>
            <a:r>
              <a:t/>
            </a:r>
            <a:endParaRPr>
              <a:latin typeface="Courier New"/>
              <a:ea typeface="Courier New"/>
              <a:cs typeface="Courier New"/>
              <a:sym typeface="Courier New"/>
            </a:endParaRPr>
          </a:p>
        </p:txBody>
      </p:sp>
      <p:pic>
        <p:nvPicPr>
          <p:cNvPr descr="https://lh3.googleusercontent.com/4LGk49aawu1ebUXRVSN9o5w9avFEI40kM75nqL1rqVdkosjHqsN3x6a4NVqy35yQLcQnnZXnLjTRf8rrmdYk5NqQoD5Fjr2VEOQTFkCCw3HlWds4MQlCAitguMJjlqU_rpS3e9QEiZjjdjGQTPFRmWCMgnJLHTuqcmbWMSRPsx6X2iGWWsxraW6MEM6NPk0=nw" id="398" name="Google Shape;398;g30469b9a885_0_0"/>
          <p:cNvPicPr preferRelativeResize="0"/>
          <p:nvPr/>
        </p:nvPicPr>
        <p:blipFill rotWithShape="1">
          <a:blip r:embed="rId5">
            <a:alphaModFix/>
          </a:blip>
          <a:srcRect b="0" l="0" r="0" t="0"/>
          <a:stretch/>
        </p:blipFill>
        <p:spPr>
          <a:xfrm>
            <a:off x="1919537" y="1484784"/>
            <a:ext cx="2497037" cy="4415633"/>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02" name="Shape 402"/>
        <p:cNvGrpSpPr/>
        <p:nvPr/>
      </p:nvGrpSpPr>
      <p:grpSpPr>
        <a:xfrm>
          <a:off x="0" y="0"/>
          <a:ext cx="0" cy="0"/>
          <a:chOff x="0" y="0"/>
          <a:chExt cx="0" cy="0"/>
        </a:xfrm>
      </p:grpSpPr>
      <p:pic>
        <p:nvPicPr>
          <p:cNvPr descr="https://lh6.googleusercontent.com/5aX3bho2_YfT36royrbMpLRsmWRLUyxp-OYb43A5ZLO4eqBRYjEqr2K-fOd6SKFD0gATvaq7z2VhrJWcq7yig7xzWP8xjGKdQryWRhKxHz0K5mamnGXiZOoV8fgBrUPMPJ7hCG_kQw26dvcnqs7K6473NMUCI5wGQ3koPZxXhnhKatlGj7DgV2arwJVNu3A=nw" id="403" name="Google Shape;403;g30469b9a885_0_6"/>
          <p:cNvPicPr preferRelativeResize="0"/>
          <p:nvPr/>
        </p:nvPicPr>
        <p:blipFill rotWithShape="1">
          <a:blip r:embed="rId3">
            <a:alphaModFix/>
          </a:blip>
          <a:srcRect b="0" l="0" r="0" t="0"/>
          <a:stretch/>
        </p:blipFill>
        <p:spPr>
          <a:xfrm>
            <a:off x="296676" y="799126"/>
            <a:ext cx="10081724" cy="4706899"/>
          </a:xfrm>
          <a:prstGeom prst="rect">
            <a:avLst/>
          </a:prstGeom>
          <a:noFill/>
          <a:ln>
            <a:noFill/>
          </a:ln>
        </p:spPr>
      </p:pic>
      <p:sp>
        <p:nvSpPr>
          <p:cNvPr id="404" name="Google Shape;404;g30469b9a885_0_6"/>
          <p:cNvSpPr/>
          <p:nvPr/>
        </p:nvSpPr>
        <p:spPr>
          <a:xfrm>
            <a:off x="1866611" y="5753021"/>
            <a:ext cx="8458800" cy="9234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Montserrat"/>
                <a:ea typeface="Montserrat"/>
                <a:cs typeface="Montserrat"/>
                <a:sym typeface="Montserrat"/>
              </a:rPr>
              <a:t>For MCAS queries please email mcas@churchill-academy.org</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br>
              <a:rPr b="0" i="0" lang="en-GB" sz="1800" u="none" cap="none" strike="noStrike">
                <a:solidFill>
                  <a:schemeClr val="dk1"/>
                </a:solidFill>
                <a:latin typeface="Calibri"/>
                <a:ea typeface="Calibri"/>
                <a:cs typeface="Calibri"/>
                <a:sym typeface="Calibri"/>
              </a:rPr>
            </a:br>
            <a:endParaRPr b="0" i="0" sz="1800" u="none" cap="none" strike="noStrike">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g281a0fe6562_0_340"/>
          <p:cNvSpPr txBox="1"/>
          <p:nvPr>
            <p:ph type="ctrTitle"/>
          </p:nvPr>
        </p:nvSpPr>
        <p:spPr>
          <a:xfrm>
            <a:off x="914392" y="189050"/>
            <a:ext cx="10363200" cy="1470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3800">
                <a:latin typeface="Montserrat"/>
                <a:ea typeface="Montserrat"/>
                <a:cs typeface="Montserrat"/>
                <a:sym typeface="Montserrat"/>
              </a:rPr>
              <a:t>Post-16 Bursary</a:t>
            </a:r>
            <a:r>
              <a:rPr b="1" lang="en-GB" sz="4000">
                <a:latin typeface="Montserrat"/>
                <a:ea typeface="Montserrat"/>
                <a:cs typeface="Montserrat"/>
                <a:sym typeface="Montserrat"/>
              </a:rPr>
              <a:t> </a:t>
            </a:r>
            <a:endParaRPr b="1" sz="4000">
              <a:latin typeface="Montserrat"/>
              <a:ea typeface="Montserrat"/>
              <a:cs typeface="Montserrat"/>
              <a:sym typeface="Montserrat"/>
            </a:endParaRPr>
          </a:p>
          <a:p>
            <a:pPr indent="0" lvl="0" marL="0" rtl="0" algn="ctr">
              <a:lnSpc>
                <a:spcPct val="100000"/>
              </a:lnSpc>
              <a:spcBef>
                <a:spcPts val="0"/>
              </a:spcBef>
              <a:spcAft>
                <a:spcPts val="0"/>
              </a:spcAft>
              <a:buSzPts val="1800"/>
              <a:buNone/>
            </a:pPr>
            <a:r>
              <a:t/>
            </a:r>
            <a:endParaRPr/>
          </a:p>
        </p:txBody>
      </p:sp>
      <p:sp>
        <p:nvSpPr>
          <p:cNvPr id="411" name="Google Shape;411;g281a0fe6562_0_340"/>
          <p:cNvSpPr txBox="1"/>
          <p:nvPr/>
        </p:nvSpPr>
        <p:spPr>
          <a:xfrm>
            <a:off x="7006000" y="2074425"/>
            <a:ext cx="5127300" cy="355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Montserrat Light"/>
                <a:ea typeface="Montserrat Light"/>
                <a:cs typeface="Montserrat Light"/>
                <a:sym typeface="Montserrat Light"/>
              </a:rPr>
              <a:t>Please check if you are eligible by using the information on the website.  The form can be completed online or a Word version can be completed.  </a:t>
            </a:r>
            <a:endParaRPr b="0" i="0" sz="2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Montserrat Light"/>
                <a:ea typeface="Montserrat Light"/>
                <a:cs typeface="Montserrat Light"/>
                <a:sym typeface="Montserrat Light"/>
              </a:rPr>
              <a:t>If unsure, please contact </a:t>
            </a:r>
            <a:r>
              <a:rPr b="0" i="0" lang="en-GB" sz="2400" u="sng" cap="none" strike="noStrike">
                <a:solidFill>
                  <a:schemeClr val="hlink"/>
                </a:solidFill>
                <a:latin typeface="Montserrat Light"/>
                <a:ea typeface="Montserrat Light"/>
                <a:cs typeface="Montserrat Light"/>
                <a:sym typeface="Montserrat Light"/>
                <a:hlinkClick r:id="rId3"/>
              </a:rPr>
              <a:t>6thform@churchill-academy.org</a:t>
            </a:r>
            <a:endParaRPr b="0" i="0" sz="2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Montserrat Light"/>
              <a:ea typeface="Montserrat Light"/>
              <a:cs typeface="Montserrat Light"/>
              <a:sym typeface="Montserrat Light"/>
            </a:endParaRPr>
          </a:p>
        </p:txBody>
      </p:sp>
      <p:pic>
        <p:nvPicPr>
          <p:cNvPr id="412" name="Google Shape;412;g281a0fe6562_0_340"/>
          <p:cNvPicPr preferRelativeResize="0"/>
          <p:nvPr/>
        </p:nvPicPr>
        <p:blipFill rotWithShape="1">
          <a:blip r:embed="rId4">
            <a:alphaModFix/>
          </a:blip>
          <a:srcRect b="0" l="0" r="0" t="0"/>
          <a:stretch/>
        </p:blipFill>
        <p:spPr>
          <a:xfrm>
            <a:off x="116950" y="1659050"/>
            <a:ext cx="6701201" cy="382831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g157ce91c2fb_0_4"/>
          <p:cNvSpPr txBox="1"/>
          <p:nvPr>
            <p:ph type="title"/>
          </p:nvPr>
        </p:nvSpPr>
        <p:spPr>
          <a:xfrm>
            <a:off x="1273550" y="865613"/>
            <a:ext cx="98070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SzPct val="45692"/>
              <a:buNone/>
            </a:pPr>
            <a:r>
              <a:rPr b="1" lang="en-GB" sz="4377">
                <a:latin typeface="Montserrat"/>
                <a:ea typeface="Montserrat"/>
                <a:cs typeface="Montserrat"/>
                <a:sym typeface="Montserrat"/>
              </a:rPr>
              <a:t>UCAS vs Target Grades </a:t>
            </a:r>
            <a:endParaRPr b="1" sz="4377">
              <a:latin typeface="Montserrat"/>
              <a:ea typeface="Montserrat"/>
              <a:cs typeface="Montserrat"/>
              <a:sym typeface="Montserrat"/>
            </a:endParaRPr>
          </a:p>
          <a:p>
            <a:pPr indent="0" lvl="0" marL="0" rtl="0" algn="ctr">
              <a:lnSpc>
                <a:spcPct val="100000"/>
              </a:lnSpc>
              <a:spcBef>
                <a:spcPts val="0"/>
              </a:spcBef>
              <a:spcAft>
                <a:spcPts val="0"/>
              </a:spcAft>
              <a:buSzPct val="45693"/>
              <a:buNone/>
            </a:pPr>
            <a:r>
              <a:rPr b="1" lang="en-GB" sz="4377">
                <a:latin typeface="Montserrat"/>
                <a:ea typeface="Montserrat"/>
                <a:cs typeface="Montserrat"/>
                <a:sym typeface="Montserrat"/>
              </a:rPr>
              <a:t>- what is the difference?</a:t>
            </a:r>
            <a:endParaRPr b="1" sz="4377">
              <a:latin typeface="Montserrat"/>
              <a:ea typeface="Montserrat"/>
              <a:cs typeface="Montserrat"/>
              <a:sym typeface="Montserrat"/>
            </a:endParaRPr>
          </a:p>
          <a:p>
            <a:pPr indent="0" lvl="0" marL="0" rtl="0" algn="ctr">
              <a:lnSpc>
                <a:spcPct val="100000"/>
              </a:lnSpc>
              <a:spcBef>
                <a:spcPts val="0"/>
              </a:spcBef>
              <a:spcAft>
                <a:spcPts val="0"/>
              </a:spcAft>
              <a:buSzPct val="55553"/>
              <a:buNone/>
            </a:pPr>
            <a:r>
              <a:t/>
            </a:r>
            <a:endParaRPr/>
          </a:p>
          <a:p>
            <a:pPr indent="0" lvl="0" marL="0" rtl="0" algn="l">
              <a:lnSpc>
                <a:spcPct val="100000"/>
              </a:lnSpc>
              <a:spcBef>
                <a:spcPts val="0"/>
              </a:spcBef>
              <a:spcAft>
                <a:spcPts val="0"/>
              </a:spcAft>
              <a:buSzPct val="55553"/>
              <a:buNone/>
            </a:pPr>
            <a:r>
              <a:t/>
            </a:r>
            <a:endParaRPr/>
          </a:p>
          <a:p>
            <a:pPr indent="0" lvl="0" marL="0" rtl="0" algn="ctr">
              <a:lnSpc>
                <a:spcPct val="100000"/>
              </a:lnSpc>
              <a:spcBef>
                <a:spcPts val="0"/>
              </a:spcBef>
              <a:spcAft>
                <a:spcPts val="0"/>
              </a:spcAft>
              <a:buSzPct val="55553"/>
              <a:buNone/>
            </a:pPr>
            <a:r>
              <a:t/>
            </a:r>
            <a:endParaRPr/>
          </a:p>
        </p:txBody>
      </p:sp>
      <p:graphicFrame>
        <p:nvGraphicFramePr>
          <p:cNvPr id="419" name="Google Shape;419;g157ce91c2fb_0_4"/>
          <p:cNvGraphicFramePr/>
          <p:nvPr/>
        </p:nvGraphicFramePr>
        <p:xfrm>
          <a:off x="952500" y="1871650"/>
          <a:ext cx="3000000" cy="3000000"/>
        </p:xfrm>
        <a:graphic>
          <a:graphicData uri="http://schemas.openxmlformats.org/drawingml/2006/table">
            <a:tbl>
              <a:tblPr>
                <a:noFill/>
                <a:tableStyleId>{834A0D6F-AF32-4ABF-9015-EACA10724220}</a:tableStyleId>
              </a:tblPr>
              <a:tblGrid>
                <a:gridCol w="5143500"/>
                <a:gridCol w="5143500"/>
              </a:tblGrid>
              <a:tr h="381000">
                <a:tc>
                  <a:txBody>
                    <a:bodyPr/>
                    <a:lstStyle/>
                    <a:p>
                      <a:pPr indent="0" lvl="0" marL="0" marR="0" rtl="0" algn="ctr">
                        <a:lnSpc>
                          <a:spcPct val="100000"/>
                        </a:lnSpc>
                        <a:spcBef>
                          <a:spcPts val="0"/>
                        </a:spcBef>
                        <a:spcAft>
                          <a:spcPts val="0"/>
                        </a:spcAft>
                        <a:buClr>
                          <a:srgbClr val="000000"/>
                        </a:buClr>
                        <a:buSzPts val="1700"/>
                        <a:buFont typeface="Arial"/>
                        <a:buNone/>
                      </a:pPr>
                      <a:r>
                        <a:rPr b="1" lang="en-GB" sz="1700" u="none" cap="none" strike="noStrike">
                          <a:latin typeface="Montserrat"/>
                          <a:ea typeface="Montserrat"/>
                          <a:cs typeface="Montserrat"/>
                          <a:sym typeface="Montserrat"/>
                        </a:rPr>
                        <a:t>UCAS</a:t>
                      </a:r>
                      <a:endParaRPr b="1" sz="1700" u="none" cap="none" strike="noStrike">
                        <a:latin typeface="Montserrat"/>
                        <a:ea typeface="Montserrat"/>
                        <a:cs typeface="Montserrat"/>
                        <a:sym typeface="Montserrat"/>
                      </a:endParaRPr>
                    </a:p>
                  </a:txBody>
                  <a:tcPr marT="91425" marB="91425" marR="91425" marL="91425">
                    <a:solidFill>
                      <a:srgbClr val="9FC5E8"/>
                    </a:solidFill>
                  </a:tcPr>
                </a:tc>
                <a:tc>
                  <a:txBody>
                    <a:bodyPr/>
                    <a:lstStyle/>
                    <a:p>
                      <a:pPr indent="0" lvl="0" marL="0" marR="0" rtl="0" algn="ctr">
                        <a:lnSpc>
                          <a:spcPct val="100000"/>
                        </a:lnSpc>
                        <a:spcBef>
                          <a:spcPts val="0"/>
                        </a:spcBef>
                        <a:spcAft>
                          <a:spcPts val="0"/>
                        </a:spcAft>
                        <a:buClr>
                          <a:srgbClr val="000000"/>
                        </a:buClr>
                        <a:buSzPts val="1700"/>
                        <a:buFont typeface="Arial"/>
                        <a:buNone/>
                      </a:pPr>
                      <a:r>
                        <a:rPr b="1" lang="en-GB" sz="1700" u="none" cap="none" strike="noStrike">
                          <a:latin typeface="Montserrat"/>
                          <a:ea typeface="Montserrat"/>
                          <a:cs typeface="Montserrat"/>
                          <a:sym typeface="Montserrat"/>
                        </a:rPr>
                        <a:t>Predicted Grades</a:t>
                      </a:r>
                      <a:endParaRPr b="1" sz="1700" u="none" cap="none" strike="noStrike">
                        <a:latin typeface="Montserrat"/>
                        <a:ea typeface="Montserrat"/>
                        <a:cs typeface="Montserrat"/>
                        <a:sym typeface="Montserrat"/>
                      </a:endParaRPr>
                    </a:p>
                  </a:txBody>
                  <a:tcPr marT="91425" marB="91425" marR="91425" marL="91425">
                    <a:solidFill>
                      <a:srgbClr val="9FC5E8"/>
                    </a:solidFill>
                  </a:tcPr>
                </a:tc>
              </a:tr>
              <a:tr h="381000">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Set by teachers based upon their experience of the student’s performance in Year 12. Fixed at the end of September, Year 13.</a:t>
                      </a:r>
                      <a:endParaRPr sz="1700" u="none" cap="none" strike="noStrike">
                        <a:latin typeface="Montserrat"/>
                        <a:ea typeface="Montserrat"/>
                        <a:cs typeface="Montserrat"/>
                        <a:sym typeface="Montserrat"/>
                      </a:endParaRPr>
                    </a:p>
                  </a:txBody>
                  <a:tcPr marT="91425" marB="91425" marR="91425" marL="91425"/>
                </a:tc>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Set by a national organisation</a:t>
                      </a:r>
                      <a:endParaRPr sz="1700" u="none" cap="none" strike="noStrike">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700"/>
                        <a:buFont typeface="Arial"/>
                        <a:buNone/>
                      </a:pPr>
                      <a:r>
                        <a:t/>
                      </a:r>
                      <a:endParaRPr sz="1700" u="none" cap="none" strike="noStrike">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700"/>
                        <a:buFont typeface="Arial"/>
                        <a:buNone/>
                      </a:pPr>
                      <a:r>
                        <a:t/>
                      </a:r>
                      <a:endParaRPr sz="1700" u="none" cap="none" strike="noStrike">
                        <a:latin typeface="Montserrat"/>
                        <a:ea typeface="Montserrat"/>
                        <a:cs typeface="Montserrat"/>
                        <a:sym typeface="Montserrat"/>
                      </a:endParaRPr>
                    </a:p>
                  </a:txBody>
                  <a:tcPr marT="91425" marB="91425" marR="91425" marL="91425"/>
                </a:tc>
              </a:tr>
              <a:tr h="381000">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Based on knowledge of the student, effort/ATL, current attainment, homework and classwork class tests, assessments etc.</a:t>
                      </a:r>
                      <a:endParaRPr sz="1700" u="none" cap="none" strike="noStrike">
                        <a:latin typeface="Montserrat"/>
                        <a:ea typeface="Montserrat"/>
                        <a:cs typeface="Montserrat"/>
                        <a:sym typeface="Montserrat"/>
                      </a:endParaRPr>
                    </a:p>
                  </a:txBody>
                  <a:tcPr marT="91425" marB="91425" marR="91425" marL="91425"/>
                </a:tc>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Set using an algorithm that takes into account performance of other similar students in other similar schools (similar = prior attainment, birth month and gender) </a:t>
                      </a:r>
                      <a:endParaRPr sz="1700" u="none" cap="none" strike="noStrike">
                        <a:latin typeface="Montserrat"/>
                        <a:ea typeface="Montserrat"/>
                        <a:cs typeface="Montserrat"/>
                        <a:sym typeface="Montserrat"/>
                      </a:endParaRPr>
                    </a:p>
                  </a:txBody>
                  <a:tcPr marT="91425" marB="91425" marR="91425" marL="91425"/>
                </a:tc>
              </a:tr>
              <a:tr h="381000">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Seen by HE providers and used to make suitable offers</a:t>
                      </a:r>
                      <a:endParaRPr sz="1700" u="none" cap="none" strike="noStrike">
                        <a:latin typeface="Montserrat"/>
                        <a:ea typeface="Montserrat"/>
                        <a:cs typeface="Montserrat"/>
                        <a:sym typeface="Montserrat"/>
                      </a:endParaRPr>
                    </a:p>
                  </a:txBody>
                  <a:tcPr marT="91425" marB="91425" marR="91425" marL="91425"/>
                </a:tc>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Montserrat"/>
                          <a:ea typeface="Montserrat"/>
                          <a:cs typeface="Montserrat"/>
                          <a:sym typeface="Montserrat"/>
                        </a:rPr>
                        <a:t>A minimum grade that students should be aiming for - these do not define students ability, many students exceed these grades.</a:t>
                      </a:r>
                      <a:endParaRPr sz="1700" u="none" cap="none" strike="noStrike">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700"/>
                        <a:buFont typeface="Arial"/>
                        <a:buNone/>
                      </a:pPr>
                      <a:r>
                        <a:t/>
                      </a:r>
                      <a:endParaRPr sz="1700" u="none" cap="none" strike="noStrike">
                        <a:latin typeface="Montserrat"/>
                        <a:ea typeface="Montserrat"/>
                        <a:cs typeface="Montserrat"/>
                        <a:sym typeface="Montserrat"/>
                      </a:endParaRPr>
                    </a:p>
                  </a:txBody>
                  <a:tcPr marT="91425" marB="91425" marR="91425" marL="91425"/>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g283011c027a_0_517"/>
          <p:cNvSpPr txBox="1"/>
          <p:nvPr>
            <p:ph type="title"/>
          </p:nvPr>
        </p:nvSpPr>
        <p:spPr>
          <a:xfrm>
            <a:off x="2385000" y="177963"/>
            <a:ext cx="9807000" cy="1143000"/>
          </a:xfrm>
          <a:prstGeom prst="rect">
            <a:avLst/>
          </a:prstGeom>
          <a:noFill/>
          <a:ln>
            <a:noFill/>
          </a:ln>
        </p:spPr>
        <p:txBody>
          <a:bodyPr anchorCtr="0" anchor="ctr" bIns="45700" lIns="91425" spcFirstLastPara="1" rIns="91425" wrap="square" tIns="45700">
            <a:normAutofit/>
          </a:bodyPr>
          <a:lstStyle/>
          <a:p>
            <a:pPr indent="0" lvl="0" marL="457200" rtl="0" algn="l">
              <a:lnSpc>
                <a:spcPct val="100000"/>
              </a:lnSpc>
              <a:spcBef>
                <a:spcPts val="0"/>
              </a:spcBef>
              <a:spcAft>
                <a:spcPts val="0"/>
              </a:spcAft>
              <a:buSzPts val="1800"/>
              <a:buNone/>
            </a:pPr>
            <a:r>
              <a:rPr b="1" lang="en-GB" sz="4000">
                <a:latin typeface="Montserrat"/>
                <a:ea typeface="Montserrat"/>
                <a:cs typeface="Montserrat"/>
                <a:sym typeface="Montserrat"/>
              </a:rPr>
              <a:t>2.  Apprenticeships</a:t>
            </a:r>
            <a:endParaRPr b="1" sz="4000">
              <a:latin typeface="Montserrat"/>
              <a:ea typeface="Montserrat"/>
              <a:cs typeface="Montserrat"/>
              <a:sym typeface="Montserrat"/>
            </a:endParaRPr>
          </a:p>
        </p:txBody>
      </p:sp>
      <p:pic>
        <p:nvPicPr>
          <p:cNvPr id="426" name="Google Shape;426;g283011c027a_0_517"/>
          <p:cNvPicPr preferRelativeResize="0"/>
          <p:nvPr/>
        </p:nvPicPr>
        <p:blipFill rotWithShape="1">
          <a:blip r:embed="rId3">
            <a:alphaModFix/>
          </a:blip>
          <a:srcRect b="0" l="0" r="0" t="0"/>
          <a:stretch/>
        </p:blipFill>
        <p:spPr>
          <a:xfrm>
            <a:off x="142450" y="1007324"/>
            <a:ext cx="4792376" cy="5270700"/>
          </a:xfrm>
          <a:prstGeom prst="rect">
            <a:avLst/>
          </a:prstGeom>
          <a:noFill/>
          <a:ln>
            <a:noFill/>
          </a:ln>
        </p:spPr>
      </p:pic>
      <p:sp>
        <p:nvSpPr>
          <p:cNvPr id="427" name="Google Shape;427;g283011c027a_0_517"/>
          <p:cNvSpPr txBox="1"/>
          <p:nvPr/>
        </p:nvSpPr>
        <p:spPr>
          <a:xfrm>
            <a:off x="5268150" y="1583400"/>
            <a:ext cx="5525100" cy="38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lang="en-GB" sz="3000">
                <a:latin typeface="Montserrat Light"/>
                <a:ea typeface="Montserrat Light"/>
                <a:cs typeface="Montserrat Light"/>
                <a:sym typeface="Montserrat Light"/>
              </a:rPr>
              <a:t>Donna Kenny</a:t>
            </a:r>
            <a:endParaRPr b="0" i="0" sz="30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h45438f6048749313_0_0"/>
          <p:cNvSpPr/>
          <p:nvPr/>
        </p:nvSpPr>
        <p:spPr>
          <a:xfrm>
            <a:off x="0" y="0"/>
            <a:ext cx="7620475" cy="6857684"/>
          </a:xfrm>
          <a:custGeom>
            <a:rect b="b" l="l" r="r" t="t"/>
            <a:pathLst>
              <a:path extrusionOk="0" h="3127792" w="3119949">
                <a:moveTo>
                  <a:pt x="0" y="0"/>
                </a:moveTo>
                <a:lnTo>
                  <a:pt x="3119949" y="0"/>
                </a:lnTo>
                <a:lnTo>
                  <a:pt x="3119949" y="3127792"/>
                </a:lnTo>
                <a:lnTo>
                  <a:pt x="0" y="3127792"/>
                </a:lnTo>
                <a:close/>
              </a:path>
            </a:pathLst>
          </a:custGeom>
          <a:solidFill>
            <a:srgbClr val="006992"/>
          </a:solidFill>
          <a:ln>
            <a:noFill/>
          </a:ln>
        </p:spPr>
        <p:txBody>
          <a:bodyPr anchorCtr="0" anchor="t" bIns="30475" lIns="60950" spcFirstLastPara="1" rIns="60950" wrap="square" tIns="3047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rgbClr val="000000"/>
              </a:solidFill>
              <a:latin typeface="Calibri"/>
              <a:ea typeface="Calibri"/>
              <a:cs typeface="Calibri"/>
              <a:sym typeface="Calibri"/>
            </a:endParaRPr>
          </a:p>
        </p:txBody>
      </p:sp>
      <p:sp>
        <p:nvSpPr>
          <p:cNvPr id="434" name="Google Shape;434;h45438f6048749313_0_0"/>
          <p:cNvSpPr/>
          <p:nvPr/>
        </p:nvSpPr>
        <p:spPr>
          <a:xfrm>
            <a:off x="0" y="5511799"/>
            <a:ext cx="12195733" cy="1346612"/>
          </a:xfrm>
          <a:custGeom>
            <a:rect b="b" l="l" r="r" t="t"/>
            <a:pathLst>
              <a:path extrusionOk="0" h="469612" w="4253089">
                <a:moveTo>
                  <a:pt x="0" y="0"/>
                </a:moveTo>
                <a:lnTo>
                  <a:pt x="4253089" y="0"/>
                </a:lnTo>
                <a:lnTo>
                  <a:pt x="4253089" y="469612"/>
                </a:lnTo>
                <a:lnTo>
                  <a:pt x="0" y="469612"/>
                </a:lnTo>
                <a:close/>
              </a:path>
            </a:pathLst>
          </a:custGeom>
          <a:solidFill>
            <a:srgbClr val="FFFFFF">
              <a:alpha val="83920"/>
            </a:srgbClr>
          </a:solidFill>
          <a:ln>
            <a:noFill/>
          </a:ln>
        </p:spPr>
        <p:txBody>
          <a:bodyPr anchorCtr="0" anchor="t" bIns="30475" lIns="60950" spcFirstLastPara="1" rIns="60950" wrap="square" tIns="3047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rgbClr val="000000"/>
              </a:solidFill>
              <a:latin typeface="Calibri"/>
              <a:ea typeface="Calibri"/>
              <a:cs typeface="Calibri"/>
              <a:sym typeface="Calibri"/>
            </a:endParaRPr>
          </a:p>
        </p:txBody>
      </p:sp>
      <p:sp>
        <p:nvSpPr>
          <p:cNvPr id="435" name="Google Shape;435;h45438f6048749313_0_0"/>
          <p:cNvSpPr/>
          <p:nvPr/>
        </p:nvSpPr>
        <p:spPr>
          <a:xfrm>
            <a:off x="1482221" y="345138"/>
            <a:ext cx="4776687" cy="4776687"/>
          </a:xfrm>
          <a:custGeom>
            <a:rect b="b" l="l" r="r" t="t"/>
            <a:pathLst>
              <a:path extrusionOk="0" h="7156086" w="7156086">
                <a:moveTo>
                  <a:pt x="0" y="0"/>
                </a:moveTo>
                <a:lnTo>
                  <a:pt x="7156086" y="0"/>
                </a:lnTo>
                <a:lnTo>
                  <a:pt x="7156086" y="7156086"/>
                </a:lnTo>
                <a:lnTo>
                  <a:pt x="0" y="7156086"/>
                </a:lnTo>
                <a:lnTo>
                  <a:pt x="0" y="0"/>
                </a:lnTo>
                <a:close/>
              </a:path>
            </a:pathLst>
          </a:custGeom>
          <a:noFill/>
          <a:ln>
            <a:noFill/>
          </a:ln>
        </p:spPr>
        <p:txBody>
          <a:bodyPr anchorCtr="0" anchor="t" bIns="30475" lIns="60950" spcFirstLastPara="1" rIns="60950" wrap="square" tIns="3047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rgbClr val="000000"/>
              </a:solidFill>
              <a:latin typeface="Calibri"/>
              <a:ea typeface="Calibri"/>
              <a:cs typeface="Calibri"/>
              <a:sym typeface="Calibri"/>
            </a:endParaRPr>
          </a:p>
        </p:txBody>
      </p:sp>
      <p:pic>
        <p:nvPicPr>
          <p:cNvPr id="436" name="Google Shape;436;h45438f6048749313_0_0"/>
          <p:cNvPicPr preferRelativeResize="0"/>
          <p:nvPr/>
        </p:nvPicPr>
        <p:blipFill rotWithShape="1">
          <a:blip r:embed="rId3">
            <a:alphaModFix/>
          </a:blip>
          <a:srcRect b="0" l="8555" r="8547" t="0"/>
          <a:stretch/>
        </p:blipFill>
        <p:spPr>
          <a:xfrm>
            <a:off x="7622917" y="0"/>
            <a:ext cx="4569084" cy="5511799"/>
          </a:xfrm>
          <a:prstGeom prst="rect">
            <a:avLst/>
          </a:prstGeom>
          <a:noFill/>
          <a:ln>
            <a:noFill/>
          </a:ln>
        </p:spPr>
      </p:pic>
      <p:sp>
        <p:nvSpPr>
          <p:cNvPr id="437" name="Google Shape;437;h45438f6048749313_0_0"/>
          <p:cNvSpPr txBox="1"/>
          <p:nvPr/>
        </p:nvSpPr>
        <p:spPr>
          <a:xfrm>
            <a:off x="1790143" y="2028659"/>
            <a:ext cx="4305900" cy="1477800"/>
          </a:xfrm>
          <a:prstGeom prst="rect">
            <a:avLst/>
          </a:prstGeom>
          <a:noFill/>
          <a:ln>
            <a:noFill/>
          </a:ln>
        </p:spPr>
        <p:txBody>
          <a:bodyPr anchorCtr="0" anchor="t" bIns="0" lIns="0" spcFirstLastPara="1" rIns="0" wrap="square" tIns="0">
            <a:spAutoFit/>
          </a:bodyPr>
          <a:lstStyle/>
          <a:p>
            <a:pPr indent="0" lvl="0" marL="0" marR="0" rtl="0" algn="ctr">
              <a:lnSpc>
                <a:spcPct val="140006"/>
              </a:lnSpc>
              <a:spcBef>
                <a:spcPts val="0"/>
              </a:spcBef>
              <a:spcAft>
                <a:spcPts val="0"/>
              </a:spcAft>
              <a:buClr>
                <a:srgbClr val="FFFFFF"/>
              </a:buClr>
              <a:buSzPts val="4000"/>
              <a:buFont typeface="Poppins"/>
              <a:buNone/>
            </a:pPr>
            <a:r>
              <a:rPr b="1" i="0" lang="en-GB" sz="4000" u="none" cap="none" strike="noStrike">
                <a:solidFill>
                  <a:srgbClr val="FFFFFF"/>
                </a:solidFill>
                <a:latin typeface="Poppins"/>
                <a:ea typeface="Poppins"/>
                <a:cs typeface="Poppins"/>
                <a:sym typeface="Poppins"/>
              </a:rPr>
              <a:t>Understanding apprenticeships</a:t>
            </a:r>
            <a:endParaRPr sz="9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6992"/>
        </a:solidFill>
      </p:bgPr>
    </p:bg>
    <p:spTree>
      <p:nvGrpSpPr>
        <p:cNvPr id="442" name="Shape 442"/>
        <p:cNvGrpSpPr/>
        <p:nvPr/>
      </p:nvGrpSpPr>
      <p:grpSpPr>
        <a:xfrm>
          <a:off x="0" y="0"/>
          <a:ext cx="0" cy="0"/>
          <a:chOff x="0" y="0"/>
          <a:chExt cx="0" cy="0"/>
        </a:xfrm>
      </p:grpSpPr>
      <p:sp>
        <p:nvSpPr>
          <p:cNvPr id="443" name="Google Shape;443;h45438f6048749313_0_9"/>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44" name="Google Shape;444;h45438f6048749313_0_9"/>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45" name="Google Shape;445;h45438f6048749313_0_9"/>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446" name="Google Shape;446;h45438f6048749313_0_9"/>
          <p:cNvGrpSpPr/>
          <p:nvPr/>
        </p:nvGrpSpPr>
        <p:grpSpPr>
          <a:xfrm>
            <a:off x="3164830" y="1434481"/>
            <a:ext cx="1878590" cy="1747521"/>
            <a:chOff x="0" y="-28575"/>
            <a:chExt cx="1009832" cy="939376"/>
          </a:xfrm>
        </p:grpSpPr>
        <p:sp>
          <p:nvSpPr>
            <p:cNvPr id="447" name="Google Shape;447;h45438f6048749313_0_9"/>
            <p:cNvSpPr/>
            <p:nvPr/>
          </p:nvSpPr>
          <p:spPr>
            <a:xfrm>
              <a:off x="0" y="0"/>
              <a:ext cx="1009832" cy="910801"/>
            </a:xfrm>
            <a:custGeom>
              <a:rect b="b" l="l" r="r" t="t"/>
              <a:pathLst>
                <a:path extrusionOk="0" h="910801" w="1009832">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cap="rnd" cmpd="sng" w="38100">
              <a:solidFill>
                <a:srgbClr val="EC5F65"/>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48" name="Google Shape;448;h45438f6048749313_0_9"/>
            <p:cNvSpPr txBox="1"/>
            <p:nvPr/>
          </p:nvSpPr>
          <p:spPr>
            <a:xfrm>
              <a:off x="0" y="-28575"/>
              <a:ext cx="1009800" cy="9393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49" name="Google Shape;449;h45438f6048749313_0_9"/>
          <p:cNvGrpSpPr/>
          <p:nvPr/>
        </p:nvGrpSpPr>
        <p:grpSpPr>
          <a:xfrm>
            <a:off x="1025953" y="1415659"/>
            <a:ext cx="1878590" cy="1766355"/>
            <a:chOff x="0" y="-28575"/>
            <a:chExt cx="1009832" cy="949500"/>
          </a:xfrm>
        </p:grpSpPr>
        <p:sp>
          <p:nvSpPr>
            <p:cNvPr id="450" name="Google Shape;450;h45438f6048749313_0_9"/>
            <p:cNvSpPr/>
            <p:nvPr/>
          </p:nvSpPr>
          <p:spPr>
            <a:xfrm>
              <a:off x="0" y="0"/>
              <a:ext cx="1009832" cy="920919"/>
            </a:xfrm>
            <a:custGeom>
              <a:rect b="b" l="l" r="r" t="t"/>
              <a:pathLst>
                <a:path extrusionOk="0" h="920919" w="1009832">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cap="rnd" cmpd="sng" w="38100">
              <a:solidFill>
                <a:srgbClr val="E8B46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51" name="Google Shape;451;h45438f6048749313_0_9"/>
            <p:cNvSpPr txBox="1"/>
            <p:nvPr/>
          </p:nvSpPr>
          <p:spPr>
            <a:xfrm>
              <a:off x="0" y="-28575"/>
              <a:ext cx="1009800" cy="9495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52" name="Google Shape;452;h45438f6048749313_0_9"/>
          <p:cNvGrpSpPr/>
          <p:nvPr/>
        </p:nvGrpSpPr>
        <p:grpSpPr>
          <a:xfrm>
            <a:off x="5303707" y="1434481"/>
            <a:ext cx="1878590" cy="1747521"/>
            <a:chOff x="0" y="-28575"/>
            <a:chExt cx="1009832" cy="939376"/>
          </a:xfrm>
        </p:grpSpPr>
        <p:sp>
          <p:nvSpPr>
            <p:cNvPr id="453" name="Google Shape;453;h45438f6048749313_0_9"/>
            <p:cNvSpPr/>
            <p:nvPr/>
          </p:nvSpPr>
          <p:spPr>
            <a:xfrm>
              <a:off x="0" y="0"/>
              <a:ext cx="1009832" cy="910801"/>
            </a:xfrm>
            <a:custGeom>
              <a:rect b="b" l="l" r="r" t="t"/>
              <a:pathLst>
                <a:path extrusionOk="0" h="910801" w="1009832">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cap="rnd" cmpd="sng" w="38100">
              <a:solidFill>
                <a:srgbClr val="006992"/>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54" name="Google Shape;454;h45438f6048749313_0_9"/>
            <p:cNvSpPr txBox="1"/>
            <p:nvPr/>
          </p:nvSpPr>
          <p:spPr>
            <a:xfrm>
              <a:off x="0" y="-28575"/>
              <a:ext cx="1009800" cy="9393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55" name="Google Shape;455;h45438f6048749313_0_9"/>
          <p:cNvGrpSpPr/>
          <p:nvPr/>
        </p:nvGrpSpPr>
        <p:grpSpPr>
          <a:xfrm>
            <a:off x="7442583" y="1434481"/>
            <a:ext cx="1878590" cy="1747521"/>
            <a:chOff x="0" y="-28575"/>
            <a:chExt cx="1009832" cy="939376"/>
          </a:xfrm>
        </p:grpSpPr>
        <p:sp>
          <p:nvSpPr>
            <p:cNvPr id="456" name="Google Shape;456;h45438f6048749313_0_9"/>
            <p:cNvSpPr/>
            <p:nvPr/>
          </p:nvSpPr>
          <p:spPr>
            <a:xfrm>
              <a:off x="0" y="0"/>
              <a:ext cx="1009832" cy="910801"/>
            </a:xfrm>
            <a:custGeom>
              <a:rect b="b" l="l" r="r" t="t"/>
              <a:pathLst>
                <a:path extrusionOk="0" h="910801" w="1009832">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cap="rnd" cmpd="sng" w="38100">
              <a:solidFill>
                <a:srgbClr val="00A8A8"/>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57" name="Google Shape;457;h45438f6048749313_0_9"/>
            <p:cNvSpPr txBox="1"/>
            <p:nvPr/>
          </p:nvSpPr>
          <p:spPr>
            <a:xfrm>
              <a:off x="0" y="-28575"/>
              <a:ext cx="1009800" cy="9393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58" name="Google Shape;458;h45438f6048749313_0_9"/>
          <p:cNvGrpSpPr/>
          <p:nvPr/>
        </p:nvGrpSpPr>
        <p:grpSpPr>
          <a:xfrm>
            <a:off x="9581460" y="1434481"/>
            <a:ext cx="1878590" cy="1747521"/>
            <a:chOff x="0" y="-28575"/>
            <a:chExt cx="1009832" cy="939376"/>
          </a:xfrm>
        </p:grpSpPr>
        <p:sp>
          <p:nvSpPr>
            <p:cNvPr id="459" name="Google Shape;459;h45438f6048749313_0_9"/>
            <p:cNvSpPr/>
            <p:nvPr/>
          </p:nvSpPr>
          <p:spPr>
            <a:xfrm>
              <a:off x="0" y="0"/>
              <a:ext cx="1009832" cy="910801"/>
            </a:xfrm>
            <a:custGeom>
              <a:rect b="b" l="l" r="r" t="t"/>
              <a:pathLst>
                <a:path extrusionOk="0" h="910801" w="1009832">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cap="rnd" cmpd="sng" w="38100">
              <a:solidFill>
                <a:srgbClr val="525E9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60" name="Google Shape;460;h45438f6048749313_0_9"/>
            <p:cNvSpPr txBox="1"/>
            <p:nvPr/>
          </p:nvSpPr>
          <p:spPr>
            <a:xfrm>
              <a:off x="0" y="-28575"/>
              <a:ext cx="1009800" cy="9393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61" name="Google Shape;461;h45438f6048749313_0_9"/>
          <p:cNvGrpSpPr/>
          <p:nvPr/>
        </p:nvGrpSpPr>
        <p:grpSpPr>
          <a:xfrm>
            <a:off x="2067416" y="3681969"/>
            <a:ext cx="1878590" cy="1766355"/>
            <a:chOff x="0" y="-28575"/>
            <a:chExt cx="1009832" cy="949500"/>
          </a:xfrm>
        </p:grpSpPr>
        <p:sp>
          <p:nvSpPr>
            <p:cNvPr id="462" name="Google Shape;462;h45438f6048749313_0_9"/>
            <p:cNvSpPr/>
            <p:nvPr/>
          </p:nvSpPr>
          <p:spPr>
            <a:xfrm>
              <a:off x="0" y="0"/>
              <a:ext cx="1009832" cy="920919"/>
            </a:xfrm>
            <a:custGeom>
              <a:rect b="b" l="l" r="r" t="t"/>
              <a:pathLst>
                <a:path extrusionOk="0" h="920919" w="1009832">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cap="rnd" cmpd="sng" w="38100">
              <a:solidFill>
                <a:srgbClr val="00A8A8"/>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63" name="Google Shape;463;h45438f6048749313_0_9"/>
            <p:cNvSpPr txBox="1"/>
            <p:nvPr/>
          </p:nvSpPr>
          <p:spPr>
            <a:xfrm>
              <a:off x="0" y="-28575"/>
              <a:ext cx="1009800" cy="9495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64" name="Google Shape;464;h45438f6048749313_0_9"/>
          <p:cNvGrpSpPr/>
          <p:nvPr/>
        </p:nvGrpSpPr>
        <p:grpSpPr>
          <a:xfrm>
            <a:off x="4224144" y="3681969"/>
            <a:ext cx="1878590" cy="1766355"/>
            <a:chOff x="0" y="-28575"/>
            <a:chExt cx="1009832" cy="949500"/>
          </a:xfrm>
        </p:grpSpPr>
        <p:sp>
          <p:nvSpPr>
            <p:cNvPr id="465" name="Google Shape;465;h45438f6048749313_0_9"/>
            <p:cNvSpPr/>
            <p:nvPr/>
          </p:nvSpPr>
          <p:spPr>
            <a:xfrm>
              <a:off x="0" y="0"/>
              <a:ext cx="1009832" cy="920919"/>
            </a:xfrm>
            <a:custGeom>
              <a:rect b="b" l="l" r="r" t="t"/>
              <a:pathLst>
                <a:path extrusionOk="0" h="920919" w="1009832">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cap="rnd" cmpd="sng" w="38100">
              <a:solidFill>
                <a:srgbClr val="525E9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66" name="Google Shape;466;h45438f6048749313_0_9"/>
            <p:cNvSpPr txBox="1"/>
            <p:nvPr/>
          </p:nvSpPr>
          <p:spPr>
            <a:xfrm>
              <a:off x="0" y="-28575"/>
              <a:ext cx="1009800" cy="9495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67" name="Google Shape;467;h45438f6048749313_0_9"/>
          <p:cNvGrpSpPr/>
          <p:nvPr/>
        </p:nvGrpSpPr>
        <p:grpSpPr>
          <a:xfrm>
            <a:off x="6382071" y="3681969"/>
            <a:ext cx="1878590" cy="1766355"/>
            <a:chOff x="0" y="-28575"/>
            <a:chExt cx="1009832" cy="949500"/>
          </a:xfrm>
        </p:grpSpPr>
        <p:sp>
          <p:nvSpPr>
            <p:cNvPr id="468" name="Google Shape;468;h45438f6048749313_0_9"/>
            <p:cNvSpPr/>
            <p:nvPr/>
          </p:nvSpPr>
          <p:spPr>
            <a:xfrm>
              <a:off x="0" y="0"/>
              <a:ext cx="1009832" cy="920919"/>
            </a:xfrm>
            <a:custGeom>
              <a:rect b="b" l="l" r="r" t="t"/>
              <a:pathLst>
                <a:path extrusionOk="0" h="920919" w="1009832">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cap="rnd" cmpd="sng" w="38100">
              <a:solidFill>
                <a:srgbClr val="E8B46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69" name="Google Shape;469;h45438f6048749313_0_9"/>
            <p:cNvSpPr txBox="1"/>
            <p:nvPr/>
          </p:nvSpPr>
          <p:spPr>
            <a:xfrm>
              <a:off x="0" y="-28575"/>
              <a:ext cx="1009800" cy="9495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470" name="Google Shape;470;h45438f6048749313_0_9"/>
          <p:cNvGrpSpPr/>
          <p:nvPr/>
        </p:nvGrpSpPr>
        <p:grpSpPr>
          <a:xfrm>
            <a:off x="8539997" y="3681969"/>
            <a:ext cx="1878590" cy="1766355"/>
            <a:chOff x="0" y="-28575"/>
            <a:chExt cx="1009832" cy="949500"/>
          </a:xfrm>
        </p:grpSpPr>
        <p:sp>
          <p:nvSpPr>
            <p:cNvPr id="471" name="Google Shape;471;h45438f6048749313_0_9"/>
            <p:cNvSpPr/>
            <p:nvPr/>
          </p:nvSpPr>
          <p:spPr>
            <a:xfrm>
              <a:off x="0" y="0"/>
              <a:ext cx="1009832" cy="920919"/>
            </a:xfrm>
            <a:custGeom>
              <a:rect b="b" l="l" r="r" t="t"/>
              <a:pathLst>
                <a:path extrusionOk="0" h="920919" w="1009832">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cap="rnd" cmpd="sng" w="38100">
              <a:solidFill>
                <a:srgbClr val="EC5F65"/>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2" name="Google Shape;472;h45438f6048749313_0_9"/>
            <p:cNvSpPr txBox="1"/>
            <p:nvPr/>
          </p:nvSpPr>
          <p:spPr>
            <a:xfrm>
              <a:off x="0" y="-28575"/>
              <a:ext cx="1009800" cy="9495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sp>
        <p:nvSpPr>
          <p:cNvPr id="473" name="Google Shape;473;h45438f6048749313_0_9"/>
          <p:cNvSpPr/>
          <p:nvPr/>
        </p:nvSpPr>
        <p:spPr>
          <a:xfrm>
            <a:off x="10163816" y="1687921"/>
            <a:ext cx="714706" cy="763492"/>
          </a:xfrm>
          <a:custGeom>
            <a:rect b="b" l="l" r="r" t="t"/>
            <a:pathLst>
              <a:path extrusionOk="0" h="1143808" w="1070721">
                <a:moveTo>
                  <a:pt x="0" y="0"/>
                </a:moveTo>
                <a:lnTo>
                  <a:pt x="1070722" y="0"/>
                </a:lnTo>
                <a:lnTo>
                  <a:pt x="1070722" y="1143808"/>
                </a:lnTo>
                <a:lnTo>
                  <a:pt x="0" y="1143808"/>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4" name="Google Shape;474;h45438f6048749313_0_9"/>
          <p:cNvSpPr/>
          <p:nvPr/>
        </p:nvSpPr>
        <p:spPr>
          <a:xfrm>
            <a:off x="2627691" y="3927888"/>
            <a:ext cx="758925" cy="753233"/>
          </a:xfrm>
          <a:custGeom>
            <a:rect b="b" l="l" r="r" t="t"/>
            <a:pathLst>
              <a:path extrusionOk="0" h="1128439" w="1136966">
                <a:moveTo>
                  <a:pt x="0" y="0"/>
                </a:moveTo>
                <a:lnTo>
                  <a:pt x="1136966" y="0"/>
                </a:lnTo>
                <a:lnTo>
                  <a:pt x="1136966" y="1128439"/>
                </a:lnTo>
                <a:lnTo>
                  <a:pt x="0" y="1128439"/>
                </a:lnTo>
                <a:lnTo>
                  <a:pt x="0" y="0"/>
                </a:lnTo>
                <a:close/>
              </a:path>
            </a:pathLst>
          </a:custGeom>
          <a:blipFill rotWithShape="1">
            <a:blip r:embed="rId3">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5" name="Google Shape;475;h45438f6048749313_0_9"/>
          <p:cNvSpPr/>
          <p:nvPr/>
        </p:nvSpPr>
        <p:spPr>
          <a:xfrm>
            <a:off x="4657519" y="3853475"/>
            <a:ext cx="1014241" cy="1011705"/>
          </a:xfrm>
          <a:custGeom>
            <a:rect b="b" l="l" r="r" t="t"/>
            <a:pathLst>
              <a:path extrusionOk="0" h="1515663" w="1519462">
                <a:moveTo>
                  <a:pt x="0" y="0"/>
                </a:moveTo>
                <a:lnTo>
                  <a:pt x="1519462" y="0"/>
                </a:lnTo>
                <a:lnTo>
                  <a:pt x="1519462" y="1515663"/>
                </a:lnTo>
                <a:lnTo>
                  <a:pt x="0" y="1515663"/>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6" name="Google Shape;476;h45438f6048749313_0_9"/>
          <p:cNvSpPr/>
          <p:nvPr/>
        </p:nvSpPr>
        <p:spPr>
          <a:xfrm>
            <a:off x="5823809" y="1650030"/>
            <a:ext cx="839369" cy="839369"/>
          </a:xfrm>
          <a:custGeom>
            <a:rect b="b" l="l" r="r" t="t"/>
            <a:pathLst>
              <a:path extrusionOk="0" h="1257482" w="1257482">
                <a:moveTo>
                  <a:pt x="0" y="0"/>
                </a:moveTo>
                <a:lnTo>
                  <a:pt x="1257482" y="0"/>
                </a:lnTo>
                <a:lnTo>
                  <a:pt x="1257482" y="1257483"/>
                </a:lnTo>
                <a:lnTo>
                  <a:pt x="0" y="1257483"/>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7" name="Google Shape;477;h45438f6048749313_0_9"/>
          <p:cNvSpPr/>
          <p:nvPr/>
        </p:nvSpPr>
        <p:spPr>
          <a:xfrm>
            <a:off x="3622683" y="1650030"/>
            <a:ext cx="964024" cy="964024"/>
          </a:xfrm>
          <a:custGeom>
            <a:rect b="b" l="l" r="r" t="t"/>
            <a:pathLst>
              <a:path extrusionOk="0" h="1444231" w="1444231">
                <a:moveTo>
                  <a:pt x="0" y="0"/>
                </a:moveTo>
                <a:lnTo>
                  <a:pt x="1444232" y="0"/>
                </a:lnTo>
                <a:lnTo>
                  <a:pt x="1444232" y="1444231"/>
                </a:lnTo>
                <a:lnTo>
                  <a:pt x="0" y="1444231"/>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8" name="Google Shape;478;h45438f6048749313_0_9"/>
          <p:cNvSpPr/>
          <p:nvPr/>
        </p:nvSpPr>
        <p:spPr>
          <a:xfrm>
            <a:off x="1496258" y="1687921"/>
            <a:ext cx="939090" cy="939090"/>
          </a:xfrm>
          <a:custGeom>
            <a:rect b="b" l="l" r="r" t="t"/>
            <a:pathLst>
              <a:path extrusionOk="0" h="1406876" w="1406876">
                <a:moveTo>
                  <a:pt x="0" y="0"/>
                </a:moveTo>
                <a:lnTo>
                  <a:pt x="1406876" y="0"/>
                </a:lnTo>
                <a:lnTo>
                  <a:pt x="1406876" y="1406876"/>
                </a:lnTo>
                <a:lnTo>
                  <a:pt x="0" y="1406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79" name="Google Shape;479;h45438f6048749313_0_9"/>
          <p:cNvSpPr/>
          <p:nvPr/>
        </p:nvSpPr>
        <p:spPr>
          <a:xfrm>
            <a:off x="7961582" y="1700909"/>
            <a:ext cx="841580" cy="926085"/>
          </a:xfrm>
          <a:custGeom>
            <a:rect b="b" l="l" r="r" t="t"/>
            <a:pathLst>
              <a:path extrusionOk="0" h="1387394" w="1260794">
                <a:moveTo>
                  <a:pt x="0" y="0"/>
                </a:moveTo>
                <a:lnTo>
                  <a:pt x="1260794" y="0"/>
                </a:lnTo>
                <a:lnTo>
                  <a:pt x="1260794" y="1387394"/>
                </a:lnTo>
                <a:lnTo>
                  <a:pt x="0" y="1387394"/>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80" name="Google Shape;480;h45438f6048749313_0_9"/>
          <p:cNvSpPr/>
          <p:nvPr/>
        </p:nvSpPr>
        <p:spPr>
          <a:xfrm>
            <a:off x="9080743" y="3883147"/>
            <a:ext cx="798030" cy="798030"/>
          </a:xfrm>
          <a:custGeom>
            <a:rect b="b" l="l" r="r" t="t"/>
            <a:pathLst>
              <a:path extrusionOk="0" h="1195551" w="1195551">
                <a:moveTo>
                  <a:pt x="0" y="0"/>
                </a:moveTo>
                <a:lnTo>
                  <a:pt x="1195552" y="0"/>
                </a:lnTo>
                <a:lnTo>
                  <a:pt x="1195552" y="1195551"/>
                </a:lnTo>
                <a:lnTo>
                  <a:pt x="0" y="1195551"/>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81" name="Google Shape;481;h45438f6048749313_0_9"/>
          <p:cNvSpPr/>
          <p:nvPr/>
        </p:nvSpPr>
        <p:spPr>
          <a:xfrm>
            <a:off x="6877729" y="3975912"/>
            <a:ext cx="889115" cy="889115"/>
          </a:xfrm>
          <a:custGeom>
            <a:rect b="b" l="l" r="r" t="t"/>
            <a:pathLst>
              <a:path extrusionOk="0" h="1332008" w="1332008">
                <a:moveTo>
                  <a:pt x="0" y="0"/>
                </a:moveTo>
                <a:lnTo>
                  <a:pt x="1332008" y="0"/>
                </a:lnTo>
                <a:lnTo>
                  <a:pt x="1332008" y="1332008"/>
                </a:lnTo>
                <a:lnTo>
                  <a:pt x="0" y="1332008"/>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82" name="Google Shape;482;h45438f6048749313_0_9"/>
          <p:cNvSpPr txBox="1"/>
          <p:nvPr/>
        </p:nvSpPr>
        <p:spPr>
          <a:xfrm>
            <a:off x="685505" y="674421"/>
            <a:ext cx="85419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What are apprenticeships?</a:t>
            </a:r>
            <a:endParaRPr sz="900"/>
          </a:p>
        </p:txBody>
      </p:sp>
      <p:sp>
        <p:nvSpPr>
          <p:cNvPr id="483" name="Google Shape;483;h45438f6048749313_0_9"/>
          <p:cNvSpPr txBox="1"/>
          <p:nvPr/>
        </p:nvSpPr>
        <p:spPr>
          <a:xfrm>
            <a:off x="1133506" y="2773681"/>
            <a:ext cx="1663500" cy="261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Employed</a:t>
            </a:r>
            <a:endParaRPr sz="900"/>
          </a:p>
        </p:txBody>
      </p:sp>
      <p:sp>
        <p:nvSpPr>
          <p:cNvPr id="484" name="Google Shape;484;h45438f6048749313_0_9"/>
          <p:cNvSpPr txBox="1"/>
          <p:nvPr/>
        </p:nvSpPr>
        <p:spPr>
          <a:xfrm>
            <a:off x="3272383" y="2661458"/>
            <a:ext cx="1663500" cy="5757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Paid off the job training</a:t>
            </a:r>
            <a:endParaRPr sz="900"/>
          </a:p>
        </p:txBody>
      </p:sp>
      <p:sp>
        <p:nvSpPr>
          <p:cNvPr id="485" name="Google Shape;485;h45438f6048749313_0_9"/>
          <p:cNvSpPr txBox="1"/>
          <p:nvPr/>
        </p:nvSpPr>
        <p:spPr>
          <a:xfrm>
            <a:off x="5411657" y="2526031"/>
            <a:ext cx="1663500" cy="5757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Intermediate - degree</a:t>
            </a:r>
            <a:endParaRPr sz="900"/>
          </a:p>
        </p:txBody>
      </p:sp>
      <p:sp>
        <p:nvSpPr>
          <p:cNvPr id="486" name="Google Shape;486;h45438f6048749313_0_9"/>
          <p:cNvSpPr txBox="1"/>
          <p:nvPr/>
        </p:nvSpPr>
        <p:spPr>
          <a:xfrm>
            <a:off x="7550136" y="2773681"/>
            <a:ext cx="1663500" cy="261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Paid a salary</a:t>
            </a:r>
            <a:endParaRPr sz="900"/>
          </a:p>
        </p:txBody>
      </p:sp>
      <p:sp>
        <p:nvSpPr>
          <p:cNvPr id="487" name="Google Shape;487;h45438f6048749313_0_9"/>
          <p:cNvSpPr txBox="1"/>
          <p:nvPr/>
        </p:nvSpPr>
        <p:spPr>
          <a:xfrm>
            <a:off x="9689013" y="2526031"/>
            <a:ext cx="1663500" cy="5757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Typically, 8 months -6 years</a:t>
            </a:r>
            <a:endParaRPr sz="900"/>
          </a:p>
        </p:txBody>
      </p:sp>
      <p:sp>
        <p:nvSpPr>
          <p:cNvPr id="488" name="Google Shape;488;h45438f6048749313_0_9"/>
          <p:cNvSpPr txBox="1"/>
          <p:nvPr/>
        </p:nvSpPr>
        <p:spPr>
          <a:xfrm>
            <a:off x="2174969" y="4775795"/>
            <a:ext cx="1663500" cy="5757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Real responsibilities</a:t>
            </a:r>
            <a:endParaRPr sz="900"/>
          </a:p>
        </p:txBody>
      </p:sp>
      <p:sp>
        <p:nvSpPr>
          <p:cNvPr id="489" name="Google Shape;489;h45438f6048749313_0_9"/>
          <p:cNvSpPr txBox="1"/>
          <p:nvPr/>
        </p:nvSpPr>
        <p:spPr>
          <a:xfrm>
            <a:off x="4332296" y="5023445"/>
            <a:ext cx="1663500" cy="261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Contract</a:t>
            </a:r>
            <a:endParaRPr sz="900"/>
          </a:p>
        </p:txBody>
      </p:sp>
      <p:sp>
        <p:nvSpPr>
          <p:cNvPr id="490" name="Google Shape;490;h45438f6048749313_0_9"/>
          <p:cNvSpPr txBox="1"/>
          <p:nvPr/>
        </p:nvSpPr>
        <p:spPr>
          <a:xfrm>
            <a:off x="6490021" y="5023445"/>
            <a:ext cx="1663500" cy="2616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700+ standards</a:t>
            </a:r>
            <a:endParaRPr sz="900"/>
          </a:p>
        </p:txBody>
      </p:sp>
      <p:sp>
        <p:nvSpPr>
          <p:cNvPr id="491" name="Google Shape;491;h45438f6048749313_0_9"/>
          <p:cNvSpPr txBox="1"/>
          <p:nvPr/>
        </p:nvSpPr>
        <p:spPr>
          <a:xfrm>
            <a:off x="8694043" y="4775795"/>
            <a:ext cx="1663500" cy="575700"/>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Not the easy option</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49"/>
                                        </p:tgtEl>
                                        <p:attrNameLst>
                                          <p:attrName>style.visibility</p:attrName>
                                        </p:attrNameLst>
                                      </p:cBhvr>
                                      <p:to>
                                        <p:strVal val="visible"/>
                                      </p:to>
                                    </p:set>
                                    <p:animEffect filter="fade" transition="in">
                                      <p:cBhvr>
                                        <p:cTn dur="500"/>
                                        <p:tgtEl>
                                          <p:spTgt spid="449"/>
                                        </p:tgtEl>
                                      </p:cBhvr>
                                    </p:animEffect>
                                  </p:childTnLst>
                                </p:cTn>
                              </p:par>
                              <p:par>
                                <p:cTn fill="hold" nodeType="withEffect" presetClass="entr" presetID="10" presetSubtype="0">
                                  <p:stCondLst>
                                    <p:cond delay="0"/>
                                  </p:stCondLst>
                                  <p:childTnLst>
                                    <p:set>
                                      <p:cBhvr>
                                        <p:cTn dur="1" fill="hold">
                                          <p:stCondLst>
                                            <p:cond delay="0"/>
                                          </p:stCondLst>
                                        </p:cTn>
                                        <p:tgtEl>
                                          <p:spTgt spid="478"/>
                                        </p:tgtEl>
                                        <p:attrNameLst>
                                          <p:attrName>style.visibility</p:attrName>
                                        </p:attrNameLst>
                                      </p:cBhvr>
                                      <p:to>
                                        <p:strVal val="visible"/>
                                      </p:to>
                                    </p:set>
                                    <p:animEffect filter="fade" transition="in">
                                      <p:cBhvr>
                                        <p:cTn dur="500"/>
                                        <p:tgtEl>
                                          <p:spTgt spid="478"/>
                                        </p:tgtEl>
                                      </p:cBhvr>
                                    </p:animEffect>
                                  </p:childTnLst>
                                </p:cTn>
                              </p:par>
                              <p:par>
                                <p:cTn fill="hold" nodeType="withEffect" presetClass="entr" presetID="10" presetSubtype="0">
                                  <p:stCondLst>
                                    <p:cond delay="0"/>
                                  </p:stCondLst>
                                  <p:childTnLst>
                                    <p:set>
                                      <p:cBhvr>
                                        <p:cTn dur="1" fill="hold">
                                          <p:stCondLst>
                                            <p:cond delay="0"/>
                                          </p:stCondLst>
                                        </p:cTn>
                                        <p:tgtEl>
                                          <p:spTgt spid="483"/>
                                        </p:tgtEl>
                                        <p:attrNameLst>
                                          <p:attrName>style.visibility</p:attrName>
                                        </p:attrNameLst>
                                      </p:cBhvr>
                                      <p:to>
                                        <p:strVal val="visible"/>
                                      </p:to>
                                    </p:set>
                                    <p:animEffect filter="fade" transition="in">
                                      <p:cBhvr>
                                        <p:cTn dur="500"/>
                                        <p:tgtEl>
                                          <p:spTgt spid="48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46"/>
                                        </p:tgtEl>
                                        <p:attrNameLst>
                                          <p:attrName>style.visibility</p:attrName>
                                        </p:attrNameLst>
                                      </p:cBhvr>
                                      <p:to>
                                        <p:strVal val="visible"/>
                                      </p:to>
                                    </p:set>
                                    <p:animEffect filter="fade" transition="in">
                                      <p:cBhvr>
                                        <p:cTn dur="500"/>
                                        <p:tgtEl>
                                          <p:spTgt spid="446"/>
                                        </p:tgtEl>
                                      </p:cBhvr>
                                    </p:animEffect>
                                  </p:childTnLst>
                                </p:cTn>
                              </p:par>
                              <p:par>
                                <p:cTn fill="hold" nodeType="withEffect" presetClass="entr" presetID="10" presetSubtype="0">
                                  <p:stCondLst>
                                    <p:cond delay="0"/>
                                  </p:stCondLst>
                                  <p:childTnLst>
                                    <p:set>
                                      <p:cBhvr>
                                        <p:cTn dur="1" fill="hold">
                                          <p:stCondLst>
                                            <p:cond delay="0"/>
                                          </p:stCondLst>
                                        </p:cTn>
                                        <p:tgtEl>
                                          <p:spTgt spid="477"/>
                                        </p:tgtEl>
                                        <p:attrNameLst>
                                          <p:attrName>style.visibility</p:attrName>
                                        </p:attrNameLst>
                                      </p:cBhvr>
                                      <p:to>
                                        <p:strVal val="visible"/>
                                      </p:to>
                                    </p:set>
                                    <p:animEffect filter="fade" transition="in">
                                      <p:cBhvr>
                                        <p:cTn dur="500"/>
                                        <p:tgtEl>
                                          <p:spTgt spid="477"/>
                                        </p:tgtEl>
                                      </p:cBhvr>
                                    </p:animEffect>
                                  </p:childTnLst>
                                </p:cTn>
                              </p:par>
                              <p:par>
                                <p:cTn fill="hold" nodeType="withEffect" presetClass="entr" presetID="10" presetSubtype="0">
                                  <p:stCondLst>
                                    <p:cond delay="0"/>
                                  </p:stCondLst>
                                  <p:childTnLst>
                                    <p:set>
                                      <p:cBhvr>
                                        <p:cTn dur="1" fill="hold">
                                          <p:stCondLst>
                                            <p:cond delay="0"/>
                                          </p:stCondLst>
                                        </p:cTn>
                                        <p:tgtEl>
                                          <p:spTgt spid="484"/>
                                        </p:tgtEl>
                                        <p:attrNameLst>
                                          <p:attrName>style.visibility</p:attrName>
                                        </p:attrNameLst>
                                      </p:cBhvr>
                                      <p:to>
                                        <p:strVal val="visible"/>
                                      </p:to>
                                    </p:set>
                                    <p:animEffect filter="fade" transition="in">
                                      <p:cBhvr>
                                        <p:cTn dur="500"/>
                                        <p:tgtEl>
                                          <p:spTgt spid="48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452"/>
                                        </p:tgtEl>
                                        <p:attrNameLst>
                                          <p:attrName>style.visibility</p:attrName>
                                        </p:attrNameLst>
                                      </p:cBhvr>
                                      <p:to>
                                        <p:strVal val="visible"/>
                                      </p:to>
                                    </p:set>
                                    <p:animEffect filter="fade" transition="in">
                                      <p:cBhvr>
                                        <p:cTn dur="500"/>
                                        <p:tgtEl>
                                          <p:spTgt spid="452"/>
                                        </p:tgtEl>
                                      </p:cBhvr>
                                    </p:animEffect>
                                  </p:childTnLst>
                                </p:cTn>
                              </p:par>
                              <p:par>
                                <p:cTn fill="hold" nodeType="with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par>
                                <p:cTn fill="hold" nodeType="withEffect" presetClass="entr" presetID="10" presetSubtype="0">
                                  <p:stCondLst>
                                    <p:cond delay="0"/>
                                  </p:stCondLst>
                                  <p:childTnLst>
                                    <p:set>
                                      <p:cBhvr>
                                        <p:cTn dur="1" fill="hold">
                                          <p:stCondLst>
                                            <p:cond delay="0"/>
                                          </p:stCondLst>
                                        </p:cTn>
                                        <p:tgtEl>
                                          <p:spTgt spid="476"/>
                                        </p:tgtEl>
                                        <p:attrNameLst>
                                          <p:attrName>style.visibility</p:attrName>
                                        </p:attrNameLst>
                                      </p:cBhvr>
                                      <p:to>
                                        <p:strVal val="visible"/>
                                      </p:to>
                                    </p:set>
                                    <p:animEffect filter="fade" transition="in">
                                      <p:cBhvr>
                                        <p:cTn dur="500"/>
                                        <p:tgtEl>
                                          <p:spTgt spid="47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455"/>
                                        </p:tgtEl>
                                        <p:attrNameLst>
                                          <p:attrName>style.visibility</p:attrName>
                                        </p:attrNameLst>
                                      </p:cBhvr>
                                      <p:to>
                                        <p:strVal val="visible"/>
                                      </p:to>
                                    </p:set>
                                    <p:animEffect filter="fade" transition="in">
                                      <p:cBhvr>
                                        <p:cTn dur="500"/>
                                        <p:tgtEl>
                                          <p:spTgt spid="455"/>
                                        </p:tgtEl>
                                      </p:cBhvr>
                                    </p:animEffect>
                                  </p:childTnLst>
                                </p:cTn>
                              </p:par>
                              <p:par>
                                <p:cTn fill="hold" nodeType="withEffect" presetClass="entr" presetID="10" presetSubtype="0">
                                  <p:stCondLst>
                                    <p:cond delay="0"/>
                                  </p:stCondLst>
                                  <p:childTnLst>
                                    <p:set>
                                      <p:cBhvr>
                                        <p:cTn dur="1" fill="hold">
                                          <p:stCondLst>
                                            <p:cond delay="0"/>
                                          </p:stCondLst>
                                        </p:cTn>
                                        <p:tgtEl>
                                          <p:spTgt spid="479"/>
                                        </p:tgtEl>
                                        <p:attrNameLst>
                                          <p:attrName>style.visibility</p:attrName>
                                        </p:attrNameLst>
                                      </p:cBhvr>
                                      <p:to>
                                        <p:strVal val="visible"/>
                                      </p:to>
                                    </p:set>
                                    <p:animEffect filter="fade" transition="in">
                                      <p:cBhvr>
                                        <p:cTn dur="500"/>
                                        <p:tgtEl>
                                          <p:spTgt spid="479"/>
                                        </p:tgtEl>
                                      </p:cBhvr>
                                    </p:animEffect>
                                  </p:childTnLst>
                                </p:cTn>
                              </p:par>
                              <p:par>
                                <p:cTn fill="hold" nodeType="withEffect" presetClass="entr" presetID="10" presetSubtype="0">
                                  <p:stCondLst>
                                    <p:cond delay="0"/>
                                  </p:stCondLst>
                                  <p:childTnLst>
                                    <p:set>
                                      <p:cBhvr>
                                        <p:cTn dur="1" fill="hold">
                                          <p:stCondLst>
                                            <p:cond delay="0"/>
                                          </p:stCondLst>
                                        </p:cTn>
                                        <p:tgtEl>
                                          <p:spTgt spid="486"/>
                                        </p:tgtEl>
                                        <p:attrNameLst>
                                          <p:attrName>style.visibility</p:attrName>
                                        </p:attrNameLst>
                                      </p:cBhvr>
                                      <p:to>
                                        <p:strVal val="visible"/>
                                      </p:to>
                                    </p:set>
                                    <p:animEffect filter="fade" transition="in">
                                      <p:cBhvr>
                                        <p:cTn dur="500"/>
                                        <p:tgtEl>
                                          <p:spTgt spid="486"/>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458"/>
                                        </p:tgtEl>
                                        <p:attrNameLst>
                                          <p:attrName>style.visibility</p:attrName>
                                        </p:attrNameLst>
                                      </p:cBhvr>
                                      <p:to>
                                        <p:strVal val="visible"/>
                                      </p:to>
                                    </p:set>
                                    <p:animEffect filter="fade" transition="in">
                                      <p:cBhvr>
                                        <p:cTn dur="500"/>
                                        <p:tgtEl>
                                          <p:spTgt spid="458"/>
                                        </p:tgtEl>
                                      </p:cBhvr>
                                    </p:animEffect>
                                  </p:childTnLst>
                                </p:cTn>
                              </p:par>
                              <p:par>
                                <p:cTn fill="hold" nodeType="withEffect" presetClass="entr" presetID="10" presetSubtype="0">
                                  <p:stCondLst>
                                    <p:cond delay="0"/>
                                  </p:stCondLst>
                                  <p:childTnLst>
                                    <p:set>
                                      <p:cBhvr>
                                        <p:cTn dur="1" fill="hold">
                                          <p:stCondLst>
                                            <p:cond delay="0"/>
                                          </p:stCondLst>
                                        </p:cTn>
                                        <p:tgtEl>
                                          <p:spTgt spid="473"/>
                                        </p:tgtEl>
                                        <p:attrNameLst>
                                          <p:attrName>style.visibility</p:attrName>
                                        </p:attrNameLst>
                                      </p:cBhvr>
                                      <p:to>
                                        <p:strVal val="visible"/>
                                      </p:to>
                                    </p:set>
                                    <p:animEffect filter="fade" transition="in">
                                      <p:cBhvr>
                                        <p:cTn dur="500"/>
                                        <p:tgtEl>
                                          <p:spTgt spid="473"/>
                                        </p:tgtEl>
                                      </p:cBhvr>
                                    </p:animEffect>
                                  </p:childTnLst>
                                </p:cTn>
                              </p:par>
                              <p:par>
                                <p:cTn fill="hold" nodeType="withEffect" presetClass="entr" presetID="10" presetSubtype="0">
                                  <p:stCondLst>
                                    <p:cond delay="0"/>
                                  </p:stCondLst>
                                  <p:childTnLst>
                                    <p:set>
                                      <p:cBhvr>
                                        <p:cTn dur="1" fill="hold">
                                          <p:stCondLst>
                                            <p:cond delay="0"/>
                                          </p:stCondLst>
                                        </p:cTn>
                                        <p:tgtEl>
                                          <p:spTgt spid="487"/>
                                        </p:tgtEl>
                                        <p:attrNameLst>
                                          <p:attrName>style.visibility</p:attrName>
                                        </p:attrNameLst>
                                      </p:cBhvr>
                                      <p:to>
                                        <p:strVal val="visible"/>
                                      </p:to>
                                    </p:set>
                                    <p:animEffect filter="fade" transition="in">
                                      <p:cBhvr>
                                        <p:cTn dur="500"/>
                                        <p:tgtEl>
                                          <p:spTgt spid="487"/>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461"/>
                                        </p:tgtEl>
                                        <p:attrNameLst>
                                          <p:attrName>style.visibility</p:attrName>
                                        </p:attrNameLst>
                                      </p:cBhvr>
                                      <p:to>
                                        <p:strVal val="visible"/>
                                      </p:to>
                                    </p:set>
                                    <p:animEffect filter="fade" transition="in">
                                      <p:cBhvr>
                                        <p:cTn dur="500"/>
                                        <p:tgtEl>
                                          <p:spTgt spid="461"/>
                                        </p:tgtEl>
                                      </p:cBhvr>
                                    </p:animEffect>
                                  </p:childTnLst>
                                </p:cTn>
                              </p:par>
                              <p:par>
                                <p:cTn fill="hold" nodeType="withEffect" presetClass="entr" presetID="10" presetSubtype="0">
                                  <p:stCondLst>
                                    <p:cond delay="0"/>
                                  </p:stCondLst>
                                  <p:childTnLst>
                                    <p:set>
                                      <p:cBhvr>
                                        <p:cTn dur="1" fill="hold">
                                          <p:stCondLst>
                                            <p:cond delay="0"/>
                                          </p:stCondLst>
                                        </p:cTn>
                                        <p:tgtEl>
                                          <p:spTgt spid="474"/>
                                        </p:tgtEl>
                                        <p:attrNameLst>
                                          <p:attrName>style.visibility</p:attrName>
                                        </p:attrNameLst>
                                      </p:cBhvr>
                                      <p:to>
                                        <p:strVal val="visible"/>
                                      </p:to>
                                    </p:set>
                                    <p:animEffect filter="fade" transition="in">
                                      <p:cBhvr>
                                        <p:cTn dur="500"/>
                                        <p:tgtEl>
                                          <p:spTgt spid="474"/>
                                        </p:tgtEl>
                                      </p:cBhvr>
                                    </p:animEffect>
                                  </p:childTnLst>
                                </p:cTn>
                              </p:par>
                              <p:par>
                                <p:cTn fill="hold" nodeType="withEffect" presetClass="entr" presetID="10" presetSubtype="0">
                                  <p:stCondLst>
                                    <p:cond delay="0"/>
                                  </p:stCondLst>
                                  <p:childTnLst>
                                    <p:set>
                                      <p:cBhvr>
                                        <p:cTn dur="1" fill="hold">
                                          <p:stCondLst>
                                            <p:cond delay="0"/>
                                          </p:stCondLst>
                                        </p:cTn>
                                        <p:tgtEl>
                                          <p:spTgt spid="488"/>
                                        </p:tgtEl>
                                        <p:attrNameLst>
                                          <p:attrName>style.visibility</p:attrName>
                                        </p:attrNameLst>
                                      </p:cBhvr>
                                      <p:to>
                                        <p:strVal val="visible"/>
                                      </p:to>
                                    </p:set>
                                    <p:animEffect filter="fade" transition="in">
                                      <p:cBhvr>
                                        <p:cTn dur="500"/>
                                        <p:tgtEl>
                                          <p:spTgt spid="488"/>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464"/>
                                        </p:tgtEl>
                                        <p:attrNameLst>
                                          <p:attrName>style.visibility</p:attrName>
                                        </p:attrNameLst>
                                      </p:cBhvr>
                                      <p:to>
                                        <p:strVal val="visible"/>
                                      </p:to>
                                    </p:set>
                                    <p:animEffect filter="fade" transition="in">
                                      <p:cBhvr>
                                        <p:cTn dur="500"/>
                                        <p:tgtEl>
                                          <p:spTgt spid="464"/>
                                        </p:tgtEl>
                                      </p:cBhvr>
                                    </p:animEffect>
                                  </p:childTnLst>
                                </p:cTn>
                              </p:par>
                              <p:par>
                                <p:cTn fill="hold" nodeType="withEffect" presetClass="entr" presetID="10" presetSubtype="0">
                                  <p:stCondLst>
                                    <p:cond delay="0"/>
                                  </p:stCondLst>
                                  <p:childTnLst>
                                    <p:set>
                                      <p:cBhvr>
                                        <p:cTn dur="1" fill="hold">
                                          <p:stCondLst>
                                            <p:cond delay="0"/>
                                          </p:stCondLst>
                                        </p:cTn>
                                        <p:tgtEl>
                                          <p:spTgt spid="475"/>
                                        </p:tgtEl>
                                        <p:attrNameLst>
                                          <p:attrName>style.visibility</p:attrName>
                                        </p:attrNameLst>
                                      </p:cBhvr>
                                      <p:to>
                                        <p:strVal val="visible"/>
                                      </p:to>
                                    </p:set>
                                    <p:animEffect filter="fade" transition="in">
                                      <p:cBhvr>
                                        <p:cTn dur="500"/>
                                        <p:tgtEl>
                                          <p:spTgt spid="475"/>
                                        </p:tgtEl>
                                      </p:cBhvr>
                                    </p:animEffect>
                                  </p:childTnLst>
                                </p:cTn>
                              </p:par>
                              <p:par>
                                <p:cTn fill="hold" nodeType="with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500"/>
                                        <p:tgtEl>
                                          <p:spTgt spid="489"/>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490"/>
                                        </p:tgtEl>
                                        <p:attrNameLst>
                                          <p:attrName>style.visibility</p:attrName>
                                        </p:attrNameLst>
                                      </p:cBhvr>
                                      <p:to>
                                        <p:strVal val="visible"/>
                                      </p:to>
                                    </p:set>
                                    <p:animEffect filter="fade" transition="in">
                                      <p:cBhvr>
                                        <p:cTn dur="500"/>
                                        <p:tgtEl>
                                          <p:spTgt spid="490"/>
                                        </p:tgtEl>
                                      </p:cBhvr>
                                    </p:animEffect>
                                  </p:childTnLst>
                                </p:cTn>
                              </p:par>
                              <p:par>
                                <p:cTn fill="hold" nodeType="withEffect" presetClass="entr" presetID="10" presetSubtype="0">
                                  <p:stCondLst>
                                    <p:cond delay="0"/>
                                  </p:stCondLst>
                                  <p:childTnLst>
                                    <p:set>
                                      <p:cBhvr>
                                        <p:cTn dur="1" fill="hold">
                                          <p:stCondLst>
                                            <p:cond delay="0"/>
                                          </p:stCondLst>
                                        </p:cTn>
                                        <p:tgtEl>
                                          <p:spTgt spid="467"/>
                                        </p:tgtEl>
                                        <p:attrNameLst>
                                          <p:attrName>style.visibility</p:attrName>
                                        </p:attrNameLst>
                                      </p:cBhvr>
                                      <p:to>
                                        <p:strVal val="visible"/>
                                      </p:to>
                                    </p:set>
                                    <p:animEffect filter="fade" transition="in">
                                      <p:cBhvr>
                                        <p:cTn dur="500"/>
                                        <p:tgtEl>
                                          <p:spTgt spid="467"/>
                                        </p:tgtEl>
                                      </p:cBhvr>
                                    </p:animEffect>
                                  </p:childTnLst>
                                </p:cTn>
                              </p:par>
                              <p:par>
                                <p:cTn fill="hold" nodeType="withEffect" presetClass="entr" presetID="10" presetSubtype="0">
                                  <p:stCondLst>
                                    <p:cond delay="0"/>
                                  </p:stCondLst>
                                  <p:childTnLst>
                                    <p:set>
                                      <p:cBhvr>
                                        <p:cTn dur="1" fill="hold">
                                          <p:stCondLst>
                                            <p:cond delay="0"/>
                                          </p:stCondLst>
                                        </p:cTn>
                                        <p:tgtEl>
                                          <p:spTgt spid="481"/>
                                        </p:tgtEl>
                                        <p:attrNameLst>
                                          <p:attrName>style.visibility</p:attrName>
                                        </p:attrNameLst>
                                      </p:cBhvr>
                                      <p:to>
                                        <p:strVal val="visible"/>
                                      </p:to>
                                    </p:set>
                                    <p:animEffect filter="fade" transition="in">
                                      <p:cBhvr>
                                        <p:cTn dur="500"/>
                                        <p:tgtEl>
                                          <p:spTgt spid="481"/>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470"/>
                                        </p:tgtEl>
                                        <p:attrNameLst>
                                          <p:attrName>style.visibility</p:attrName>
                                        </p:attrNameLst>
                                      </p:cBhvr>
                                      <p:to>
                                        <p:strVal val="visible"/>
                                      </p:to>
                                    </p:set>
                                    <p:animEffect filter="fade" transition="in">
                                      <p:cBhvr>
                                        <p:cTn dur="500"/>
                                        <p:tgtEl>
                                          <p:spTgt spid="470"/>
                                        </p:tgtEl>
                                      </p:cBhvr>
                                    </p:animEffect>
                                  </p:childTnLst>
                                </p:cTn>
                              </p:par>
                              <p:par>
                                <p:cTn fill="hold" nodeType="withEffect" presetClass="entr" presetID="10" presetSubtype="0">
                                  <p:stCondLst>
                                    <p:cond delay="0"/>
                                  </p:stCondLst>
                                  <p:childTnLst>
                                    <p:set>
                                      <p:cBhvr>
                                        <p:cTn dur="1" fill="hold">
                                          <p:stCondLst>
                                            <p:cond delay="0"/>
                                          </p:stCondLst>
                                        </p:cTn>
                                        <p:tgtEl>
                                          <p:spTgt spid="480"/>
                                        </p:tgtEl>
                                        <p:attrNameLst>
                                          <p:attrName>style.visibility</p:attrName>
                                        </p:attrNameLst>
                                      </p:cBhvr>
                                      <p:to>
                                        <p:strVal val="visible"/>
                                      </p:to>
                                    </p:set>
                                    <p:animEffect filter="fade" transition="in">
                                      <p:cBhvr>
                                        <p:cTn dur="500"/>
                                        <p:tgtEl>
                                          <p:spTgt spid="480"/>
                                        </p:tgtEl>
                                      </p:cBhvr>
                                    </p:animEffect>
                                  </p:childTnLst>
                                </p:cTn>
                              </p:par>
                              <p:par>
                                <p:cTn fill="hold" nodeType="withEffect" presetClass="entr" presetID="10" presetSubtype="0">
                                  <p:stCondLst>
                                    <p:cond delay="0"/>
                                  </p:stCondLst>
                                  <p:childTnLst>
                                    <p:set>
                                      <p:cBhvr>
                                        <p:cTn dur="1" fill="hold">
                                          <p:stCondLst>
                                            <p:cond delay="0"/>
                                          </p:stCondLst>
                                        </p:cTn>
                                        <p:tgtEl>
                                          <p:spTgt spid="491"/>
                                        </p:tgtEl>
                                        <p:attrNameLst>
                                          <p:attrName>style.visibility</p:attrName>
                                        </p:attrNameLst>
                                      </p:cBhvr>
                                      <p:to>
                                        <p:strVal val="visible"/>
                                      </p:to>
                                    </p:set>
                                    <p:animEffect filter="fade" transition="in">
                                      <p:cBhvr>
                                        <p:cTn dur="500"/>
                                        <p:tgtEl>
                                          <p:spTgt spid="4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6992"/>
        </a:solidFill>
      </p:bgPr>
    </p:bg>
    <p:spTree>
      <p:nvGrpSpPr>
        <p:cNvPr id="496" name="Shape 496"/>
        <p:cNvGrpSpPr/>
        <p:nvPr/>
      </p:nvGrpSpPr>
      <p:grpSpPr>
        <a:xfrm>
          <a:off x="0" y="0"/>
          <a:ext cx="0" cy="0"/>
          <a:chOff x="0" y="0"/>
          <a:chExt cx="0" cy="0"/>
        </a:xfrm>
      </p:grpSpPr>
      <p:sp>
        <p:nvSpPr>
          <p:cNvPr id="497" name="Google Shape;497;h45438f6048749313_0_62"/>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98" name="Google Shape;498;h45438f6048749313_0_62"/>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499" name="Google Shape;499;h45438f6048749313_0_62"/>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500" name="Google Shape;500;h45438f6048749313_0_62"/>
          <p:cNvGrpSpPr/>
          <p:nvPr/>
        </p:nvGrpSpPr>
        <p:grpSpPr>
          <a:xfrm>
            <a:off x="1317511" y="1946786"/>
            <a:ext cx="2057441" cy="2057441"/>
            <a:chOff x="0" y="0"/>
            <a:chExt cx="812800" cy="812800"/>
          </a:xfrm>
        </p:grpSpPr>
        <p:sp>
          <p:nvSpPr>
            <p:cNvPr id="501" name="Google Shape;501;h45438f6048749313_0_62"/>
            <p:cNvSpPr/>
            <p:nvPr/>
          </p:nvSpPr>
          <p:spPr>
            <a:xfrm>
              <a:off x="0" y="0"/>
              <a:ext cx="812800" cy="812800"/>
            </a:xfrm>
            <a:custGeom>
              <a:rect b="b" l="l" r="r" t="t"/>
              <a:pathLst>
                <a:path extrusionOk="0" h="812800" w="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02" name="Google Shape;502;h45438f6048749313_0_62"/>
            <p:cNvSpPr txBox="1"/>
            <p:nvPr/>
          </p:nvSpPr>
          <p:spPr>
            <a:xfrm>
              <a:off x="0" y="0"/>
              <a:ext cx="812700" cy="81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Equivalent to:</a:t>
              </a:r>
              <a:endParaRPr sz="900"/>
            </a:p>
            <a:p>
              <a:pPr indent="0" lvl="0" marL="0" marR="0" rtl="0" algn="ctr">
                <a:lnSpc>
                  <a:spcPct val="120008"/>
                </a:lnSpc>
                <a:spcBef>
                  <a:spcPts val="0"/>
                </a:spcBef>
                <a:spcAft>
                  <a:spcPts val="0"/>
                </a:spcAft>
                <a:buNone/>
              </a:pPr>
              <a:r>
                <a:t/>
              </a:r>
              <a:endParaRPr b="1" sz="1700">
                <a:solidFill>
                  <a:srgbClr val="000000"/>
                </a:solidFill>
                <a:latin typeface="Lato"/>
                <a:ea typeface="Lato"/>
                <a:cs typeface="Lato"/>
                <a:sym typeface="Lato"/>
              </a:endParaRPr>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5 GCSE passes at grade 9-4 (A*-C)</a:t>
              </a:r>
              <a:endParaRPr sz="900"/>
            </a:p>
          </p:txBody>
        </p:sp>
      </p:grpSp>
      <p:grpSp>
        <p:nvGrpSpPr>
          <p:cNvPr id="503" name="Google Shape;503;h45438f6048749313_0_62"/>
          <p:cNvGrpSpPr/>
          <p:nvPr/>
        </p:nvGrpSpPr>
        <p:grpSpPr>
          <a:xfrm>
            <a:off x="1555329" y="1669629"/>
            <a:ext cx="1581809" cy="554355"/>
            <a:chOff x="0" y="0"/>
            <a:chExt cx="624900" cy="219000"/>
          </a:xfrm>
        </p:grpSpPr>
        <p:sp>
          <p:nvSpPr>
            <p:cNvPr id="504" name="Google Shape;504;h45438f6048749313_0_62"/>
            <p:cNvSpPr/>
            <p:nvPr/>
          </p:nvSpPr>
          <p:spPr>
            <a:xfrm>
              <a:off x="0" y="0"/>
              <a:ext cx="624894" cy="218988"/>
            </a:xfrm>
            <a:custGeom>
              <a:rect b="b" l="l" r="r" t="t"/>
              <a:pathLst>
                <a:path extrusionOk="0" h="218988" w="624894">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A8A8"/>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05" name="Google Shape;505;h45438f6048749313_0_62"/>
            <p:cNvSpPr txBox="1"/>
            <p:nvPr/>
          </p:nvSpPr>
          <p:spPr>
            <a:xfrm>
              <a:off x="0" y="0"/>
              <a:ext cx="624900" cy="2190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Intermediate</a:t>
              </a:r>
              <a:endParaRPr sz="900"/>
            </a:p>
          </p:txBody>
        </p:sp>
      </p:grpSp>
      <p:grpSp>
        <p:nvGrpSpPr>
          <p:cNvPr id="506" name="Google Shape;506;h45438f6048749313_0_62"/>
          <p:cNvGrpSpPr/>
          <p:nvPr/>
        </p:nvGrpSpPr>
        <p:grpSpPr>
          <a:xfrm>
            <a:off x="3764112" y="1946786"/>
            <a:ext cx="2057441" cy="2057441"/>
            <a:chOff x="0" y="0"/>
            <a:chExt cx="812800" cy="812800"/>
          </a:xfrm>
        </p:grpSpPr>
        <p:sp>
          <p:nvSpPr>
            <p:cNvPr id="507" name="Google Shape;507;h45438f6048749313_0_62"/>
            <p:cNvSpPr/>
            <p:nvPr/>
          </p:nvSpPr>
          <p:spPr>
            <a:xfrm>
              <a:off x="0" y="0"/>
              <a:ext cx="812800" cy="812800"/>
            </a:xfrm>
            <a:custGeom>
              <a:rect b="b" l="l" r="r" t="t"/>
              <a:pathLst>
                <a:path extrusionOk="0" h="812800" w="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08" name="Google Shape;508;h45438f6048749313_0_62"/>
            <p:cNvSpPr txBox="1"/>
            <p:nvPr/>
          </p:nvSpPr>
          <p:spPr>
            <a:xfrm>
              <a:off x="0" y="0"/>
              <a:ext cx="812700" cy="81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Equivalent to:</a:t>
              </a:r>
              <a:endParaRPr sz="900"/>
            </a:p>
            <a:p>
              <a:pPr indent="0" lvl="0" marL="0" marR="0" rtl="0" algn="ctr">
                <a:lnSpc>
                  <a:spcPct val="120008"/>
                </a:lnSpc>
                <a:spcBef>
                  <a:spcPts val="0"/>
                </a:spcBef>
                <a:spcAft>
                  <a:spcPts val="0"/>
                </a:spcAft>
                <a:buNone/>
              </a:pPr>
              <a:r>
                <a:t/>
              </a:r>
              <a:endParaRPr b="1" sz="1700">
                <a:solidFill>
                  <a:srgbClr val="000000"/>
                </a:solidFill>
                <a:latin typeface="Lato"/>
                <a:ea typeface="Lato"/>
                <a:cs typeface="Lato"/>
                <a:sym typeface="Lato"/>
              </a:endParaRPr>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2 A levels / </a:t>
              </a:r>
              <a:endParaRPr sz="900"/>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International Baccalaureate</a:t>
              </a:r>
              <a:endParaRPr sz="900"/>
            </a:p>
          </p:txBody>
        </p:sp>
      </p:grpSp>
      <p:grpSp>
        <p:nvGrpSpPr>
          <p:cNvPr id="509" name="Google Shape;509;h45438f6048749313_0_62"/>
          <p:cNvGrpSpPr/>
          <p:nvPr/>
        </p:nvGrpSpPr>
        <p:grpSpPr>
          <a:xfrm>
            <a:off x="4001930" y="1669629"/>
            <a:ext cx="1581809" cy="554355"/>
            <a:chOff x="0" y="0"/>
            <a:chExt cx="624900" cy="219000"/>
          </a:xfrm>
        </p:grpSpPr>
        <p:sp>
          <p:nvSpPr>
            <p:cNvPr id="510" name="Google Shape;510;h45438f6048749313_0_62"/>
            <p:cNvSpPr/>
            <p:nvPr/>
          </p:nvSpPr>
          <p:spPr>
            <a:xfrm>
              <a:off x="0" y="0"/>
              <a:ext cx="624894" cy="218988"/>
            </a:xfrm>
            <a:custGeom>
              <a:rect b="b" l="l" r="r" t="t"/>
              <a:pathLst>
                <a:path extrusionOk="0" h="218988" w="624894">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FF5757"/>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11" name="Google Shape;511;h45438f6048749313_0_62"/>
            <p:cNvSpPr txBox="1"/>
            <p:nvPr/>
          </p:nvSpPr>
          <p:spPr>
            <a:xfrm>
              <a:off x="0" y="0"/>
              <a:ext cx="624900" cy="2190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Advanced</a:t>
              </a:r>
              <a:endParaRPr sz="900"/>
            </a:p>
          </p:txBody>
        </p:sp>
      </p:grpSp>
      <p:grpSp>
        <p:nvGrpSpPr>
          <p:cNvPr id="512" name="Google Shape;512;h45438f6048749313_0_62"/>
          <p:cNvGrpSpPr/>
          <p:nvPr/>
        </p:nvGrpSpPr>
        <p:grpSpPr>
          <a:xfrm>
            <a:off x="1555329" y="4205187"/>
            <a:ext cx="1581809" cy="386530"/>
            <a:chOff x="0" y="0"/>
            <a:chExt cx="624900" cy="152700"/>
          </a:xfrm>
        </p:grpSpPr>
        <p:sp>
          <p:nvSpPr>
            <p:cNvPr id="513" name="Google Shape;513;h45438f6048749313_0_62"/>
            <p:cNvSpPr/>
            <p:nvPr/>
          </p:nvSpPr>
          <p:spPr>
            <a:xfrm>
              <a:off x="0" y="0"/>
              <a:ext cx="624894" cy="152693"/>
            </a:xfrm>
            <a:custGeom>
              <a:rect b="b" l="l" r="r" t="t"/>
              <a:pathLst>
                <a:path extrusionOk="0" h="152693" w="624894">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14" name="Google Shape;514;h45438f6048749313_0_62"/>
            <p:cNvSpPr txBox="1"/>
            <p:nvPr/>
          </p:nvSpPr>
          <p:spPr>
            <a:xfrm>
              <a:off x="0" y="0"/>
              <a:ext cx="624900" cy="15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Level 2</a:t>
              </a:r>
              <a:endParaRPr sz="900"/>
            </a:p>
          </p:txBody>
        </p:sp>
      </p:grpSp>
      <p:grpSp>
        <p:nvGrpSpPr>
          <p:cNvPr id="515" name="Google Shape;515;h45438f6048749313_0_62"/>
          <p:cNvGrpSpPr/>
          <p:nvPr/>
        </p:nvGrpSpPr>
        <p:grpSpPr>
          <a:xfrm>
            <a:off x="4001930" y="4205187"/>
            <a:ext cx="1581809" cy="386530"/>
            <a:chOff x="0" y="0"/>
            <a:chExt cx="624900" cy="152700"/>
          </a:xfrm>
        </p:grpSpPr>
        <p:sp>
          <p:nvSpPr>
            <p:cNvPr id="516" name="Google Shape;516;h45438f6048749313_0_62"/>
            <p:cNvSpPr/>
            <p:nvPr/>
          </p:nvSpPr>
          <p:spPr>
            <a:xfrm>
              <a:off x="0" y="0"/>
              <a:ext cx="624894" cy="152693"/>
            </a:xfrm>
            <a:custGeom>
              <a:rect b="b" l="l" r="r" t="t"/>
              <a:pathLst>
                <a:path extrusionOk="0" h="152693" w="624894">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17" name="Google Shape;517;h45438f6048749313_0_62"/>
            <p:cNvSpPr txBox="1"/>
            <p:nvPr/>
          </p:nvSpPr>
          <p:spPr>
            <a:xfrm>
              <a:off x="0" y="0"/>
              <a:ext cx="624900" cy="15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Level 3</a:t>
              </a:r>
              <a:endParaRPr sz="900"/>
            </a:p>
          </p:txBody>
        </p:sp>
      </p:grpSp>
      <p:grpSp>
        <p:nvGrpSpPr>
          <p:cNvPr id="518" name="Google Shape;518;h45438f6048749313_0_62"/>
          <p:cNvGrpSpPr/>
          <p:nvPr/>
        </p:nvGrpSpPr>
        <p:grpSpPr>
          <a:xfrm>
            <a:off x="6208862" y="1946786"/>
            <a:ext cx="2057441" cy="2057441"/>
            <a:chOff x="0" y="0"/>
            <a:chExt cx="812800" cy="812800"/>
          </a:xfrm>
        </p:grpSpPr>
        <p:sp>
          <p:nvSpPr>
            <p:cNvPr id="519" name="Google Shape;519;h45438f6048749313_0_62"/>
            <p:cNvSpPr/>
            <p:nvPr/>
          </p:nvSpPr>
          <p:spPr>
            <a:xfrm>
              <a:off x="0" y="0"/>
              <a:ext cx="812800" cy="812800"/>
            </a:xfrm>
            <a:custGeom>
              <a:rect b="b" l="l" r="r" t="t"/>
              <a:pathLst>
                <a:path extrusionOk="0" h="812800" w="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20" name="Google Shape;520;h45438f6048749313_0_62"/>
            <p:cNvSpPr txBox="1"/>
            <p:nvPr/>
          </p:nvSpPr>
          <p:spPr>
            <a:xfrm>
              <a:off x="0" y="0"/>
              <a:ext cx="812700" cy="81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Equivalent to:</a:t>
              </a:r>
              <a:endParaRPr sz="900"/>
            </a:p>
            <a:p>
              <a:pPr indent="0" lvl="0" marL="0" marR="0" rtl="0" algn="ctr">
                <a:lnSpc>
                  <a:spcPct val="120008"/>
                </a:lnSpc>
                <a:spcBef>
                  <a:spcPts val="0"/>
                </a:spcBef>
                <a:spcAft>
                  <a:spcPts val="0"/>
                </a:spcAft>
                <a:buNone/>
              </a:pPr>
              <a:r>
                <a:t/>
              </a:r>
              <a:endParaRPr b="1" sz="1700">
                <a:solidFill>
                  <a:srgbClr val="000000"/>
                </a:solidFill>
                <a:latin typeface="Lato"/>
                <a:ea typeface="Lato"/>
                <a:cs typeface="Lato"/>
                <a:sym typeface="Lato"/>
              </a:endParaRPr>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Foundation degree and above</a:t>
              </a:r>
              <a:endParaRPr sz="900"/>
            </a:p>
          </p:txBody>
        </p:sp>
      </p:grpSp>
      <p:grpSp>
        <p:nvGrpSpPr>
          <p:cNvPr id="521" name="Google Shape;521;h45438f6048749313_0_62"/>
          <p:cNvGrpSpPr/>
          <p:nvPr/>
        </p:nvGrpSpPr>
        <p:grpSpPr>
          <a:xfrm>
            <a:off x="6446680" y="1669629"/>
            <a:ext cx="1581809" cy="554355"/>
            <a:chOff x="0" y="0"/>
            <a:chExt cx="624900" cy="219000"/>
          </a:xfrm>
        </p:grpSpPr>
        <p:sp>
          <p:nvSpPr>
            <p:cNvPr id="522" name="Google Shape;522;h45438f6048749313_0_62"/>
            <p:cNvSpPr/>
            <p:nvPr/>
          </p:nvSpPr>
          <p:spPr>
            <a:xfrm>
              <a:off x="0" y="0"/>
              <a:ext cx="624894" cy="218988"/>
            </a:xfrm>
            <a:custGeom>
              <a:rect b="b" l="l" r="r" t="t"/>
              <a:pathLst>
                <a:path extrusionOk="0" h="218988" w="624894">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525E9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23" name="Google Shape;523;h45438f6048749313_0_62"/>
            <p:cNvSpPr txBox="1"/>
            <p:nvPr/>
          </p:nvSpPr>
          <p:spPr>
            <a:xfrm>
              <a:off x="0" y="0"/>
              <a:ext cx="624900" cy="2190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Higher</a:t>
              </a:r>
              <a:endParaRPr sz="900"/>
            </a:p>
          </p:txBody>
        </p:sp>
      </p:grpSp>
      <p:grpSp>
        <p:nvGrpSpPr>
          <p:cNvPr id="524" name="Google Shape;524;h45438f6048749313_0_62"/>
          <p:cNvGrpSpPr/>
          <p:nvPr/>
        </p:nvGrpSpPr>
        <p:grpSpPr>
          <a:xfrm>
            <a:off x="6446680" y="4205187"/>
            <a:ext cx="1581809" cy="386530"/>
            <a:chOff x="0" y="0"/>
            <a:chExt cx="624900" cy="152700"/>
          </a:xfrm>
        </p:grpSpPr>
        <p:sp>
          <p:nvSpPr>
            <p:cNvPr id="525" name="Google Shape;525;h45438f6048749313_0_62"/>
            <p:cNvSpPr/>
            <p:nvPr/>
          </p:nvSpPr>
          <p:spPr>
            <a:xfrm>
              <a:off x="0" y="0"/>
              <a:ext cx="624894" cy="152693"/>
            </a:xfrm>
            <a:custGeom>
              <a:rect b="b" l="l" r="r" t="t"/>
              <a:pathLst>
                <a:path extrusionOk="0" h="152693" w="624894">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26" name="Google Shape;526;h45438f6048749313_0_62"/>
            <p:cNvSpPr txBox="1"/>
            <p:nvPr/>
          </p:nvSpPr>
          <p:spPr>
            <a:xfrm>
              <a:off x="0" y="0"/>
              <a:ext cx="624900" cy="15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Levels 4-7</a:t>
              </a:r>
              <a:endParaRPr sz="900"/>
            </a:p>
          </p:txBody>
        </p:sp>
      </p:grpSp>
      <p:grpSp>
        <p:nvGrpSpPr>
          <p:cNvPr id="527" name="Google Shape;527;h45438f6048749313_0_62"/>
          <p:cNvGrpSpPr/>
          <p:nvPr/>
        </p:nvGrpSpPr>
        <p:grpSpPr>
          <a:xfrm>
            <a:off x="8653612" y="1946786"/>
            <a:ext cx="2057441" cy="2057441"/>
            <a:chOff x="0" y="0"/>
            <a:chExt cx="812800" cy="812800"/>
          </a:xfrm>
        </p:grpSpPr>
        <p:sp>
          <p:nvSpPr>
            <p:cNvPr id="528" name="Google Shape;528;h45438f6048749313_0_62"/>
            <p:cNvSpPr/>
            <p:nvPr/>
          </p:nvSpPr>
          <p:spPr>
            <a:xfrm>
              <a:off x="0" y="0"/>
              <a:ext cx="812800" cy="812800"/>
            </a:xfrm>
            <a:custGeom>
              <a:rect b="b" l="l" r="r" t="t"/>
              <a:pathLst>
                <a:path extrusionOk="0" h="812800" w="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29" name="Google Shape;529;h45438f6048749313_0_62"/>
            <p:cNvSpPr txBox="1"/>
            <p:nvPr/>
          </p:nvSpPr>
          <p:spPr>
            <a:xfrm>
              <a:off x="0" y="0"/>
              <a:ext cx="812700" cy="81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Equivalent to:</a:t>
              </a:r>
              <a:endParaRPr sz="900"/>
            </a:p>
            <a:p>
              <a:pPr indent="0" lvl="0" marL="0" marR="0" rtl="0" algn="ctr">
                <a:lnSpc>
                  <a:spcPct val="120008"/>
                </a:lnSpc>
                <a:spcBef>
                  <a:spcPts val="0"/>
                </a:spcBef>
                <a:spcAft>
                  <a:spcPts val="0"/>
                </a:spcAft>
                <a:buNone/>
              </a:pPr>
              <a:r>
                <a:t/>
              </a:r>
              <a:endParaRPr b="1" sz="1700">
                <a:solidFill>
                  <a:srgbClr val="000000"/>
                </a:solidFill>
                <a:latin typeface="Lato"/>
                <a:ea typeface="Lato"/>
                <a:cs typeface="Lato"/>
                <a:sym typeface="Lato"/>
              </a:endParaRPr>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Bachelors or </a:t>
              </a:r>
              <a:endParaRPr sz="900"/>
            </a:p>
            <a:p>
              <a:pPr indent="0" lvl="0" marL="0" marR="0" rtl="0" algn="ctr">
                <a:lnSpc>
                  <a:spcPct val="120008"/>
                </a:lnSpc>
                <a:spcBef>
                  <a:spcPts val="0"/>
                </a:spcBef>
                <a:spcAft>
                  <a:spcPts val="0"/>
                </a:spcAft>
                <a:buNone/>
              </a:pPr>
              <a:r>
                <a:rPr lang="en-GB" sz="1700">
                  <a:solidFill>
                    <a:srgbClr val="000000"/>
                  </a:solidFill>
                  <a:latin typeface="Lato"/>
                  <a:ea typeface="Lato"/>
                  <a:cs typeface="Lato"/>
                  <a:sym typeface="Lato"/>
                </a:rPr>
                <a:t>master's degree</a:t>
              </a:r>
              <a:endParaRPr sz="900"/>
            </a:p>
          </p:txBody>
        </p:sp>
      </p:grpSp>
      <p:grpSp>
        <p:nvGrpSpPr>
          <p:cNvPr id="530" name="Google Shape;530;h45438f6048749313_0_62"/>
          <p:cNvGrpSpPr/>
          <p:nvPr/>
        </p:nvGrpSpPr>
        <p:grpSpPr>
          <a:xfrm>
            <a:off x="8891430" y="1669629"/>
            <a:ext cx="1581809" cy="554355"/>
            <a:chOff x="0" y="0"/>
            <a:chExt cx="624900" cy="219000"/>
          </a:xfrm>
        </p:grpSpPr>
        <p:sp>
          <p:nvSpPr>
            <p:cNvPr id="531" name="Google Shape;531;h45438f6048749313_0_62"/>
            <p:cNvSpPr/>
            <p:nvPr/>
          </p:nvSpPr>
          <p:spPr>
            <a:xfrm>
              <a:off x="0" y="0"/>
              <a:ext cx="624894" cy="218988"/>
            </a:xfrm>
            <a:custGeom>
              <a:rect b="b" l="l" r="r" t="t"/>
              <a:pathLst>
                <a:path extrusionOk="0" h="218988" w="624894">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6992"/>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32" name="Google Shape;532;h45438f6048749313_0_62"/>
            <p:cNvSpPr txBox="1"/>
            <p:nvPr/>
          </p:nvSpPr>
          <p:spPr>
            <a:xfrm>
              <a:off x="0" y="0"/>
              <a:ext cx="624900" cy="2190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Degree</a:t>
              </a:r>
              <a:endParaRPr sz="900"/>
            </a:p>
          </p:txBody>
        </p:sp>
      </p:grpSp>
      <p:grpSp>
        <p:nvGrpSpPr>
          <p:cNvPr id="533" name="Google Shape;533;h45438f6048749313_0_62"/>
          <p:cNvGrpSpPr/>
          <p:nvPr/>
        </p:nvGrpSpPr>
        <p:grpSpPr>
          <a:xfrm>
            <a:off x="8891430" y="4205187"/>
            <a:ext cx="1581809" cy="386530"/>
            <a:chOff x="0" y="0"/>
            <a:chExt cx="624900" cy="152700"/>
          </a:xfrm>
        </p:grpSpPr>
        <p:sp>
          <p:nvSpPr>
            <p:cNvPr id="534" name="Google Shape;534;h45438f6048749313_0_62"/>
            <p:cNvSpPr/>
            <p:nvPr/>
          </p:nvSpPr>
          <p:spPr>
            <a:xfrm>
              <a:off x="0" y="0"/>
              <a:ext cx="624894" cy="152693"/>
            </a:xfrm>
            <a:custGeom>
              <a:rect b="b" l="l" r="r" t="t"/>
              <a:pathLst>
                <a:path extrusionOk="0" h="152693" w="624894">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35" name="Google Shape;535;h45438f6048749313_0_62"/>
            <p:cNvSpPr txBox="1"/>
            <p:nvPr/>
          </p:nvSpPr>
          <p:spPr>
            <a:xfrm>
              <a:off x="0" y="0"/>
              <a:ext cx="624900" cy="1527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000000"/>
                  </a:solidFill>
                  <a:latin typeface="Lato"/>
                  <a:ea typeface="Lato"/>
                  <a:cs typeface="Lato"/>
                  <a:sym typeface="Lato"/>
                </a:rPr>
                <a:t>Levels 6 &amp; 7</a:t>
              </a:r>
              <a:endParaRPr sz="900"/>
            </a:p>
          </p:txBody>
        </p:sp>
      </p:grpSp>
      <p:sp>
        <p:nvSpPr>
          <p:cNvPr id="536" name="Google Shape;536;h45438f6048749313_0_62"/>
          <p:cNvSpPr/>
          <p:nvPr/>
        </p:nvSpPr>
        <p:spPr>
          <a:xfrm rot="-7697410">
            <a:off x="4510621" y="5037316"/>
            <a:ext cx="453623" cy="857364"/>
          </a:xfrm>
          <a:custGeom>
            <a:rect b="b" l="l" r="r" t="t"/>
            <a:pathLst>
              <a:path extrusionOk="0" h="1287904" w="681418">
                <a:moveTo>
                  <a:pt x="0" y="0"/>
                </a:moveTo>
                <a:lnTo>
                  <a:pt x="681418" y="0"/>
                </a:lnTo>
                <a:lnTo>
                  <a:pt x="681418" y="1287904"/>
                </a:lnTo>
                <a:lnTo>
                  <a:pt x="0" y="1287904"/>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37" name="Google Shape;537;h45438f6048749313_0_62"/>
          <p:cNvSpPr txBox="1"/>
          <p:nvPr/>
        </p:nvSpPr>
        <p:spPr>
          <a:xfrm>
            <a:off x="685505" y="674421"/>
            <a:ext cx="85419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Levels of apprenticeships</a:t>
            </a:r>
            <a:endParaRPr sz="900"/>
          </a:p>
        </p:txBody>
      </p:sp>
      <p:sp>
        <p:nvSpPr>
          <p:cNvPr id="538" name="Google Shape;538;h45438f6048749313_0_62"/>
          <p:cNvSpPr/>
          <p:nvPr/>
        </p:nvSpPr>
        <p:spPr>
          <a:xfrm rot="-7697410">
            <a:off x="6955371" y="5037316"/>
            <a:ext cx="453623" cy="857364"/>
          </a:xfrm>
          <a:custGeom>
            <a:rect b="b" l="l" r="r" t="t"/>
            <a:pathLst>
              <a:path extrusionOk="0" h="1287904" w="681418">
                <a:moveTo>
                  <a:pt x="0" y="0"/>
                </a:moveTo>
                <a:lnTo>
                  <a:pt x="681418" y="0"/>
                </a:lnTo>
                <a:lnTo>
                  <a:pt x="681418" y="1287904"/>
                </a:lnTo>
                <a:lnTo>
                  <a:pt x="0" y="1287904"/>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39" name="Google Shape;539;h45438f6048749313_0_62"/>
          <p:cNvSpPr/>
          <p:nvPr/>
        </p:nvSpPr>
        <p:spPr>
          <a:xfrm rot="-7697410">
            <a:off x="9400121" y="5062231"/>
            <a:ext cx="453623" cy="857364"/>
          </a:xfrm>
          <a:custGeom>
            <a:rect b="b" l="l" r="r" t="t"/>
            <a:pathLst>
              <a:path extrusionOk="0" h="1287904" w="681418">
                <a:moveTo>
                  <a:pt x="0" y="0"/>
                </a:moveTo>
                <a:lnTo>
                  <a:pt x="681418" y="0"/>
                </a:lnTo>
                <a:lnTo>
                  <a:pt x="681418" y="1287903"/>
                </a:lnTo>
                <a:lnTo>
                  <a:pt x="0" y="1287903"/>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40" name="Google Shape;540;h45438f6048749313_0_62"/>
          <p:cNvSpPr/>
          <p:nvPr/>
        </p:nvSpPr>
        <p:spPr>
          <a:xfrm rot="-7697410">
            <a:off x="2062786" y="4979936"/>
            <a:ext cx="453623" cy="857364"/>
          </a:xfrm>
          <a:custGeom>
            <a:rect b="b" l="l" r="r" t="t"/>
            <a:pathLst>
              <a:path extrusionOk="0" h="1287904" w="681418">
                <a:moveTo>
                  <a:pt x="0" y="0"/>
                </a:moveTo>
                <a:lnTo>
                  <a:pt x="681419" y="0"/>
                </a:lnTo>
                <a:lnTo>
                  <a:pt x="681419" y="1287904"/>
                </a:lnTo>
                <a:lnTo>
                  <a:pt x="0" y="1287904"/>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3"/>
                                        </p:tgtEl>
                                        <p:attrNameLst>
                                          <p:attrName>style.visibility</p:attrName>
                                        </p:attrNameLst>
                                      </p:cBhvr>
                                      <p:to>
                                        <p:strVal val="visible"/>
                                      </p:to>
                                    </p:set>
                                    <p:animEffect filter="fade" transition="in">
                                      <p:cBhvr>
                                        <p:cTn dur="500"/>
                                        <p:tgtEl>
                                          <p:spTgt spid="503"/>
                                        </p:tgtEl>
                                      </p:cBhvr>
                                    </p:animEffect>
                                  </p:childTnLst>
                                </p:cTn>
                              </p:par>
                              <p:par>
                                <p:cTn fill="hold" nodeType="withEffect" presetClass="entr" presetID="10" presetSubtype="0">
                                  <p:stCondLst>
                                    <p:cond delay="0"/>
                                  </p:stCondLst>
                                  <p:childTnLst>
                                    <p:set>
                                      <p:cBhvr>
                                        <p:cTn dur="1" fill="hold">
                                          <p:stCondLst>
                                            <p:cond delay="0"/>
                                          </p:stCondLst>
                                        </p:cTn>
                                        <p:tgtEl>
                                          <p:spTgt spid="500"/>
                                        </p:tgtEl>
                                        <p:attrNameLst>
                                          <p:attrName>style.visibility</p:attrName>
                                        </p:attrNameLst>
                                      </p:cBhvr>
                                      <p:to>
                                        <p:strVal val="visible"/>
                                      </p:to>
                                    </p:set>
                                    <p:animEffect filter="fade" transition="in">
                                      <p:cBhvr>
                                        <p:cTn dur="500"/>
                                        <p:tgtEl>
                                          <p:spTgt spid="500"/>
                                        </p:tgtEl>
                                      </p:cBhvr>
                                    </p:animEffect>
                                  </p:childTnLst>
                                </p:cTn>
                              </p:par>
                              <p:par>
                                <p:cTn fill="hold" nodeType="withEffect" presetClass="entr" presetID="10" presetSubtype="0">
                                  <p:stCondLst>
                                    <p:cond delay="0"/>
                                  </p:stCondLst>
                                  <p:childTnLst>
                                    <p:set>
                                      <p:cBhvr>
                                        <p:cTn dur="1" fill="hold">
                                          <p:stCondLst>
                                            <p:cond delay="0"/>
                                          </p:stCondLst>
                                        </p:cTn>
                                        <p:tgtEl>
                                          <p:spTgt spid="512"/>
                                        </p:tgtEl>
                                        <p:attrNameLst>
                                          <p:attrName>style.visibility</p:attrName>
                                        </p:attrNameLst>
                                      </p:cBhvr>
                                      <p:to>
                                        <p:strVal val="visible"/>
                                      </p:to>
                                    </p:set>
                                    <p:animEffect filter="fade" transition="in">
                                      <p:cBhvr>
                                        <p:cTn dur="500"/>
                                        <p:tgtEl>
                                          <p:spTgt spid="51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09"/>
                                        </p:tgtEl>
                                        <p:attrNameLst>
                                          <p:attrName>style.visibility</p:attrName>
                                        </p:attrNameLst>
                                      </p:cBhvr>
                                      <p:to>
                                        <p:strVal val="visible"/>
                                      </p:to>
                                    </p:set>
                                    <p:animEffect filter="fade" transition="in">
                                      <p:cBhvr>
                                        <p:cTn dur="500"/>
                                        <p:tgtEl>
                                          <p:spTgt spid="509"/>
                                        </p:tgtEl>
                                      </p:cBhvr>
                                    </p:animEffect>
                                  </p:childTnLst>
                                </p:cTn>
                              </p:par>
                              <p:par>
                                <p:cTn fill="hold" nodeType="withEffect" presetClass="entr" presetID="10" presetSubtype="0">
                                  <p:stCondLst>
                                    <p:cond delay="0"/>
                                  </p:stCondLst>
                                  <p:childTnLst>
                                    <p:set>
                                      <p:cBhvr>
                                        <p:cTn dur="1" fill="hold">
                                          <p:stCondLst>
                                            <p:cond delay="0"/>
                                          </p:stCondLst>
                                        </p:cTn>
                                        <p:tgtEl>
                                          <p:spTgt spid="506"/>
                                        </p:tgtEl>
                                        <p:attrNameLst>
                                          <p:attrName>style.visibility</p:attrName>
                                        </p:attrNameLst>
                                      </p:cBhvr>
                                      <p:to>
                                        <p:strVal val="visible"/>
                                      </p:to>
                                    </p:set>
                                    <p:animEffect filter="fade" transition="in">
                                      <p:cBhvr>
                                        <p:cTn dur="500"/>
                                        <p:tgtEl>
                                          <p:spTgt spid="506"/>
                                        </p:tgtEl>
                                      </p:cBhvr>
                                    </p:animEffect>
                                  </p:childTnLst>
                                </p:cTn>
                              </p:par>
                              <p:par>
                                <p:cTn fill="hold" nodeType="withEffect" presetClass="entr" presetID="10" presetSubtype="0">
                                  <p:stCondLst>
                                    <p:cond delay="0"/>
                                  </p:stCondLst>
                                  <p:childTnLst>
                                    <p:set>
                                      <p:cBhvr>
                                        <p:cTn dur="1" fill="hold">
                                          <p:stCondLst>
                                            <p:cond delay="0"/>
                                          </p:stCondLst>
                                        </p:cTn>
                                        <p:tgtEl>
                                          <p:spTgt spid="515"/>
                                        </p:tgtEl>
                                        <p:attrNameLst>
                                          <p:attrName>style.visibility</p:attrName>
                                        </p:attrNameLst>
                                      </p:cBhvr>
                                      <p:to>
                                        <p:strVal val="visible"/>
                                      </p:to>
                                    </p:set>
                                    <p:animEffect filter="fade" transition="in">
                                      <p:cBhvr>
                                        <p:cTn dur="500"/>
                                        <p:tgtEl>
                                          <p:spTgt spid="51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21"/>
                                        </p:tgtEl>
                                        <p:attrNameLst>
                                          <p:attrName>style.visibility</p:attrName>
                                        </p:attrNameLst>
                                      </p:cBhvr>
                                      <p:to>
                                        <p:strVal val="visible"/>
                                      </p:to>
                                    </p:set>
                                    <p:animEffect filter="fade" transition="in">
                                      <p:cBhvr>
                                        <p:cTn dur="500"/>
                                        <p:tgtEl>
                                          <p:spTgt spid="521"/>
                                        </p:tgtEl>
                                      </p:cBhvr>
                                    </p:animEffect>
                                  </p:childTnLst>
                                </p:cTn>
                              </p:par>
                              <p:par>
                                <p:cTn fill="hold" nodeType="withEffect" presetClass="entr" presetID="10" presetSubtype="0">
                                  <p:stCondLst>
                                    <p:cond delay="0"/>
                                  </p:stCondLst>
                                  <p:childTnLst>
                                    <p:set>
                                      <p:cBhvr>
                                        <p:cTn dur="1" fill="hold">
                                          <p:stCondLst>
                                            <p:cond delay="0"/>
                                          </p:stCondLst>
                                        </p:cTn>
                                        <p:tgtEl>
                                          <p:spTgt spid="518"/>
                                        </p:tgtEl>
                                        <p:attrNameLst>
                                          <p:attrName>style.visibility</p:attrName>
                                        </p:attrNameLst>
                                      </p:cBhvr>
                                      <p:to>
                                        <p:strVal val="visible"/>
                                      </p:to>
                                    </p:set>
                                    <p:animEffect filter="fade" transition="in">
                                      <p:cBhvr>
                                        <p:cTn dur="500"/>
                                        <p:tgtEl>
                                          <p:spTgt spid="518"/>
                                        </p:tgtEl>
                                      </p:cBhvr>
                                    </p:animEffect>
                                  </p:childTnLst>
                                </p:cTn>
                              </p:par>
                              <p:par>
                                <p:cTn fill="hold" nodeType="withEffect" presetClass="entr" presetID="10" presetSubtype="0">
                                  <p:stCondLst>
                                    <p:cond delay="0"/>
                                  </p:stCondLst>
                                  <p:childTnLst>
                                    <p:set>
                                      <p:cBhvr>
                                        <p:cTn dur="1" fill="hold">
                                          <p:stCondLst>
                                            <p:cond delay="0"/>
                                          </p:stCondLst>
                                        </p:cTn>
                                        <p:tgtEl>
                                          <p:spTgt spid="524"/>
                                        </p:tgtEl>
                                        <p:attrNameLst>
                                          <p:attrName>style.visibility</p:attrName>
                                        </p:attrNameLst>
                                      </p:cBhvr>
                                      <p:to>
                                        <p:strVal val="visible"/>
                                      </p:to>
                                    </p:set>
                                    <p:animEffect filter="fade" transition="in">
                                      <p:cBhvr>
                                        <p:cTn dur="500"/>
                                        <p:tgtEl>
                                          <p:spTgt spid="52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30"/>
                                        </p:tgtEl>
                                        <p:attrNameLst>
                                          <p:attrName>style.visibility</p:attrName>
                                        </p:attrNameLst>
                                      </p:cBhvr>
                                      <p:to>
                                        <p:strVal val="visible"/>
                                      </p:to>
                                    </p:set>
                                    <p:animEffect filter="fade" transition="in">
                                      <p:cBhvr>
                                        <p:cTn dur="500"/>
                                        <p:tgtEl>
                                          <p:spTgt spid="530"/>
                                        </p:tgtEl>
                                      </p:cBhvr>
                                    </p:animEffect>
                                  </p:childTnLst>
                                </p:cTn>
                              </p:par>
                              <p:par>
                                <p:cTn fill="hold" nodeType="withEffect" presetClass="entr" presetID="10" presetSubtype="0">
                                  <p:stCondLst>
                                    <p:cond delay="0"/>
                                  </p:stCondLst>
                                  <p:childTnLst>
                                    <p:set>
                                      <p:cBhvr>
                                        <p:cTn dur="1" fill="hold">
                                          <p:stCondLst>
                                            <p:cond delay="0"/>
                                          </p:stCondLst>
                                        </p:cTn>
                                        <p:tgtEl>
                                          <p:spTgt spid="527"/>
                                        </p:tgtEl>
                                        <p:attrNameLst>
                                          <p:attrName>style.visibility</p:attrName>
                                        </p:attrNameLst>
                                      </p:cBhvr>
                                      <p:to>
                                        <p:strVal val="visible"/>
                                      </p:to>
                                    </p:set>
                                    <p:animEffect filter="fade" transition="in">
                                      <p:cBhvr>
                                        <p:cTn dur="500"/>
                                        <p:tgtEl>
                                          <p:spTgt spid="527"/>
                                        </p:tgtEl>
                                      </p:cBhvr>
                                    </p:animEffect>
                                  </p:childTnLst>
                                </p:cTn>
                              </p:par>
                              <p:par>
                                <p:cTn fill="hold" nodeType="withEffect" presetClass="entr" presetID="10" presetSubtype="0">
                                  <p:stCondLst>
                                    <p:cond delay="0"/>
                                  </p:stCondLst>
                                  <p:childTnLst>
                                    <p:set>
                                      <p:cBhvr>
                                        <p:cTn dur="1" fill="hold">
                                          <p:stCondLst>
                                            <p:cond delay="0"/>
                                          </p:stCondLst>
                                        </p:cTn>
                                        <p:tgtEl>
                                          <p:spTgt spid="533"/>
                                        </p:tgtEl>
                                        <p:attrNameLst>
                                          <p:attrName>style.visibility</p:attrName>
                                        </p:attrNameLst>
                                      </p:cBhvr>
                                      <p:to>
                                        <p:strVal val="visible"/>
                                      </p:to>
                                    </p:set>
                                    <p:animEffect filter="fade" transition="in">
                                      <p:cBhvr>
                                        <p:cTn dur="500"/>
                                        <p:tgtEl>
                                          <p:spTgt spid="5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0"/>
                                        </p:tgtEl>
                                        <p:attrNameLst>
                                          <p:attrName>style.visibility</p:attrName>
                                        </p:attrNameLst>
                                      </p:cBhvr>
                                      <p:to>
                                        <p:strVal val="visible"/>
                                      </p:to>
                                    </p:set>
                                    <p:animEffect filter="fade" transition="in">
                                      <p:cBhvr>
                                        <p:cTn dur="1000"/>
                                        <p:tgtEl>
                                          <p:spTgt spid="54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36"/>
                                        </p:tgtEl>
                                        <p:attrNameLst>
                                          <p:attrName>style.visibility</p:attrName>
                                        </p:attrNameLst>
                                      </p:cBhvr>
                                      <p:to>
                                        <p:strVal val="visible"/>
                                      </p:to>
                                    </p:set>
                                    <p:animEffect filter="fade" transition="in">
                                      <p:cBhvr>
                                        <p:cTn dur="1000"/>
                                        <p:tgtEl>
                                          <p:spTgt spid="536"/>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538"/>
                                        </p:tgtEl>
                                        <p:attrNameLst>
                                          <p:attrName>style.visibility</p:attrName>
                                        </p:attrNameLst>
                                      </p:cBhvr>
                                      <p:to>
                                        <p:strVal val="visible"/>
                                      </p:to>
                                    </p:set>
                                    <p:animEffect filter="fade" transition="in">
                                      <p:cBhvr>
                                        <p:cTn dur="1000"/>
                                        <p:tgtEl>
                                          <p:spTgt spid="538"/>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539"/>
                                        </p:tgtEl>
                                        <p:attrNameLst>
                                          <p:attrName>style.visibility</p:attrName>
                                        </p:attrNameLst>
                                      </p:cBhvr>
                                      <p:to>
                                        <p:strVal val="visible"/>
                                      </p:to>
                                    </p:set>
                                    <p:animEffect filter="fade" transition="in">
                                      <p:cBhvr>
                                        <p:cTn dur="1000"/>
                                        <p:tgtEl>
                                          <p:spTgt spid="5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8B463"/>
        </a:solidFill>
      </p:bgPr>
    </p:bg>
    <p:spTree>
      <p:nvGrpSpPr>
        <p:cNvPr id="545" name="Shape 545"/>
        <p:cNvGrpSpPr/>
        <p:nvPr/>
      </p:nvGrpSpPr>
      <p:grpSpPr>
        <a:xfrm>
          <a:off x="0" y="0"/>
          <a:ext cx="0" cy="0"/>
          <a:chOff x="0" y="0"/>
          <a:chExt cx="0" cy="0"/>
        </a:xfrm>
      </p:grpSpPr>
      <p:sp>
        <p:nvSpPr>
          <p:cNvPr id="546" name="Google Shape;546;h45438f6048749313_0_110"/>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47" name="Google Shape;547;h45438f6048749313_0_110"/>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48" name="Google Shape;548;h45438f6048749313_0_110"/>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100">
              <a:solidFill>
                <a:schemeClr val="dk1"/>
              </a:solidFill>
              <a:latin typeface="Calibri"/>
              <a:ea typeface="Calibri"/>
              <a:cs typeface="Calibri"/>
              <a:sym typeface="Calibri"/>
            </a:endParaRPr>
          </a:p>
          <a:p>
            <a:pPr indent="0" lvl="0" marL="0" marR="0" rtl="0" algn="l">
              <a:spcBef>
                <a:spcPts val="0"/>
              </a:spcBef>
              <a:spcAft>
                <a:spcPts val="0"/>
              </a:spcAft>
              <a:buNone/>
            </a:pPr>
            <a:r>
              <a:rPr lang="en-GB" sz="21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p:txBody>
      </p:sp>
      <p:grpSp>
        <p:nvGrpSpPr>
          <p:cNvPr id="549" name="Google Shape;549;h45438f6048749313_0_110"/>
          <p:cNvGrpSpPr/>
          <p:nvPr/>
        </p:nvGrpSpPr>
        <p:grpSpPr>
          <a:xfrm>
            <a:off x="629528" y="2364996"/>
            <a:ext cx="1504800" cy="666018"/>
            <a:chOff x="-17577" y="-12613"/>
            <a:chExt cx="594477" cy="263113"/>
          </a:xfrm>
        </p:grpSpPr>
        <p:sp>
          <p:nvSpPr>
            <p:cNvPr id="550" name="Google Shape;550;h45438f6048749313_0_110"/>
            <p:cNvSpPr/>
            <p:nvPr/>
          </p:nvSpPr>
          <p:spPr>
            <a:xfrm>
              <a:off x="-17577" y="-12613"/>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ctr">
                <a:spcBef>
                  <a:spcPts val="0"/>
                </a:spcBef>
                <a:spcAft>
                  <a:spcPts val="0"/>
                </a:spcAft>
                <a:buNone/>
              </a:pPr>
              <a:r>
                <a:rPr b="1" lang="en-GB" sz="1700">
                  <a:solidFill>
                    <a:schemeClr val="lt1"/>
                  </a:solidFill>
                  <a:latin typeface="Lato"/>
                  <a:ea typeface="Lato"/>
                  <a:cs typeface="Lato"/>
                  <a:sym typeface="Lato"/>
                </a:rPr>
                <a:t> Cyber </a:t>
              </a:r>
              <a:endParaRPr sz="900"/>
            </a:p>
            <a:p>
              <a:pPr indent="0" lvl="0" marL="0" marR="0" rtl="0" algn="ctr">
                <a:spcBef>
                  <a:spcPts val="0"/>
                </a:spcBef>
                <a:spcAft>
                  <a:spcPts val="0"/>
                </a:spcAft>
                <a:buNone/>
              </a:pPr>
              <a:r>
                <a:rPr b="1" lang="en-GB" sz="1700">
                  <a:solidFill>
                    <a:schemeClr val="lt1"/>
                  </a:solidFill>
                  <a:latin typeface="Lato"/>
                  <a:ea typeface="Lato"/>
                  <a:cs typeface="Lato"/>
                  <a:sym typeface="Lato"/>
                </a:rPr>
                <a:t>Security</a:t>
              </a:r>
              <a:endParaRPr sz="900"/>
            </a:p>
          </p:txBody>
        </p:sp>
        <p:sp>
          <p:nvSpPr>
            <p:cNvPr id="551" name="Google Shape;551;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19960"/>
                </a:lnSpc>
                <a:spcBef>
                  <a:spcPts val="0"/>
                </a:spcBef>
                <a:spcAft>
                  <a:spcPts val="0"/>
                </a:spcAft>
                <a:buNone/>
              </a:pPr>
              <a:r>
                <a:t/>
              </a:r>
              <a:endParaRPr b="1" sz="1700">
                <a:solidFill>
                  <a:srgbClr val="FFFFFF"/>
                </a:solidFill>
                <a:latin typeface="Lato"/>
                <a:ea typeface="Lato"/>
                <a:cs typeface="Lato"/>
                <a:sym typeface="Lato"/>
              </a:endParaRPr>
            </a:p>
          </p:txBody>
        </p:sp>
      </p:grpSp>
      <p:grpSp>
        <p:nvGrpSpPr>
          <p:cNvPr id="552" name="Google Shape;552;h45438f6048749313_0_110"/>
          <p:cNvGrpSpPr/>
          <p:nvPr/>
        </p:nvGrpSpPr>
        <p:grpSpPr>
          <a:xfrm>
            <a:off x="2456659" y="2374477"/>
            <a:ext cx="1489948" cy="634167"/>
            <a:chOff x="-11710" y="0"/>
            <a:chExt cx="588610" cy="250530"/>
          </a:xfrm>
        </p:grpSpPr>
        <p:sp>
          <p:nvSpPr>
            <p:cNvPr id="553" name="Google Shape;553;h45438f6048749313_0_110"/>
            <p:cNvSpPr/>
            <p:nvPr/>
          </p:nvSpPr>
          <p:spPr>
            <a:xfrm>
              <a:off x="-1171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006992"/>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54" name="Google Shape;554;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Paralegal</a:t>
              </a:r>
              <a:endParaRPr sz="900"/>
            </a:p>
          </p:txBody>
        </p:sp>
      </p:grpSp>
      <p:grpSp>
        <p:nvGrpSpPr>
          <p:cNvPr id="555" name="Google Shape;555;h45438f6048749313_0_110"/>
          <p:cNvGrpSpPr/>
          <p:nvPr/>
        </p:nvGrpSpPr>
        <p:grpSpPr>
          <a:xfrm>
            <a:off x="4302134" y="2364998"/>
            <a:ext cx="1460307" cy="634167"/>
            <a:chOff x="0" y="0"/>
            <a:chExt cx="576900" cy="250530"/>
          </a:xfrm>
        </p:grpSpPr>
        <p:sp>
          <p:nvSpPr>
            <p:cNvPr id="556" name="Google Shape;556;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00A8A8"/>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57" name="Google Shape;557;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Quantity Surveyor</a:t>
              </a:r>
              <a:endParaRPr sz="900"/>
            </a:p>
          </p:txBody>
        </p:sp>
      </p:grpSp>
      <p:grpSp>
        <p:nvGrpSpPr>
          <p:cNvPr id="558" name="Google Shape;558;h45438f6048749313_0_110"/>
          <p:cNvGrpSpPr/>
          <p:nvPr/>
        </p:nvGrpSpPr>
        <p:grpSpPr>
          <a:xfrm>
            <a:off x="6014793" y="2389015"/>
            <a:ext cx="1460307" cy="634167"/>
            <a:chOff x="0" y="0"/>
            <a:chExt cx="576900" cy="250530"/>
          </a:xfrm>
        </p:grpSpPr>
        <p:sp>
          <p:nvSpPr>
            <p:cNvPr id="559" name="Google Shape;559;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525E9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60" name="Google Shape;560;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Dietician</a:t>
              </a:r>
              <a:endParaRPr sz="900"/>
            </a:p>
          </p:txBody>
        </p:sp>
      </p:grpSp>
      <p:sp>
        <p:nvSpPr>
          <p:cNvPr id="561" name="Google Shape;561;h45438f6048749313_0_110"/>
          <p:cNvSpPr/>
          <p:nvPr/>
        </p:nvSpPr>
        <p:spPr>
          <a:xfrm>
            <a:off x="938638" y="1302241"/>
            <a:ext cx="816265" cy="904449"/>
          </a:xfrm>
          <a:custGeom>
            <a:rect b="b" l="l" r="r" t="t"/>
            <a:pathLst>
              <a:path extrusionOk="0" h="1354980" w="1222869">
                <a:moveTo>
                  <a:pt x="0" y="0"/>
                </a:moveTo>
                <a:lnTo>
                  <a:pt x="1222870" y="0"/>
                </a:lnTo>
                <a:lnTo>
                  <a:pt x="1222870" y="1354980"/>
                </a:lnTo>
                <a:lnTo>
                  <a:pt x="0" y="1354980"/>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62" name="Google Shape;562;h45438f6048749313_0_110"/>
          <p:cNvSpPr/>
          <p:nvPr/>
        </p:nvSpPr>
        <p:spPr>
          <a:xfrm>
            <a:off x="2735327" y="1315893"/>
            <a:ext cx="850225" cy="822592"/>
          </a:xfrm>
          <a:custGeom>
            <a:rect b="b" l="l" r="r" t="t"/>
            <a:pathLst>
              <a:path extrusionOk="0" h="1232348" w="1273745">
                <a:moveTo>
                  <a:pt x="0" y="0"/>
                </a:moveTo>
                <a:lnTo>
                  <a:pt x="1273745" y="0"/>
                </a:lnTo>
                <a:lnTo>
                  <a:pt x="1273745" y="1232348"/>
                </a:lnTo>
                <a:lnTo>
                  <a:pt x="0" y="1232348"/>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63" name="Google Shape;563;h45438f6048749313_0_110"/>
          <p:cNvSpPr/>
          <p:nvPr/>
        </p:nvSpPr>
        <p:spPr>
          <a:xfrm>
            <a:off x="4588147" y="1349868"/>
            <a:ext cx="831670" cy="851902"/>
          </a:xfrm>
          <a:custGeom>
            <a:rect b="b" l="l" r="r" t="t"/>
            <a:pathLst>
              <a:path extrusionOk="0" h="1276258" w="1245947">
                <a:moveTo>
                  <a:pt x="0" y="0"/>
                </a:moveTo>
                <a:lnTo>
                  <a:pt x="1245948" y="0"/>
                </a:lnTo>
                <a:lnTo>
                  <a:pt x="1245948" y="1276258"/>
                </a:lnTo>
                <a:lnTo>
                  <a:pt x="0" y="1276258"/>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564" name="Google Shape;564;h45438f6048749313_0_110"/>
          <p:cNvGrpSpPr/>
          <p:nvPr/>
        </p:nvGrpSpPr>
        <p:grpSpPr>
          <a:xfrm>
            <a:off x="7767418" y="2373514"/>
            <a:ext cx="1460307" cy="634167"/>
            <a:chOff x="0" y="0"/>
            <a:chExt cx="576900" cy="250530"/>
          </a:xfrm>
        </p:grpSpPr>
        <p:sp>
          <p:nvSpPr>
            <p:cNvPr id="565" name="Google Shape;565;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66" name="Google Shape;566;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Aerospace Engineer</a:t>
              </a:r>
              <a:endParaRPr sz="900"/>
            </a:p>
          </p:txBody>
        </p:sp>
      </p:grpSp>
      <p:grpSp>
        <p:nvGrpSpPr>
          <p:cNvPr id="567" name="Google Shape;567;h45438f6048749313_0_110"/>
          <p:cNvGrpSpPr/>
          <p:nvPr/>
        </p:nvGrpSpPr>
        <p:grpSpPr>
          <a:xfrm>
            <a:off x="9526838" y="2389015"/>
            <a:ext cx="1460307" cy="634167"/>
            <a:chOff x="0" y="0"/>
            <a:chExt cx="576900" cy="250530"/>
          </a:xfrm>
        </p:grpSpPr>
        <p:sp>
          <p:nvSpPr>
            <p:cNvPr id="568" name="Google Shape;568;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69" name="Google Shape;569;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Paramedic</a:t>
              </a:r>
              <a:endParaRPr sz="900"/>
            </a:p>
          </p:txBody>
        </p:sp>
      </p:grpSp>
      <p:grpSp>
        <p:nvGrpSpPr>
          <p:cNvPr id="570" name="Google Shape;570;h45438f6048749313_0_110"/>
          <p:cNvGrpSpPr/>
          <p:nvPr/>
        </p:nvGrpSpPr>
        <p:grpSpPr>
          <a:xfrm>
            <a:off x="716680" y="4546841"/>
            <a:ext cx="1460307" cy="634167"/>
            <a:chOff x="0" y="0"/>
            <a:chExt cx="576900" cy="250530"/>
          </a:xfrm>
        </p:grpSpPr>
        <p:sp>
          <p:nvSpPr>
            <p:cNvPr id="571" name="Google Shape;571;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006992"/>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72" name="Google Shape;572;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Visual Effects Artist</a:t>
              </a:r>
              <a:endParaRPr sz="900"/>
            </a:p>
          </p:txBody>
        </p:sp>
      </p:grpSp>
      <p:grpSp>
        <p:nvGrpSpPr>
          <p:cNvPr id="573" name="Google Shape;573;h45438f6048749313_0_110"/>
          <p:cNvGrpSpPr/>
          <p:nvPr/>
        </p:nvGrpSpPr>
        <p:grpSpPr>
          <a:xfrm>
            <a:off x="2603429" y="4600180"/>
            <a:ext cx="1460307" cy="634167"/>
            <a:chOff x="0" y="0"/>
            <a:chExt cx="576900" cy="250530"/>
          </a:xfrm>
        </p:grpSpPr>
        <p:sp>
          <p:nvSpPr>
            <p:cNvPr id="574" name="Google Shape;574;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00A8A8"/>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75" name="Google Shape;575;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Architect</a:t>
              </a:r>
              <a:endParaRPr sz="900"/>
            </a:p>
          </p:txBody>
        </p:sp>
      </p:grpSp>
      <p:grpSp>
        <p:nvGrpSpPr>
          <p:cNvPr id="576" name="Google Shape;576;h45438f6048749313_0_110"/>
          <p:cNvGrpSpPr/>
          <p:nvPr/>
        </p:nvGrpSpPr>
        <p:grpSpPr>
          <a:xfrm>
            <a:off x="6112913" y="4546841"/>
            <a:ext cx="1460307" cy="634167"/>
            <a:chOff x="0" y="0"/>
            <a:chExt cx="576900" cy="250530"/>
          </a:xfrm>
        </p:grpSpPr>
        <p:sp>
          <p:nvSpPr>
            <p:cNvPr id="577" name="Google Shape;577;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E8B46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78" name="Google Shape;578;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Ecologist</a:t>
              </a:r>
              <a:endParaRPr sz="900"/>
            </a:p>
          </p:txBody>
        </p:sp>
      </p:grpSp>
      <p:grpSp>
        <p:nvGrpSpPr>
          <p:cNvPr id="579" name="Google Shape;579;h45438f6048749313_0_110"/>
          <p:cNvGrpSpPr/>
          <p:nvPr/>
        </p:nvGrpSpPr>
        <p:grpSpPr>
          <a:xfrm>
            <a:off x="7868567" y="4545302"/>
            <a:ext cx="1460307" cy="613131"/>
            <a:chOff x="0" y="-9525"/>
            <a:chExt cx="576900" cy="242220"/>
          </a:xfrm>
        </p:grpSpPr>
        <p:sp>
          <p:nvSpPr>
            <p:cNvPr id="580" name="Google Shape;580;h45438f6048749313_0_110"/>
            <p:cNvSpPr/>
            <p:nvPr/>
          </p:nvSpPr>
          <p:spPr>
            <a:xfrm>
              <a:off x="0" y="0"/>
              <a:ext cx="576825" cy="232695"/>
            </a:xfrm>
            <a:custGeom>
              <a:rect b="b" l="l" r="r" t="t"/>
              <a:pathLst>
                <a:path extrusionOk="0" h="232695" w="576825">
                  <a:moveTo>
                    <a:pt x="116347" y="0"/>
                  </a:moveTo>
                  <a:lnTo>
                    <a:pt x="460478" y="0"/>
                  </a:lnTo>
                  <a:cubicBezTo>
                    <a:pt x="524735" y="0"/>
                    <a:pt x="576825" y="52091"/>
                    <a:pt x="576825" y="116347"/>
                  </a:cubicBezTo>
                  <a:lnTo>
                    <a:pt x="576825" y="116347"/>
                  </a:lnTo>
                  <a:cubicBezTo>
                    <a:pt x="576825" y="180604"/>
                    <a:pt x="524735" y="232695"/>
                    <a:pt x="460478" y="232695"/>
                  </a:cubicBezTo>
                  <a:lnTo>
                    <a:pt x="116347" y="232695"/>
                  </a:lnTo>
                  <a:cubicBezTo>
                    <a:pt x="52091" y="232695"/>
                    <a:pt x="0" y="180604"/>
                    <a:pt x="0" y="116347"/>
                  </a:cubicBezTo>
                  <a:lnTo>
                    <a:pt x="0" y="116347"/>
                  </a:lnTo>
                  <a:cubicBezTo>
                    <a:pt x="0" y="52091"/>
                    <a:pt x="52091" y="0"/>
                    <a:pt x="116347"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1" name="Google Shape;581;h45438f6048749313_0_110"/>
            <p:cNvSpPr txBox="1"/>
            <p:nvPr/>
          </p:nvSpPr>
          <p:spPr>
            <a:xfrm>
              <a:off x="0" y="-9525"/>
              <a:ext cx="576900" cy="2421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500">
                  <a:solidFill>
                    <a:srgbClr val="FFFFFF"/>
                  </a:solidFill>
                  <a:latin typeface="Lato"/>
                  <a:ea typeface="Lato"/>
                  <a:cs typeface="Lato"/>
                  <a:sym typeface="Lato"/>
                </a:rPr>
                <a:t>Business Administrator</a:t>
              </a:r>
              <a:endParaRPr sz="900"/>
            </a:p>
          </p:txBody>
        </p:sp>
      </p:grpSp>
      <p:grpSp>
        <p:nvGrpSpPr>
          <p:cNvPr id="582" name="Google Shape;582;h45438f6048749313_0_110"/>
          <p:cNvGrpSpPr/>
          <p:nvPr/>
        </p:nvGrpSpPr>
        <p:grpSpPr>
          <a:xfrm>
            <a:off x="9576690" y="4568154"/>
            <a:ext cx="1460307" cy="634167"/>
            <a:chOff x="0" y="0"/>
            <a:chExt cx="576900" cy="250530"/>
          </a:xfrm>
        </p:grpSpPr>
        <p:sp>
          <p:nvSpPr>
            <p:cNvPr id="583" name="Google Shape;583;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006992"/>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4" name="Google Shape;584;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Chef</a:t>
              </a:r>
              <a:endParaRPr sz="900"/>
            </a:p>
          </p:txBody>
        </p:sp>
      </p:grpSp>
      <p:sp>
        <p:nvSpPr>
          <p:cNvPr id="585" name="Google Shape;585;h45438f6048749313_0_110"/>
          <p:cNvSpPr/>
          <p:nvPr/>
        </p:nvSpPr>
        <p:spPr>
          <a:xfrm>
            <a:off x="899448" y="3524249"/>
            <a:ext cx="912543" cy="677564"/>
          </a:xfrm>
          <a:custGeom>
            <a:rect b="b" l="l" r="r" t="t"/>
            <a:pathLst>
              <a:path extrusionOk="0" h="1015077" w="1367106">
                <a:moveTo>
                  <a:pt x="0" y="0"/>
                </a:moveTo>
                <a:lnTo>
                  <a:pt x="1367106" y="0"/>
                </a:lnTo>
                <a:lnTo>
                  <a:pt x="1367106" y="1015076"/>
                </a:lnTo>
                <a:lnTo>
                  <a:pt x="0" y="10150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6" name="Google Shape;586;h45438f6048749313_0_110"/>
          <p:cNvSpPr/>
          <p:nvPr/>
        </p:nvSpPr>
        <p:spPr>
          <a:xfrm>
            <a:off x="9766813" y="1522235"/>
            <a:ext cx="981366" cy="626290"/>
          </a:xfrm>
          <a:custGeom>
            <a:rect b="b" l="l" r="r" t="t"/>
            <a:pathLst>
              <a:path extrusionOk="0" h="938262" w="1470211">
                <a:moveTo>
                  <a:pt x="0" y="0"/>
                </a:moveTo>
                <a:lnTo>
                  <a:pt x="1470210" y="0"/>
                </a:lnTo>
                <a:lnTo>
                  <a:pt x="1470210" y="938262"/>
                </a:lnTo>
                <a:lnTo>
                  <a:pt x="0" y="938262"/>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7" name="Google Shape;587;h45438f6048749313_0_110"/>
          <p:cNvSpPr/>
          <p:nvPr/>
        </p:nvSpPr>
        <p:spPr>
          <a:xfrm>
            <a:off x="6317385" y="1339802"/>
            <a:ext cx="781553" cy="774715"/>
          </a:xfrm>
          <a:custGeom>
            <a:rect b="b" l="l" r="r" t="t"/>
            <a:pathLst>
              <a:path extrusionOk="0" h="1160621" w="1170866">
                <a:moveTo>
                  <a:pt x="0" y="0"/>
                </a:moveTo>
                <a:lnTo>
                  <a:pt x="1170866" y="0"/>
                </a:lnTo>
                <a:lnTo>
                  <a:pt x="1170866" y="1160621"/>
                </a:lnTo>
                <a:lnTo>
                  <a:pt x="0" y="1160621"/>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8" name="Google Shape;588;h45438f6048749313_0_110"/>
          <p:cNvSpPr/>
          <p:nvPr/>
        </p:nvSpPr>
        <p:spPr>
          <a:xfrm>
            <a:off x="7919431" y="1257223"/>
            <a:ext cx="882403" cy="852622"/>
          </a:xfrm>
          <a:custGeom>
            <a:rect b="b" l="l" r="r" t="t"/>
            <a:pathLst>
              <a:path extrusionOk="0" h="1277336" w="1321952">
                <a:moveTo>
                  <a:pt x="0" y="0"/>
                </a:moveTo>
                <a:lnTo>
                  <a:pt x="1321952" y="0"/>
                </a:lnTo>
                <a:lnTo>
                  <a:pt x="1321952" y="1277336"/>
                </a:lnTo>
                <a:lnTo>
                  <a:pt x="0" y="127733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89" name="Google Shape;589;h45438f6048749313_0_110"/>
          <p:cNvSpPr/>
          <p:nvPr/>
        </p:nvSpPr>
        <p:spPr>
          <a:xfrm>
            <a:off x="6373935" y="3428999"/>
            <a:ext cx="829881" cy="843232"/>
          </a:xfrm>
          <a:custGeom>
            <a:rect b="b" l="l" r="r" t="t"/>
            <a:pathLst>
              <a:path extrusionOk="0" h="1263269" w="1243267">
                <a:moveTo>
                  <a:pt x="0" y="0"/>
                </a:moveTo>
                <a:lnTo>
                  <a:pt x="1243267" y="0"/>
                </a:lnTo>
                <a:lnTo>
                  <a:pt x="1243267" y="1263269"/>
                </a:lnTo>
                <a:lnTo>
                  <a:pt x="0" y="126326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0" name="Google Shape;590;h45438f6048749313_0_110"/>
          <p:cNvSpPr/>
          <p:nvPr/>
        </p:nvSpPr>
        <p:spPr>
          <a:xfrm>
            <a:off x="2889206" y="3380130"/>
            <a:ext cx="766890" cy="966161"/>
          </a:xfrm>
          <a:custGeom>
            <a:rect b="b" l="l" r="r" t="t"/>
            <a:pathLst>
              <a:path extrusionOk="0" h="1447432" w="1148899">
                <a:moveTo>
                  <a:pt x="0" y="0"/>
                </a:moveTo>
                <a:lnTo>
                  <a:pt x="1148899" y="0"/>
                </a:lnTo>
                <a:lnTo>
                  <a:pt x="1148899" y="1447432"/>
                </a:lnTo>
                <a:lnTo>
                  <a:pt x="0" y="1447432"/>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591" name="Google Shape;591;h45438f6048749313_0_110"/>
          <p:cNvGrpSpPr/>
          <p:nvPr/>
        </p:nvGrpSpPr>
        <p:grpSpPr>
          <a:xfrm>
            <a:off x="4373807" y="4584242"/>
            <a:ext cx="1460307" cy="634167"/>
            <a:chOff x="0" y="0"/>
            <a:chExt cx="576900" cy="250530"/>
          </a:xfrm>
        </p:grpSpPr>
        <p:sp>
          <p:nvSpPr>
            <p:cNvPr id="592" name="Google Shape;592;h45438f6048749313_0_110"/>
            <p:cNvSpPr/>
            <p:nvPr/>
          </p:nvSpPr>
          <p:spPr>
            <a:xfrm>
              <a:off x="0" y="0"/>
              <a:ext cx="576825" cy="250530"/>
            </a:xfrm>
            <a:custGeom>
              <a:rect b="b" l="l" r="r" t="t"/>
              <a:pathLst>
                <a:path extrusionOk="0" h="250530" w="576825">
                  <a:moveTo>
                    <a:pt x="125265" y="0"/>
                  </a:moveTo>
                  <a:lnTo>
                    <a:pt x="451560" y="0"/>
                  </a:lnTo>
                  <a:cubicBezTo>
                    <a:pt x="520742" y="0"/>
                    <a:pt x="576825" y="56083"/>
                    <a:pt x="576825" y="125265"/>
                  </a:cubicBezTo>
                  <a:lnTo>
                    <a:pt x="576825" y="125265"/>
                  </a:lnTo>
                  <a:cubicBezTo>
                    <a:pt x="576825" y="158487"/>
                    <a:pt x="563628" y="190349"/>
                    <a:pt x="540136" y="213840"/>
                  </a:cubicBezTo>
                  <a:cubicBezTo>
                    <a:pt x="516644" y="237332"/>
                    <a:pt x="484783" y="250530"/>
                    <a:pt x="451560" y="250530"/>
                  </a:cubicBezTo>
                  <a:lnTo>
                    <a:pt x="125265" y="250530"/>
                  </a:lnTo>
                  <a:cubicBezTo>
                    <a:pt x="92043" y="250530"/>
                    <a:pt x="60181" y="237332"/>
                    <a:pt x="36689" y="213840"/>
                  </a:cubicBezTo>
                  <a:cubicBezTo>
                    <a:pt x="13198" y="190349"/>
                    <a:pt x="0" y="158487"/>
                    <a:pt x="0" y="125265"/>
                  </a:cubicBezTo>
                  <a:lnTo>
                    <a:pt x="0" y="125265"/>
                  </a:lnTo>
                  <a:cubicBezTo>
                    <a:pt x="0" y="92043"/>
                    <a:pt x="13198" y="60181"/>
                    <a:pt x="36689" y="36689"/>
                  </a:cubicBezTo>
                  <a:cubicBezTo>
                    <a:pt x="60181" y="13198"/>
                    <a:pt x="92043" y="0"/>
                    <a:pt x="125265" y="0"/>
                  </a:cubicBezTo>
                  <a:close/>
                </a:path>
              </a:pathLst>
            </a:custGeom>
            <a:solidFill>
              <a:srgbClr val="525E93"/>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3" name="Google Shape;593;h45438f6048749313_0_110"/>
            <p:cNvSpPr txBox="1"/>
            <p:nvPr/>
          </p:nvSpPr>
          <p:spPr>
            <a:xfrm>
              <a:off x="0" y="0"/>
              <a:ext cx="576900" cy="250500"/>
            </a:xfrm>
            <a:prstGeom prst="rect">
              <a:avLst/>
            </a:prstGeom>
            <a:noFill/>
            <a:ln>
              <a:noFill/>
            </a:ln>
          </p:spPr>
          <p:txBody>
            <a:bodyPr anchorCtr="0" anchor="ctr" bIns="33875" lIns="33875" spcFirstLastPara="1" rIns="33875" wrap="square" tIns="33875">
              <a:noAutofit/>
            </a:bodyPr>
            <a:lstStyle/>
            <a:p>
              <a:pPr indent="0" lvl="0" marL="0" marR="0" rtl="0" algn="ctr">
                <a:lnSpc>
                  <a:spcPct val="120008"/>
                </a:lnSpc>
                <a:spcBef>
                  <a:spcPts val="0"/>
                </a:spcBef>
                <a:spcAft>
                  <a:spcPts val="0"/>
                </a:spcAft>
                <a:buNone/>
              </a:pPr>
              <a:r>
                <a:rPr b="1" lang="en-GB" sz="1700">
                  <a:solidFill>
                    <a:srgbClr val="FFFFFF"/>
                  </a:solidFill>
                  <a:latin typeface="Lato"/>
                  <a:ea typeface="Lato"/>
                  <a:cs typeface="Lato"/>
                  <a:sym typeface="Lato"/>
                </a:rPr>
                <a:t>Zookeeper</a:t>
              </a:r>
              <a:endParaRPr sz="900"/>
            </a:p>
          </p:txBody>
        </p:sp>
      </p:grpSp>
      <p:sp>
        <p:nvSpPr>
          <p:cNvPr id="594" name="Google Shape;594;h45438f6048749313_0_110"/>
          <p:cNvSpPr/>
          <p:nvPr/>
        </p:nvSpPr>
        <p:spPr>
          <a:xfrm>
            <a:off x="4610385" y="3331613"/>
            <a:ext cx="952876" cy="966161"/>
          </a:xfrm>
          <a:custGeom>
            <a:rect b="b" l="l" r="r" t="t"/>
            <a:pathLst>
              <a:path extrusionOk="0" h="1447432" w="1427530">
                <a:moveTo>
                  <a:pt x="0" y="0"/>
                </a:moveTo>
                <a:lnTo>
                  <a:pt x="1427530" y="0"/>
                </a:lnTo>
                <a:lnTo>
                  <a:pt x="1427530" y="1447433"/>
                </a:lnTo>
                <a:lnTo>
                  <a:pt x="0" y="1447433"/>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5" name="Google Shape;595;h45438f6048749313_0_110"/>
          <p:cNvSpPr/>
          <p:nvPr/>
        </p:nvSpPr>
        <p:spPr>
          <a:xfrm>
            <a:off x="8082910" y="3477165"/>
            <a:ext cx="828813" cy="869005"/>
          </a:xfrm>
          <a:custGeom>
            <a:rect b="b" l="l" r="r" t="t"/>
            <a:pathLst>
              <a:path extrusionOk="0" h="1301880" w="1241668">
                <a:moveTo>
                  <a:pt x="0" y="0"/>
                </a:moveTo>
                <a:lnTo>
                  <a:pt x="1241668" y="0"/>
                </a:lnTo>
                <a:lnTo>
                  <a:pt x="1241668" y="1301880"/>
                </a:lnTo>
                <a:lnTo>
                  <a:pt x="0" y="1301880"/>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6" name="Google Shape;596;h45438f6048749313_0_110"/>
          <p:cNvSpPr/>
          <p:nvPr/>
        </p:nvSpPr>
        <p:spPr>
          <a:xfrm>
            <a:off x="9790819" y="3428999"/>
            <a:ext cx="913289" cy="928482"/>
          </a:xfrm>
          <a:custGeom>
            <a:rect b="b" l="l" r="r" t="t"/>
            <a:pathLst>
              <a:path extrusionOk="0" h="1390985" w="1368223">
                <a:moveTo>
                  <a:pt x="0" y="0"/>
                </a:moveTo>
                <a:lnTo>
                  <a:pt x="1368223" y="0"/>
                </a:lnTo>
                <a:lnTo>
                  <a:pt x="1368223" y="1390985"/>
                </a:lnTo>
                <a:lnTo>
                  <a:pt x="0" y="1390985"/>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7" name="Google Shape;597;h45438f6048749313_0_110"/>
          <p:cNvSpPr txBox="1"/>
          <p:nvPr/>
        </p:nvSpPr>
        <p:spPr>
          <a:xfrm>
            <a:off x="685505" y="674421"/>
            <a:ext cx="85419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Range of apprenticeships</a:t>
            </a:r>
            <a:endParaRPr sz="900"/>
          </a:p>
        </p:txBody>
      </p:sp>
      <p:sp>
        <p:nvSpPr>
          <p:cNvPr id="598" name="Google Shape;598;h45438f6048749313_0_110"/>
          <p:cNvSpPr txBox="1"/>
          <p:nvPr/>
        </p:nvSpPr>
        <p:spPr>
          <a:xfrm>
            <a:off x="1864068" y="5546455"/>
            <a:ext cx="9203100" cy="985200"/>
          </a:xfrm>
          <a:prstGeom prst="rect">
            <a:avLst/>
          </a:prstGeom>
          <a:noFill/>
          <a:ln>
            <a:noFill/>
          </a:ln>
        </p:spPr>
        <p:txBody>
          <a:bodyPr anchorCtr="0" anchor="t" bIns="30475" lIns="60950" spcFirstLastPara="1" rIns="60950" wrap="square" tIns="30475">
            <a:sp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range of occupations is huge According to Government statistics, nearly </a:t>
            </a:r>
            <a:r>
              <a:rPr b="1" lang="en-GB" sz="2400">
                <a:solidFill>
                  <a:schemeClr val="dk1"/>
                </a:solidFill>
                <a:latin typeface="Calibri"/>
                <a:ea typeface="Calibri"/>
                <a:cs typeface="Calibri"/>
                <a:sym typeface="Calibri"/>
              </a:rPr>
              <a:t>70% of occupations can now be entered via an apprenticeship</a:t>
            </a:r>
            <a:r>
              <a:rPr lang="en-GB" sz="2400">
                <a:solidFill>
                  <a:schemeClr val="dk1"/>
                </a:solidFill>
                <a:latin typeface="Calibri"/>
                <a:ea typeface="Calibri"/>
                <a:cs typeface="Calibri"/>
                <a:sym typeface="Calibri"/>
              </a:rPr>
              <a:t> </a:t>
            </a:r>
            <a:endParaRPr sz="900"/>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599" name="Google Shape;599;h45438f6048749313_0_110"/>
          <p:cNvSpPr/>
          <p:nvPr/>
        </p:nvSpPr>
        <p:spPr>
          <a:xfrm>
            <a:off x="228013" y="5525142"/>
            <a:ext cx="2037600" cy="882300"/>
          </a:xfrm>
          <a:prstGeom prst="rect">
            <a:avLst/>
          </a:prstGeom>
          <a:noFill/>
          <a:ln>
            <a:noFill/>
          </a:ln>
        </p:spPr>
        <p:txBody>
          <a:bodyPr anchorCtr="0" anchor="t" bIns="30475" lIns="60950" spcFirstLastPara="1" rIns="60950" wrap="square" tIns="30475">
            <a:noAutofit/>
          </a:bodyPr>
          <a:lstStyle/>
          <a:p>
            <a:pPr indent="0" lvl="0" marL="0" marR="0" rtl="0" algn="ctr">
              <a:spcBef>
                <a:spcPts val="0"/>
              </a:spcBef>
              <a:spcAft>
                <a:spcPts val="0"/>
              </a:spcAft>
              <a:buNone/>
            </a:pPr>
            <a:r>
              <a:rPr b="1" lang="en-GB" sz="5300" cap="none">
                <a:solidFill>
                  <a:schemeClr val="accent1"/>
                </a:solidFill>
                <a:latin typeface="Calibri"/>
                <a:ea typeface="Calibri"/>
                <a:cs typeface="Calibri"/>
                <a:sym typeface="Calibri"/>
              </a:rPr>
              <a:t>70%</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61"/>
                                        </p:tgtEl>
                                        <p:attrNameLst>
                                          <p:attrName>style.visibility</p:attrName>
                                        </p:attrNameLst>
                                      </p:cBhvr>
                                      <p:to>
                                        <p:strVal val="visible"/>
                                      </p:to>
                                    </p:set>
                                    <p:animEffect filter="fade" transition="in">
                                      <p:cBhvr>
                                        <p:cTn dur="500"/>
                                        <p:tgtEl>
                                          <p:spTgt spid="56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49"/>
                                        </p:tgtEl>
                                        <p:attrNameLst>
                                          <p:attrName>style.visibility</p:attrName>
                                        </p:attrNameLst>
                                      </p:cBhvr>
                                      <p:to>
                                        <p:strVal val="visible"/>
                                      </p:to>
                                    </p:set>
                                    <p:animEffect filter="fade" transition="in">
                                      <p:cBhvr>
                                        <p:cTn dur="500"/>
                                        <p:tgtEl>
                                          <p:spTgt spid="54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62"/>
                                        </p:tgtEl>
                                        <p:attrNameLst>
                                          <p:attrName>style.visibility</p:attrName>
                                        </p:attrNameLst>
                                      </p:cBhvr>
                                      <p:to>
                                        <p:strVal val="visible"/>
                                      </p:to>
                                    </p:set>
                                    <p:animEffect filter="fade" transition="in">
                                      <p:cBhvr>
                                        <p:cTn dur="500"/>
                                        <p:tgtEl>
                                          <p:spTgt spid="562"/>
                                        </p:tgtEl>
                                      </p:cBhvr>
                                    </p:animEffect>
                                  </p:childTnLst>
                                </p:cTn>
                              </p:par>
                              <p:par>
                                <p:cTn fill="hold" nodeType="withEffect" presetClass="entr" presetID="10" presetSubtype="0">
                                  <p:stCondLst>
                                    <p:cond delay="0"/>
                                  </p:stCondLst>
                                  <p:childTnLst>
                                    <p:set>
                                      <p:cBhvr>
                                        <p:cTn dur="1" fill="hold">
                                          <p:stCondLst>
                                            <p:cond delay="0"/>
                                          </p:stCondLst>
                                        </p:cTn>
                                        <p:tgtEl>
                                          <p:spTgt spid="552"/>
                                        </p:tgtEl>
                                        <p:attrNameLst>
                                          <p:attrName>style.visibility</p:attrName>
                                        </p:attrNameLst>
                                      </p:cBhvr>
                                      <p:to>
                                        <p:strVal val="visible"/>
                                      </p:to>
                                    </p:set>
                                    <p:animEffect filter="fade" transition="in">
                                      <p:cBhvr>
                                        <p:cTn dur="500"/>
                                        <p:tgtEl>
                                          <p:spTgt spid="55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63"/>
                                        </p:tgtEl>
                                        <p:attrNameLst>
                                          <p:attrName>style.visibility</p:attrName>
                                        </p:attrNameLst>
                                      </p:cBhvr>
                                      <p:to>
                                        <p:strVal val="visible"/>
                                      </p:to>
                                    </p:set>
                                    <p:animEffect filter="fade" transition="in">
                                      <p:cBhvr>
                                        <p:cTn dur="500"/>
                                        <p:tgtEl>
                                          <p:spTgt spid="563"/>
                                        </p:tgtEl>
                                      </p:cBhvr>
                                    </p:animEffect>
                                  </p:childTnLst>
                                </p:cTn>
                              </p:par>
                              <p:par>
                                <p:cTn fill="hold" nodeType="withEffect" presetClass="entr" presetID="10" presetSubtype="0">
                                  <p:stCondLst>
                                    <p:cond delay="0"/>
                                  </p:stCondLst>
                                  <p:childTnLst>
                                    <p:set>
                                      <p:cBhvr>
                                        <p:cTn dur="1" fill="hold">
                                          <p:stCondLst>
                                            <p:cond delay="0"/>
                                          </p:stCondLst>
                                        </p:cTn>
                                        <p:tgtEl>
                                          <p:spTgt spid="555"/>
                                        </p:tgtEl>
                                        <p:attrNameLst>
                                          <p:attrName>style.visibility</p:attrName>
                                        </p:attrNameLst>
                                      </p:cBhvr>
                                      <p:to>
                                        <p:strVal val="visible"/>
                                      </p:to>
                                    </p:set>
                                    <p:animEffect filter="fade" transition="in">
                                      <p:cBhvr>
                                        <p:cTn dur="500"/>
                                        <p:tgtEl>
                                          <p:spTgt spid="555"/>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587"/>
                                        </p:tgtEl>
                                        <p:attrNameLst>
                                          <p:attrName>style.visibility</p:attrName>
                                        </p:attrNameLst>
                                      </p:cBhvr>
                                      <p:to>
                                        <p:strVal val="visible"/>
                                      </p:to>
                                    </p:set>
                                    <p:animEffect filter="fade" transition="in">
                                      <p:cBhvr>
                                        <p:cTn dur="500"/>
                                        <p:tgtEl>
                                          <p:spTgt spid="587"/>
                                        </p:tgtEl>
                                      </p:cBhvr>
                                    </p:animEffect>
                                  </p:childTnLst>
                                </p:cTn>
                              </p:par>
                              <p:par>
                                <p:cTn fill="hold" nodeType="withEffect" presetClass="entr" presetID="10" presetSubtype="0">
                                  <p:stCondLst>
                                    <p:cond delay="0"/>
                                  </p:stCondLst>
                                  <p:childTnLst>
                                    <p:set>
                                      <p:cBhvr>
                                        <p:cTn dur="1" fill="hold">
                                          <p:stCondLst>
                                            <p:cond delay="0"/>
                                          </p:stCondLst>
                                        </p:cTn>
                                        <p:tgtEl>
                                          <p:spTgt spid="558"/>
                                        </p:tgtEl>
                                        <p:attrNameLst>
                                          <p:attrName>style.visibility</p:attrName>
                                        </p:attrNameLst>
                                      </p:cBhvr>
                                      <p:to>
                                        <p:strVal val="visible"/>
                                      </p:to>
                                    </p:set>
                                    <p:animEffect filter="fade" transition="in">
                                      <p:cBhvr>
                                        <p:cTn dur="500"/>
                                        <p:tgtEl>
                                          <p:spTgt spid="558"/>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88"/>
                                        </p:tgtEl>
                                        <p:attrNameLst>
                                          <p:attrName>style.visibility</p:attrName>
                                        </p:attrNameLst>
                                      </p:cBhvr>
                                      <p:to>
                                        <p:strVal val="visible"/>
                                      </p:to>
                                    </p:set>
                                    <p:animEffect filter="fade" transition="in">
                                      <p:cBhvr>
                                        <p:cTn dur="500"/>
                                        <p:tgtEl>
                                          <p:spTgt spid="588"/>
                                        </p:tgtEl>
                                      </p:cBhvr>
                                    </p:animEffect>
                                  </p:childTnLst>
                                </p:cTn>
                              </p:par>
                              <p:par>
                                <p:cTn fill="hold" nodeType="withEffect" presetClass="entr" presetID="10" presetSubtype="0">
                                  <p:stCondLst>
                                    <p:cond delay="0"/>
                                  </p:stCondLst>
                                  <p:childTnLst>
                                    <p:set>
                                      <p:cBhvr>
                                        <p:cTn dur="1" fill="hold">
                                          <p:stCondLst>
                                            <p:cond delay="0"/>
                                          </p:stCondLst>
                                        </p:cTn>
                                        <p:tgtEl>
                                          <p:spTgt spid="564"/>
                                        </p:tgtEl>
                                        <p:attrNameLst>
                                          <p:attrName>style.visibility</p:attrName>
                                        </p:attrNameLst>
                                      </p:cBhvr>
                                      <p:to>
                                        <p:strVal val="visible"/>
                                      </p:to>
                                    </p:set>
                                    <p:animEffect filter="fade" transition="in">
                                      <p:cBhvr>
                                        <p:cTn dur="500"/>
                                        <p:tgtEl>
                                          <p:spTgt spid="564"/>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586"/>
                                        </p:tgtEl>
                                        <p:attrNameLst>
                                          <p:attrName>style.visibility</p:attrName>
                                        </p:attrNameLst>
                                      </p:cBhvr>
                                      <p:to>
                                        <p:strVal val="visible"/>
                                      </p:to>
                                    </p:set>
                                    <p:animEffect filter="fade" transition="in">
                                      <p:cBhvr>
                                        <p:cTn dur="500"/>
                                        <p:tgtEl>
                                          <p:spTgt spid="586"/>
                                        </p:tgtEl>
                                      </p:cBhvr>
                                    </p:animEffect>
                                  </p:childTnLst>
                                </p:cTn>
                              </p:par>
                              <p:par>
                                <p:cTn fill="hold" nodeType="with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500"/>
                                        <p:tgtEl>
                                          <p:spTgt spid="56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85"/>
                                        </p:tgtEl>
                                        <p:attrNameLst>
                                          <p:attrName>style.visibility</p:attrName>
                                        </p:attrNameLst>
                                      </p:cBhvr>
                                      <p:to>
                                        <p:strVal val="visible"/>
                                      </p:to>
                                    </p:set>
                                    <p:animEffect filter="fade" transition="in">
                                      <p:cBhvr>
                                        <p:cTn dur="500"/>
                                        <p:tgtEl>
                                          <p:spTgt spid="585"/>
                                        </p:tgtEl>
                                      </p:cBhvr>
                                    </p:animEffect>
                                  </p:childTnLst>
                                </p:cTn>
                              </p:par>
                              <p:par>
                                <p:cTn fill="hold" nodeType="withEffect" presetClass="entr" presetID="10" presetSubtype="0">
                                  <p:stCondLst>
                                    <p:cond delay="0"/>
                                  </p:stCondLst>
                                  <p:childTnLst>
                                    <p:set>
                                      <p:cBhvr>
                                        <p:cTn dur="1" fill="hold">
                                          <p:stCondLst>
                                            <p:cond delay="0"/>
                                          </p:stCondLst>
                                        </p:cTn>
                                        <p:tgtEl>
                                          <p:spTgt spid="570"/>
                                        </p:tgtEl>
                                        <p:attrNameLst>
                                          <p:attrName>style.visibility</p:attrName>
                                        </p:attrNameLst>
                                      </p:cBhvr>
                                      <p:to>
                                        <p:strVal val="visible"/>
                                      </p:to>
                                    </p:set>
                                    <p:animEffect filter="fade" transition="in">
                                      <p:cBhvr>
                                        <p:cTn dur="500"/>
                                        <p:tgtEl>
                                          <p:spTgt spid="570"/>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590"/>
                                        </p:tgtEl>
                                        <p:attrNameLst>
                                          <p:attrName>style.visibility</p:attrName>
                                        </p:attrNameLst>
                                      </p:cBhvr>
                                      <p:to>
                                        <p:strVal val="visible"/>
                                      </p:to>
                                    </p:set>
                                    <p:animEffect filter="fade" transition="in">
                                      <p:cBhvr>
                                        <p:cTn dur="500"/>
                                        <p:tgtEl>
                                          <p:spTgt spid="590"/>
                                        </p:tgtEl>
                                      </p:cBhvr>
                                    </p:animEffect>
                                  </p:childTnLst>
                                </p:cTn>
                              </p:par>
                              <p:par>
                                <p:cTn fill="hold" nodeType="withEffect" presetClass="entr" presetID="10" presetSubtype="0">
                                  <p:stCondLst>
                                    <p:cond delay="0"/>
                                  </p:stCondLst>
                                  <p:childTnLst>
                                    <p:set>
                                      <p:cBhvr>
                                        <p:cTn dur="1" fill="hold">
                                          <p:stCondLst>
                                            <p:cond delay="0"/>
                                          </p:stCondLst>
                                        </p:cTn>
                                        <p:tgtEl>
                                          <p:spTgt spid="573"/>
                                        </p:tgtEl>
                                        <p:attrNameLst>
                                          <p:attrName>style.visibility</p:attrName>
                                        </p:attrNameLst>
                                      </p:cBhvr>
                                      <p:to>
                                        <p:strVal val="visible"/>
                                      </p:to>
                                    </p:set>
                                    <p:animEffect filter="fade" transition="in">
                                      <p:cBhvr>
                                        <p:cTn dur="500"/>
                                        <p:tgtEl>
                                          <p:spTgt spid="573"/>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594"/>
                                        </p:tgtEl>
                                        <p:attrNameLst>
                                          <p:attrName>style.visibility</p:attrName>
                                        </p:attrNameLst>
                                      </p:cBhvr>
                                      <p:to>
                                        <p:strVal val="visible"/>
                                      </p:to>
                                    </p:set>
                                    <p:animEffect filter="fade" transition="in">
                                      <p:cBhvr>
                                        <p:cTn dur="500"/>
                                        <p:tgtEl>
                                          <p:spTgt spid="594"/>
                                        </p:tgtEl>
                                      </p:cBhvr>
                                    </p:animEffect>
                                  </p:childTnLst>
                                </p:cTn>
                              </p:par>
                              <p:par>
                                <p:cTn fill="hold" nodeType="withEffect" presetClass="entr" presetID="10" presetSubtype="0">
                                  <p:stCondLst>
                                    <p:cond delay="0"/>
                                  </p:stCondLst>
                                  <p:childTnLst>
                                    <p:set>
                                      <p:cBhvr>
                                        <p:cTn dur="1" fill="hold">
                                          <p:stCondLst>
                                            <p:cond delay="0"/>
                                          </p:stCondLst>
                                        </p:cTn>
                                        <p:tgtEl>
                                          <p:spTgt spid="591"/>
                                        </p:tgtEl>
                                        <p:attrNameLst>
                                          <p:attrName>style.visibility</p:attrName>
                                        </p:attrNameLst>
                                      </p:cBhvr>
                                      <p:to>
                                        <p:strVal val="visible"/>
                                      </p:to>
                                    </p:set>
                                    <p:animEffect filter="fade" transition="in">
                                      <p:cBhvr>
                                        <p:cTn dur="500"/>
                                        <p:tgtEl>
                                          <p:spTgt spid="591"/>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589"/>
                                        </p:tgtEl>
                                        <p:attrNameLst>
                                          <p:attrName>style.visibility</p:attrName>
                                        </p:attrNameLst>
                                      </p:cBhvr>
                                      <p:to>
                                        <p:strVal val="visible"/>
                                      </p:to>
                                    </p:set>
                                    <p:animEffect filter="fade" transition="in">
                                      <p:cBhvr>
                                        <p:cTn dur="500"/>
                                        <p:tgtEl>
                                          <p:spTgt spid="589"/>
                                        </p:tgtEl>
                                      </p:cBhvr>
                                    </p:animEffect>
                                  </p:childTnLst>
                                </p:cTn>
                              </p:par>
                              <p:par>
                                <p:cTn fill="hold" nodeType="withEffect" presetClass="entr" presetID="10" presetSubtype="0">
                                  <p:stCondLst>
                                    <p:cond delay="0"/>
                                  </p:stCondLst>
                                  <p:childTnLst>
                                    <p:set>
                                      <p:cBhvr>
                                        <p:cTn dur="1" fill="hold">
                                          <p:stCondLst>
                                            <p:cond delay="0"/>
                                          </p:stCondLst>
                                        </p:cTn>
                                        <p:tgtEl>
                                          <p:spTgt spid="576"/>
                                        </p:tgtEl>
                                        <p:attrNameLst>
                                          <p:attrName>style.visibility</p:attrName>
                                        </p:attrNameLst>
                                      </p:cBhvr>
                                      <p:to>
                                        <p:strVal val="visible"/>
                                      </p:to>
                                    </p:set>
                                    <p:animEffect filter="fade" transition="in">
                                      <p:cBhvr>
                                        <p:cTn dur="500"/>
                                        <p:tgtEl>
                                          <p:spTgt spid="576"/>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595"/>
                                        </p:tgtEl>
                                        <p:attrNameLst>
                                          <p:attrName>style.visibility</p:attrName>
                                        </p:attrNameLst>
                                      </p:cBhvr>
                                      <p:to>
                                        <p:strVal val="visible"/>
                                      </p:to>
                                    </p:set>
                                    <p:animEffect filter="fade" transition="in">
                                      <p:cBhvr>
                                        <p:cTn dur="500"/>
                                        <p:tgtEl>
                                          <p:spTgt spid="595"/>
                                        </p:tgtEl>
                                      </p:cBhvr>
                                    </p:animEffect>
                                  </p:childTnLst>
                                </p:cTn>
                              </p:par>
                              <p:par>
                                <p:cTn fill="hold" nodeType="withEffect" presetClass="entr" presetID="10" presetSubtype="0">
                                  <p:stCondLst>
                                    <p:cond delay="0"/>
                                  </p:stCondLst>
                                  <p:childTnLst>
                                    <p:set>
                                      <p:cBhvr>
                                        <p:cTn dur="1" fill="hold">
                                          <p:stCondLst>
                                            <p:cond delay="0"/>
                                          </p:stCondLst>
                                        </p:cTn>
                                        <p:tgtEl>
                                          <p:spTgt spid="579"/>
                                        </p:tgtEl>
                                        <p:attrNameLst>
                                          <p:attrName>style.visibility</p:attrName>
                                        </p:attrNameLst>
                                      </p:cBhvr>
                                      <p:to>
                                        <p:strVal val="visible"/>
                                      </p:to>
                                    </p:set>
                                    <p:animEffect filter="fade" transition="in">
                                      <p:cBhvr>
                                        <p:cTn dur="500"/>
                                        <p:tgtEl>
                                          <p:spTgt spid="579"/>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596"/>
                                        </p:tgtEl>
                                        <p:attrNameLst>
                                          <p:attrName>style.visibility</p:attrName>
                                        </p:attrNameLst>
                                      </p:cBhvr>
                                      <p:to>
                                        <p:strVal val="visible"/>
                                      </p:to>
                                    </p:set>
                                    <p:animEffect filter="fade" transition="in">
                                      <p:cBhvr>
                                        <p:cTn dur="500"/>
                                        <p:tgtEl>
                                          <p:spTgt spid="596"/>
                                        </p:tgtEl>
                                      </p:cBhvr>
                                    </p:animEffect>
                                  </p:childTnLst>
                                </p:cTn>
                              </p:par>
                              <p:par>
                                <p:cTn fill="hold" nodeType="withEffect" presetClass="entr" presetID="10" presetSubtype="0">
                                  <p:stCondLst>
                                    <p:cond delay="0"/>
                                  </p:stCondLst>
                                  <p:childTnLst>
                                    <p:set>
                                      <p:cBhvr>
                                        <p:cTn dur="1" fill="hold">
                                          <p:stCondLst>
                                            <p:cond delay="0"/>
                                          </p:stCondLst>
                                        </p:cTn>
                                        <p:tgtEl>
                                          <p:spTgt spid="582"/>
                                        </p:tgtEl>
                                        <p:attrNameLst>
                                          <p:attrName>style.visibility</p:attrName>
                                        </p:attrNameLst>
                                      </p:cBhvr>
                                      <p:to>
                                        <p:strVal val="visible"/>
                                      </p:to>
                                    </p:set>
                                    <p:animEffect filter="fade" transition="in">
                                      <p:cBhvr>
                                        <p:cTn dur="500"/>
                                        <p:tgtEl>
                                          <p:spTgt spid="5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8B463"/>
        </a:solidFill>
      </p:bgPr>
    </p:bg>
    <p:spTree>
      <p:nvGrpSpPr>
        <p:cNvPr id="604" name="Shape 604"/>
        <p:cNvGrpSpPr/>
        <p:nvPr/>
      </p:nvGrpSpPr>
      <p:grpSpPr>
        <a:xfrm>
          <a:off x="0" y="0"/>
          <a:ext cx="0" cy="0"/>
          <a:chOff x="0" y="0"/>
          <a:chExt cx="0" cy="0"/>
        </a:xfrm>
      </p:grpSpPr>
      <p:sp>
        <p:nvSpPr>
          <p:cNvPr id="605" name="Google Shape;605;h45438f6048749313_0_168"/>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06" name="Google Shape;606;h45438f6048749313_0_168"/>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07" name="Google Shape;607;h45438f6048749313_0_168"/>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08" name="Google Shape;608;h45438f6048749313_0_168"/>
          <p:cNvSpPr txBox="1"/>
          <p:nvPr/>
        </p:nvSpPr>
        <p:spPr>
          <a:xfrm>
            <a:off x="685505" y="674421"/>
            <a:ext cx="85419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Look inside the company</a:t>
            </a:r>
            <a:endParaRPr sz="900"/>
          </a:p>
        </p:txBody>
      </p:sp>
      <p:sp>
        <p:nvSpPr>
          <p:cNvPr id="609" name="Google Shape;609;h45438f6048749313_0_168"/>
          <p:cNvSpPr/>
          <p:nvPr/>
        </p:nvSpPr>
        <p:spPr>
          <a:xfrm>
            <a:off x="1803075" y="1479823"/>
            <a:ext cx="2846631" cy="4320699"/>
          </a:xfrm>
          <a:custGeom>
            <a:rect b="b" l="l" r="r" t="t"/>
            <a:pathLst>
              <a:path extrusionOk="0" h="6472958" w="4264615">
                <a:moveTo>
                  <a:pt x="0" y="0"/>
                </a:moveTo>
                <a:lnTo>
                  <a:pt x="4264615" y="0"/>
                </a:lnTo>
                <a:lnTo>
                  <a:pt x="4264615" y="6472959"/>
                </a:lnTo>
                <a:lnTo>
                  <a:pt x="0" y="6472959"/>
                </a:lnTo>
                <a:lnTo>
                  <a:pt x="0" y="0"/>
                </a:lnTo>
                <a:close/>
              </a:path>
            </a:pathLst>
          </a:custGeom>
          <a:blipFill rotWithShape="1">
            <a:blip r:embed="rId3">
              <a:alphaModFix/>
            </a:blip>
            <a:stretch>
              <a:fillRect b="0" l="0" r="-173463"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cxnSp>
        <p:nvCxnSpPr>
          <p:cNvPr id="610" name="Google Shape;610;h45438f6048749313_0_168"/>
          <p:cNvCxnSpPr/>
          <p:nvPr/>
        </p:nvCxnSpPr>
        <p:spPr>
          <a:xfrm flipH="1" rot="10800000">
            <a:off x="4471309" y="1851650"/>
            <a:ext cx="1564500" cy="636300"/>
          </a:xfrm>
          <a:prstGeom prst="straightConnector1">
            <a:avLst/>
          </a:prstGeom>
          <a:noFill/>
          <a:ln cap="rnd" cmpd="sng" w="31750">
            <a:solidFill>
              <a:srgbClr val="EC5F65"/>
            </a:solidFill>
            <a:prstDash val="solid"/>
            <a:round/>
            <a:headEnd len="sm" w="sm" type="none"/>
            <a:tailEnd len="sm" w="sm" type="none"/>
          </a:ln>
        </p:spPr>
      </p:cxnSp>
      <p:cxnSp>
        <p:nvCxnSpPr>
          <p:cNvPr id="611" name="Google Shape;611;h45438f6048749313_0_168"/>
          <p:cNvCxnSpPr/>
          <p:nvPr/>
        </p:nvCxnSpPr>
        <p:spPr>
          <a:xfrm flipH="1" rot="10800000">
            <a:off x="4469631" y="2194272"/>
            <a:ext cx="1572300" cy="293100"/>
          </a:xfrm>
          <a:prstGeom prst="straightConnector1">
            <a:avLst/>
          </a:prstGeom>
          <a:noFill/>
          <a:ln cap="rnd" cmpd="sng" w="31750">
            <a:solidFill>
              <a:srgbClr val="EC5F65"/>
            </a:solidFill>
            <a:prstDash val="solid"/>
            <a:round/>
            <a:headEnd len="sm" w="sm" type="none"/>
            <a:tailEnd len="sm" w="sm" type="none"/>
          </a:ln>
        </p:spPr>
      </p:cxnSp>
      <p:cxnSp>
        <p:nvCxnSpPr>
          <p:cNvPr id="612" name="Google Shape;612;h45438f6048749313_0_168"/>
          <p:cNvCxnSpPr/>
          <p:nvPr/>
        </p:nvCxnSpPr>
        <p:spPr>
          <a:xfrm flipH="1" rot="10800000">
            <a:off x="4474270" y="2503290"/>
            <a:ext cx="1223700" cy="488700"/>
          </a:xfrm>
          <a:prstGeom prst="straightConnector1">
            <a:avLst/>
          </a:prstGeom>
          <a:noFill/>
          <a:ln cap="rnd" cmpd="sng" w="31750">
            <a:solidFill>
              <a:srgbClr val="EC5F65"/>
            </a:solidFill>
            <a:prstDash val="solid"/>
            <a:round/>
            <a:headEnd len="sm" w="sm" type="none"/>
            <a:tailEnd len="sm" w="sm" type="none"/>
          </a:ln>
        </p:spPr>
      </p:cxnSp>
      <p:cxnSp>
        <p:nvCxnSpPr>
          <p:cNvPr id="613" name="Google Shape;613;h45438f6048749313_0_168"/>
          <p:cNvCxnSpPr/>
          <p:nvPr/>
        </p:nvCxnSpPr>
        <p:spPr>
          <a:xfrm flipH="1" rot="10800000">
            <a:off x="4487862" y="2815509"/>
            <a:ext cx="1477800" cy="176100"/>
          </a:xfrm>
          <a:prstGeom prst="straightConnector1">
            <a:avLst/>
          </a:prstGeom>
          <a:noFill/>
          <a:ln cap="rnd" cmpd="sng" w="31750">
            <a:solidFill>
              <a:srgbClr val="EC5F65"/>
            </a:solidFill>
            <a:prstDash val="solid"/>
            <a:round/>
            <a:headEnd len="sm" w="sm" type="none"/>
            <a:tailEnd len="sm" w="sm" type="none"/>
          </a:ln>
        </p:spPr>
      </p:cxnSp>
      <p:cxnSp>
        <p:nvCxnSpPr>
          <p:cNvPr id="614" name="Google Shape;614;h45438f6048749313_0_168"/>
          <p:cNvCxnSpPr/>
          <p:nvPr/>
        </p:nvCxnSpPr>
        <p:spPr>
          <a:xfrm flipH="1" rot="10800000">
            <a:off x="4491942" y="3137229"/>
            <a:ext cx="1062000" cy="373500"/>
          </a:xfrm>
          <a:prstGeom prst="straightConnector1">
            <a:avLst/>
          </a:prstGeom>
          <a:noFill/>
          <a:ln cap="rnd" cmpd="sng" w="31750">
            <a:solidFill>
              <a:srgbClr val="EC5F65"/>
            </a:solidFill>
            <a:prstDash val="solid"/>
            <a:round/>
            <a:headEnd len="sm" w="sm" type="none"/>
            <a:tailEnd len="sm" w="sm" type="none"/>
          </a:ln>
        </p:spPr>
      </p:cxnSp>
      <p:cxnSp>
        <p:nvCxnSpPr>
          <p:cNvPr id="615" name="Google Shape;615;h45438f6048749313_0_168"/>
          <p:cNvCxnSpPr/>
          <p:nvPr/>
        </p:nvCxnSpPr>
        <p:spPr>
          <a:xfrm flipH="1" rot="10800000">
            <a:off x="4470581" y="3421987"/>
            <a:ext cx="1088700" cy="94500"/>
          </a:xfrm>
          <a:prstGeom prst="straightConnector1">
            <a:avLst/>
          </a:prstGeom>
          <a:noFill/>
          <a:ln cap="rnd" cmpd="sng" w="31750">
            <a:solidFill>
              <a:srgbClr val="EC5F65"/>
            </a:solidFill>
            <a:prstDash val="solid"/>
            <a:round/>
            <a:headEnd len="sm" w="sm" type="none"/>
            <a:tailEnd len="sm" w="sm" type="none"/>
          </a:ln>
        </p:spPr>
      </p:cxnSp>
      <p:cxnSp>
        <p:nvCxnSpPr>
          <p:cNvPr id="616" name="Google Shape;616;h45438f6048749313_0_168"/>
          <p:cNvCxnSpPr/>
          <p:nvPr/>
        </p:nvCxnSpPr>
        <p:spPr>
          <a:xfrm flipH="1" rot="10800000">
            <a:off x="4487346" y="3808241"/>
            <a:ext cx="1071900" cy="206700"/>
          </a:xfrm>
          <a:prstGeom prst="straightConnector1">
            <a:avLst/>
          </a:prstGeom>
          <a:noFill/>
          <a:ln cap="rnd" cmpd="sng" w="31750">
            <a:solidFill>
              <a:srgbClr val="EC5F65"/>
            </a:solidFill>
            <a:prstDash val="solid"/>
            <a:round/>
            <a:headEnd len="sm" w="sm" type="none"/>
            <a:tailEnd len="sm" w="sm" type="none"/>
          </a:ln>
        </p:spPr>
      </p:cxnSp>
      <p:cxnSp>
        <p:nvCxnSpPr>
          <p:cNvPr id="617" name="Google Shape;617;h45438f6048749313_0_168"/>
          <p:cNvCxnSpPr/>
          <p:nvPr/>
        </p:nvCxnSpPr>
        <p:spPr>
          <a:xfrm>
            <a:off x="4489642" y="4014941"/>
            <a:ext cx="1072800" cy="77100"/>
          </a:xfrm>
          <a:prstGeom prst="straightConnector1">
            <a:avLst/>
          </a:prstGeom>
          <a:noFill/>
          <a:ln cap="rnd" cmpd="sng" w="31750">
            <a:solidFill>
              <a:srgbClr val="EC5F65"/>
            </a:solidFill>
            <a:prstDash val="solid"/>
            <a:round/>
            <a:headEnd len="sm" w="sm" type="none"/>
            <a:tailEnd len="sm" w="sm" type="none"/>
          </a:ln>
        </p:spPr>
      </p:cxnSp>
      <p:cxnSp>
        <p:nvCxnSpPr>
          <p:cNvPr id="618" name="Google Shape;618;h45438f6048749313_0_168"/>
          <p:cNvCxnSpPr/>
          <p:nvPr/>
        </p:nvCxnSpPr>
        <p:spPr>
          <a:xfrm flipH="1" rot="10800000">
            <a:off x="4468282" y="4392104"/>
            <a:ext cx="1235700" cy="63600"/>
          </a:xfrm>
          <a:prstGeom prst="straightConnector1">
            <a:avLst/>
          </a:prstGeom>
          <a:noFill/>
          <a:ln cap="rnd" cmpd="sng" w="31750">
            <a:solidFill>
              <a:srgbClr val="EC5F65"/>
            </a:solidFill>
            <a:prstDash val="solid"/>
            <a:round/>
            <a:headEnd len="sm" w="sm" type="none"/>
            <a:tailEnd len="sm" w="sm" type="none"/>
          </a:ln>
        </p:spPr>
      </p:cxnSp>
      <p:cxnSp>
        <p:nvCxnSpPr>
          <p:cNvPr id="619" name="Google Shape;619;h45438f6048749313_0_168"/>
          <p:cNvCxnSpPr/>
          <p:nvPr/>
        </p:nvCxnSpPr>
        <p:spPr>
          <a:xfrm>
            <a:off x="4466899" y="4439929"/>
            <a:ext cx="1215300" cy="126900"/>
          </a:xfrm>
          <a:prstGeom prst="straightConnector1">
            <a:avLst/>
          </a:prstGeom>
          <a:noFill/>
          <a:ln cap="rnd" cmpd="sng" w="31750">
            <a:solidFill>
              <a:srgbClr val="EC5F65"/>
            </a:solidFill>
            <a:prstDash val="solid"/>
            <a:round/>
            <a:headEnd len="sm" w="sm" type="none"/>
            <a:tailEnd len="sm" w="sm" type="none"/>
          </a:ln>
        </p:spPr>
      </p:cxnSp>
      <p:cxnSp>
        <p:nvCxnSpPr>
          <p:cNvPr id="620" name="Google Shape;620;h45438f6048749313_0_168"/>
          <p:cNvCxnSpPr/>
          <p:nvPr/>
        </p:nvCxnSpPr>
        <p:spPr>
          <a:xfrm>
            <a:off x="4507989" y="4974107"/>
            <a:ext cx="1197300" cy="155100"/>
          </a:xfrm>
          <a:prstGeom prst="straightConnector1">
            <a:avLst/>
          </a:prstGeom>
          <a:noFill/>
          <a:ln cap="rnd" cmpd="sng" w="31750">
            <a:solidFill>
              <a:srgbClr val="EC5F65"/>
            </a:solidFill>
            <a:prstDash val="solid"/>
            <a:round/>
            <a:headEnd len="sm" w="sm" type="none"/>
            <a:tailEnd len="sm" w="sm" type="none"/>
          </a:ln>
        </p:spPr>
      </p:cxnSp>
      <p:cxnSp>
        <p:nvCxnSpPr>
          <p:cNvPr id="621" name="Google Shape;621;h45438f6048749313_0_168"/>
          <p:cNvCxnSpPr/>
          <p:nvPr/>
        </p:nvCxnSpPr>
        <p:spPr>
          <a:xfrm flipH="1" rot="10800000">
            <a:off x="4527385" y="4878488"/>
            <a:ext cx="1156500" cy="65100"/>
          </a:xfrm>
          <a:prstGeom prst="straightConnector1">
            <a:avLst/>
          </a:prstGeom>
          <a:noFill/>
          <a:ln cap="rnd" cmpd="sng" w="31750">
            <a:solidFill>
              <a:srgbClr val="EC5F65"/>
            </a:solidFill>
            <a:prstDash val="solid"/>
            <a:round/>
            <a:headEnd len="sm" w="sm" type="none"/>
            <a:tailEnd len="sm" w="sm" type="none"/>
          </a:ln>
        </p:spPr>
      </p:cxnSp>
      <p:cxnSp>
        <p:nvCxnSpPr>
          <p:cNvPr id="622" name="Google Shape;622;h45438f6048749313_0_168"/>
          <p:cNvCxnSpPr/>
          <p:nvPr/>
        </p:nvCxnSpPr>
        <p:spPr>
          <a:xfrm>
            <a:off x="4491942" y="5002444"/>
            <a:ext cx="1126500" cy="414300"/>
          </a:xfrm>
          <a:prstGeom prst="straightConnector1">
            <a:avLst/>
          </a:prstGeom>
          <a:noFill/>
          <a:ln cap="rnd" cmpd="sng" w="31750">
            <a:solidFill>
              <a:srgbClr val="EC5F65"/>
            </a:solidFill>
            <a:prstDash val="solid"/>
            <a:round/>
            <a:headEnd len="sm" w="sm" type="none"/>
            <a:tailEnd len="sm" w="sm" type="none"/>
          </a:ln>
        </p:spPr>
      </p:cxnSp>
      <p:cxnSp>
        <p:nvCxnSpPr>
          <p:cNvPr id="623" name="Google Shape;623;h45438f6048749313_0_168"/>
          <p:cNvCxnSpPr/>
          <p:nvPr/>
        </p:nvCxnSpPr>
        <p:spPr>
          <a:xfrm>
            <a:off x="6021935" y="1852913"/>
            <a:ext cx="745200" cy="0"/>
          </a:xfrm>
          <a:prstGeom prst="straightConnector1">
            <a:avLst/>
          </a:prstGeom>
          <a:noFill/>
          <a:ln cap="rnd" cmpd="sng" w="31750">
            <a:solidFill>
              <a:srgbClr val="EC5F65"/>
            </a:solidFill>
            <a:prstDash val="solid"/>
            <a:round/>
            <a:headEnd len="sm" w="sm" type="none"/>
            <a:tailEnd len="sm" w="sm" type="none"/>
          </a:ln>
        </p:spPr>
      </p:cxnSp>
      <p:cxnSp>
        <p:nvCxnSpPr>
          <p:cNvPr id="624" name="Google Shape;624;h45438f6048749313_0_168"/>
          <p:cNvCxnSpPr/>
          <p:nvPr/>
        </p:nvCxnSpPr>
        <p:spPr>
          <a:xfrm>
            <a:off x="6029383" y="2194501"/>
            <a:ext cx="745200" cy="0"/>
          </a:xfrm>
          <a:prstGeom prst="straightConnector1">
            <a:avLst/>
          </a:prstGeom>
          <a:noFill/>
          <a:ln cap="rnd" cmpd="sng" w="31750">
            <a:solidFill>
              <a:srgbClr val="EC5F65"/>
            </a:solidFill>
            <a:prstDash val="solid"/>
            <a:round/>
            <a:headEnd len="sm" w="sm" type="none"/>
            <a:tailEnd len="sm" w="sm" type="none"/>
          </a:ln>
        </p:spPr>
      </p:cxnSp>
      <p:cxnSp>
        <p:nvCxnSpPr>
          <p:cNvPr id="625" name="Google Shape;625;h45438f6048749313_0_168"/>
          <p:cNvCxnSpPr/>
          <p:nvPr/>
        </p:nvCxnSpPr>
        <p:spPr>
          <a:xfrm>
            <a:off x="5682222" y="2502913"/>
            <a:ext cx="1079100" cy="0"/>
          </a:xfrm>
          <a:prstGeom prst="straightConnector1">
            <a:avLst/>
          </a:prstGeom>
          <a:noFill/>
          <a:ln cap="rnd" cmpd="sng" w="31750">
            <a:solidFill>
              <a:srgbClr val="EC5F65"/>
            </a:solidFill>
            <a:prstDash val="solid"/>
            <a:round/>
            <a:headEnd len="sm" w="sm" type="none"/>
            <a:tailEnd len="sm" w="sm" type="none"/>
          </a:ln>
        </p:spPr>
      </p:cxnSp>
      <p:cxnSp>
        <p:nvCxnSpPr>
          <p:cNvPr id="626" name="Google Shape;626;h45438f6048749313_0_168"/>
          <p:cNvCxnSpPr/>
          <p:nvPr/>
        </p:nvCxnSpPr>
        <p:spPr>
          <a:xfrm flipH="1" rot="10800000">
            <a:off x="5947258" y="2801736"/>
            <a:ext cx="900900" cy="13800"/>
          </a:xfrm>
          <a:prstGeom prst="straightConnector1">
            <a:avLst/>
          </a:prstGeom>
          <a:noFill/>
          <a:ln cap="rnd" cmpd="sng" w="31750">
            <a:solidFill>
              <a:srgbClr val="EC5F65"/>
            </a:solidFill>
            <a:prstDash val="solid"/>
            <a:round/>
            <a:headEnd len="sm" w="sm" type="none"/>
            <a:tailEnd len="sm" w="sm" type="none"/>
          </a:ln>
        </p:spPr>
      </p:cxnSp>
      <p:cxnSp>
        <p:nvCxnSpPr>
          <p:cNvPr id="627" name="Google Shape;627;h45438f6048749313_0_168"/>
          <p:cNvCxnSpPr/>
          <p:nvPr/>
        </p:nvCxnSpPr>
        <p:spPr>
          <a:xfrm>
            <a:off x="5532237" y="3146983"/>
            <a:ext cx="1201500" cy="7800"/>
          </a:xfrm>
          <a:prstGeom prst="straightConnector1">
            <a:avLst/>
          </a:prstGeom>
          <a:noFill/>
          <a:ln cap="rnd" cmpd="sng" w="31750">
            <a:solidFill>
              <a:srgbClr val="EC5F65"/>
            </a:solidFill>
            <a:prstDash val="solid"/>
            <a:round/>
            <a:headEnd len="sm" w="sm" type="none"/>
            <a:tailEnd len="sm" w="sm" type="none"/>
          </a:ln>
        </p:spPr>
      </p:cxnSp>
      <p:cxnSp>
        <p:nvCxnSpPr>
          <p:cNvPr id="628" name="Google Shape;628;h45438f6048749313_0_168"/>
          <p:cNvCxnSpPr/>
          <p:nvPr/>
        </p:nvCxnSpPr>
        <p:spPr>
          <a:xfrm>
            <a:off x="5532237" y="3422095"/>
            <a:ext cx="1284900" cy="0"/>
          </a:xfrm>
          <a:prstGeom prst="straightConnector1">
            <a:avLst/>
          </a:prstGeom>
          <a:noFill/>
          <a:ln cap="rnd" cmpd="sng" w="31750">
            <a:solidFill>
              <a:srgbClr val="EC5F65"/>
            </a:solidFill>
            <a:prstDash val="solid"/>
            <a:round/>
            <a:headEnd len="sm" w="sm" type="none"/>
            <a:tailEnd len="sm" w="sm" type="none"/>
          </a:ln>
        </p:spPr>
      </p:cxnSp>
      <p:cxnSp>
        <p:nvCxnSpPr>
          <p:cNvPr id="629" name="Google Shape;629;h45438f6048749313_0_168"/>
          <p:cNvCxnSpPr/>
          <p:nvPr/>
        </p:nvCxnSpPr>
        <p:spPr>
          <a:xfrm>
            <a:off x="5521287" y="3814923"/>
            <a:ext cx="1284900" cy="16200"/>
          </a:xfrm>
          <a:prstGeom prst="straightConnector1">
            <a:avLst/>
          </a:prstGeom>
          <a:noFill/>
          <a:ln cap="rnd" cmpd="sng" w="31750">
            <a:solidFill>
              <a:srgbClr val="EC5F65"/>
            </a:solidFill>
            <a:prstDash val="solid"/>
            <a:round/>
            <a:headEnd len="sm" w="sm" type="none"/>
            <a:tailEnd len="sm" w="sm" type="none"/>
          </a:ln>
        </p:spPr>
      </p:cxnSp>
      <p:cxnSp>
        <p:nvCxnSpPr>
          <p:cNvPr id="630" name="Google Shape;630;h45438f6048749313_0_168"/>
          <p:cNvCxnSpPr/>
          <p:nvPr/>
        </p:nvCxnSpPr>
        <p:spPr>
          <a:xfrm>
            <a:off x="5538585" y="4092088"/>
            <a:ext cx="1201500" cy="0"/>
          </a:xfrm>
          <a:prstGeom prst="straightConnector1">
            <a:avLst/>
          </a:prstGeom>
          <a:noFill/>
          <a:ln cap="rnd" cmpd="sng" w="31750">
            <a:solidFill>
              <a:srgbClr val="EC5F65"/>
            </a:solidFill>
            <a:prstDash val="solid"/>
            <a:round/>
            <a:headEnd len="sm" w="sm" type="none"/>
            <a:tailEnd len="sm" w="sm" type="none"/>
          </a:ln>
        </p:spPr>
      </p:cxnSp>
      <p:cxnSp>
        <p:nvCxnSpPr>
          <p:cNvPr id="631" name="Google Shape;631;h45438f6048749313_0_168"/>
          <p:cNvCxnSpPr/>
          <p:nvPr/>
        </p:nvCxnSpPr>
        <p:spPr>
          <a:xfrm>
            <a:off x="5665730" y="4392043"/>
            <a:ext cx="1128000" cy="0"/>
          </a:xfrm>
          <a:prstGeom prst="straightConnector1">
            <a:avLst/>
          </a:prstGeom>
          <a:noFill/>
          <a:ln cap="rnd" cmpd="sng" w="31750">
            <a:solidFill>
              <a:srgbClr val="EC5F65"/>
            </a:solidFill>
            <a:prstDash val="solid"/>
            <a:round/>
            <a:headEnd len="sm" w="sm" type="none"/>
            <a:tailEnd len="sm" w="sm" type="none"/>
          </a:ln>
        </p:spPr>
      </p:cxnSp>
      <p:cxnSp>
        <p:nvCxnSpPr>
          <p:cNvPr id="632" name="Google Shape;632;h45438f6048749313_0_168"/>
          <p:cNvCxnSpPr/>
          <p:nvPr/>
        </p:nvCxnSpPr>
        <p:spPr>
          <a:xfrm>
            <a:off x="5665730" y="4566565"/>
            <a:ext cx="1118100" cy="0"/>
          </a:xfrm>
          <a:prstGeom prst="straightConnector1">
            <a:avLst/>
          </a:prstGeom>
          <a:noFill/>
          <a:ln cap="rnd" cmpd="sng" w="31750">
            <a:solidFill>
              <a:srgbClr val="EC5F65"/>
            </a:solidFill>
            <a:prstDash val="solid"/>
            <a:round/>
            <a:headEnd len="sm" w="sm" type="none"/>
            <a:tailEnd len="sm" w="sm" type="none"/>
          </a:ln>
        </p:spPr>
      </p:cxnSp>
      <p:cxnSp>
        <p:nvCxnSpPr>
          <p:cNvPr id="633" name="Google Shape;633;h45438f6048749313_0_168"/>
          <p:cNvCxnSpPr/>
          <p:nvPr/>
        </p:nvCxnSpPr>
        <p:spPr>
          <a:xfrm flipH="1" rot="10800000">
            <a:off x="5649529" y="4875155"/>
            <a:ext cx="1156500" cy="6900"/>
          </a:xfrm>
          <a:prstGeom prst="straightConnector1">
            <a:avLst/>
          </a:prstGeom>
          <a:noFill/>
          <a:ln cap="rnd" cmpd="sng" w="31750">
            <a:solidFill>
              <a:srgbClr val="EC5F65"/>
            </a:solidFill>
            <a:prstDash val="solid"/>
            <a:round/>
            <a:headEnd len="sm" w="sm" type="none"/>
            <a:tailEnd len="sm" w="sm" type="none"/>
          </a:ln>
        </p:spPr>
      </p:cxnSp>
      <p:cxnSp>
        <p:nvCxnSpPr>
          <p:cNvPr id="634" name="Google Shape;634;h45438f6048749313_0_168"/>
          <p:cNvCxnSpPr/>
          <p:nvPr/>
        </p:nvCxnSpPr>
        <p:spPr>
          <a:xfrm>
            <a:off x="5682222" y="5129167"/>
            <a:ext cx="1117800" cy="0"/>
          </a:xfrm>
          <a:prstGeom prst="straightConnector1">
            <a:avLst/>
          </a:prstGeom>
          <a:noFill/>
          <a:ln cap="rnd" cmpd="sng" w="31750">
            <a:solidFill>
              <a:srgbClr val="EC5F65"/>
            </a:solidFill>
            <a:prstDash val="solid"/>
            <a:round/>
            <a:headEnd len="sm" w="sm" type="none"/>
            <a:tailEnd len="sm" w="sm" type="none"/>
          </a:ln>
        </p:spPr>
      </p:cxnSp>
      <p:cxnSp>
        <p:nvCxnSpPr>
          <p:cNvPr id="635" name="Google Shape;635;h45438f6048749313_0_168"/>
          <p:cNvCxnSpPr/>
          <p:nvPr/>
        </p:nvCxnSpPr>
        <p:spPr>
          <a:xfrm>
            <a:off x="5605690" y="5415748"/>
            <a:ext cx="1188000" cy="0"/>
          </a:xfrm>
          <a:prstGeom prst="straightConnector1">
            <a:avLst/>
          </a:prstGeom>
          <a:noFill/>
          <a:ln cap="rnd" cmpd="sng" w="31750">
            <a:solidFill>
              <a:srgbClr val="EC5F65"/>
            </a:solidFill>
            <a:prstDash val="solid"/>
            <a:round/>
            <a:headEnd len="sm" w="sm" type="none"/>
            <a:tailEnd len="sm" w="sm" type="none"/>
          </a:ln>
        </p:spPr>
      </p:cxnSp>
      <p:sp>
        <p:nvSpPr>
          <p:cNvPr id="636" name="Google Shape;636;h45438f6048749313_0_168"/>
          <p:cNvSpPr/>
          <p:nvPr/>
        </p:nvSpPr>
        <p:spPr>
          <a:xfrm>
            <a:off x="6665417" y="1751191"/>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37" name="Google Shape;637;h45438f6048749313_0_168"/>
          <p:cNvSpPr/>
          <p:nvPr/>
        </p:nvSpPr>
        <p:spPr>
          <a:xfrm>
            <a:off x="6644646" y="2065033"/>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38" name="Google Shape;638;h45438f6048749313_0_168"/>
          <p:cNvSpPr/>
          <p:nvPr/>
        </p:nvSpPr>
        <p:spPr>
          <a:xfrm>
            <a:off x="6644646" y="2417345"/>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39" name="Google Shape;639;h45438f6048749313_0_168"/>
          <p:cNvSpPr/>
          <p:nvPr/>
        </p:nvSpPr>
        <p:spPr>
          <a:xfrm>
            <a:off x="6644646" y="2700072"/>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0" name="Google Shape;640;h45438f6048749313_0_168"/>
          <p:cNvSpPr/>
          <p:nvPr/>
        </p:nvSpPr>
        <p:spPr>
          <a:xfrm>
            <a:off x="6644646" y="3068867"/>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1" name="Google Shape;641;h45438f6048749313_0_168"/>
          <p:cNvSpPr/>
          <p:nvPr/>
        </p:nvSpPr>
        <p:spPr>
          <a:xfrm>
            <a:off x="6644646" y="3322525"/>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2" name="Google Shape;642;h45438f6048749313_0_168"/>
          <p:cNvSpPr/>
          <p:nvPr/>
        </p:nvSpPr>
        <p:spPr>
          <a:xfrm>
            <a:off x="6621569" y="3691936"/>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3" name="Google Shape;643;h45438f6048749313_0_168"/>
          <p:cNvSpPr/>
          <p:nvPr/>
        </p:nvSpPr>
        <p:spPr>
          <a:xfrm>
            <a:off x="6621569" y="3958676"/>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4" name="Google Shape;644;h45438f6048749313_0_168"/>
          <p:cNvSpPr/>
          <p:nvPr/>
        </p:nvSpPr>
        <p:spPr>
          <a:xfrm>
            <a:off x="6621569" y="4252261"/>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5" name="Google Shape;645;h45438f6048749313_0_168"/>
          <p:cNvSpPr/>
          <p:nvPr/>
        </p:nvSpPr>
        <p:spPr>
          <a:xfrm>
            <a:off x="6621569" y="4515007"/>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6" name="Google Shape;646;h45438f6048749313_0_168"/>
          <p:cNvSpPr/>
          <p:nvPr/>
        </p:nvSpPr>
        <p:spPr>
          <a:xfrm>
            <a:off x="6621569" y="4782934"/>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7" name="Google Shape;647;h45438f6048749313_0_168"/>
          <p:cNvSpPr/>
          <p:nvPr/>
        </p:nvSpPr>
        <p:spPr>
          <a:xfrm>
            <a:off x="6621569" y="5037178"/>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8" name="Google Shape;648;h45438f6048749313_0_168"/>
          <p:cNvSpPr/>
          <p:nvPr/>
        </p:nvSpPr>
        <p:spPr>
          <a:xfrm>
            <a:off x="6621569" y="5330179"/>
            <a:ext cx="206375" cy="206375"/>
          </a:xfrm>
          <a:custGeom>
            <a:rect b="b" l="l" r="r" t="t"/>
            <a:pathLst>
              <a:path extrusionOk="0"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49" name="Google Shape;649;h45438f6048749313_0_168"/>
          <p:cNvSpPr txBox="1"/>
          <p:nvPr/>
        </p:nvSpPr>
        <p:spPr>
          <a:xfrm>
            <a:off x="7005362" y="1677388"/>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Logistics</a:t>
            </a:r>
            <a:endParaRPr sz="900"/>
          </a:p>
        </p:txBody>
      </p:sp>
      <p:sp>
        <p:nvSpPr>
          <p:cNvPr id="650" name="Google Shape;650;h45438f6048749313_0_168"/>
          <p:cNvSpPr txBox="1"/>
          <p:nvPr/>
        </p:nvSpPr>
        <p:spPr>
          <a:xfrm>
            <a:off x="7005362" y="2012114"/>
            <a:ext cx="2757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IT and Cyber Security </a:t>
            </a:r>
            <a:endParaRPr sz="900"/>
          </a:p>
        </p:txBody>
      </p:sp>
      <p:sp>
        <p:nvSpPr>
          <p:cNvPr id="651" name="Google Shape;651;h45438f6048749313_0_168"/>
          <p:cNvSpPr txBox="1"/>
          <p:nvPr/>
        </p:nvSpPr>
        <p:spPr>
          <a:xfrm>
            <a:off x="7005362" y="2362433"/>
            <a:ext cx="15687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Data Analytics</a:t>
            </a:r>
            <a:endParaRPr sz="900"/>
          </a:p>
        </p:txBody>
      </p:sp>
      <p:sp>
        <p:nvSpPr>
          <p:cNvPr id="652" name="Google Shape;652;h45438f6048749313_0_168"/>
          <p:cNvSpPr txBox="1"/>
          <p:nvPr/>
        </p:nvSpPr>
        <p:spPr>
          <a:xfrm>
            <a:off x="7005362" y="2668322"/>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Sales</a:t>
            </a:r>
            <a:endParaRPr sz="900"/>
          </a:p>
        </p:txBody>
      </p:sp>
      <p:sp>
        <p:nvSpPr>
          <p:cNvPr id="653" name="Google Shape;653;h45438f6048749313_0_168"/>
          <p:cNvSpPr txBox="1"/>
          <p:nvPr/>
        </p:nvSpPr>
        <p:spPr>
          <a:xfrm>
            <a:off x="7005362" y="2981656"/>
            <a:ext cx="26877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Business Development </a:t>
            </a:r>
            <a:endParaRPr sz="900"/>
          </a:p>
        </p:txBody>
      </p:sp>
      <p:sp>
        <p:nvSpPr>
          <p:cNvPr id="654" name="Google Shape;654;h45438f6048749313_0_168"/>
          <p:cNvSpPr txBox="1"/>
          <p:nvPr/>
        </p:nvSpPr>
        <p:spPr>
          <a:xfrm>
            <a:off x="7005362" y="3265401"/>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Marketing </a:t>
            </a:r>
            <a:endParaRPr sz="900"/>
          </a:p>
        </p:txBody>
      </p:sp>
      <p:sp>
        <p:nvSpPr>
          <p:cNvPr id="655" name="Google Shape;655;h45438f6048749313_0_168"/>
          <p:cNvSpPr txBox="1"/>
          <p:nvPr/>
        </p:nvSpPr>
        <p:spPr>
          <a:xfrm>
            <a:off x="7005362" y="3616768"/>
            <a:ext cx="2607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Human Resources (HR)</a:t>
            </a:r>
            <a:endParaRPr sz="900"/>
          </a:p>
        </p:txBody>
      </p:sp>
      <p:sp>
        <p:nvSpPr>
          <p:cNvPr id="656" name="Google Shape;656;h45438f6048749313_0_168"/>
          <p:cNvSpPr txBox="1"/>
          <p:nvPr/>
        </p:nvSpPr>
        <p:spPr>
          <a:xfrm>
            <a:off x="7005362" y="3903764"/>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Finance </a:t>
            </a:r>
            <a:endParaRPr sz="900"/>
          </a:p>
        </p:txBody>
      </p:sp>
      <p:sp>
        <p:nvSpPr>
          <p:cNvPr id="657" name="Google Shape;657;h45438f6048749313_0_168"/>
          <p:cNvSpPr txBox="1"/>
          <p:nvPr/>
        </p:nvSpPr>
        <p:spPr>
          <a:xfrm>
            <a:off x="7005362" y="4164022"/>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Legal </a:t>
            </a:r>
            <a:endParaRPr sz="900"/>
          </a:p>
        </p:txBody>
      </p:sp>
      <p:sp>
        <p:nvSpPr>
          <p:cNvPr id="658" name="Google Shape;658;h45438f6048749313_0_168"/>
          <p:cNvSpPr txBox="1"/>
          <p:nvPr/>
        </p:nvSpPr>
        <p:spPr>
          <a:xfrm>
            <a:off x="7005362" y="4445539"/>
            <a:ext cx="2607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Facilities Management </a:t>
            </a:r>
            <a:endParaRPr sz="900"/>
          </a:p>
        </p:txBody>
      </p:sp>
      <p:sp>
        <p:nvSpPr>
          <p:cNvPr id="659" name="Google Shape;659;h45438f6048749313_0_168"/>
          <p:cNvSpPr txBox="1"/>
          <p:nvPr/>
        </p:nvSpPr>
        <p:spPr>
          <a:xfrm>
            <a:off x="7005362" y="4707284"/>
            <a:ext cx="1176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Security </a:t>
            </a:r>
            <a:endParaRPr sz="900"/>
          </a:p>
        </p:txBody>
      </p:sp>
      <p:sp>
        <p:nvSpPr>
          <p:cNvPr id="660" name="Google Shape;660;h45438f6048749313_0_168"/>
          <p:cNvSpPr txBox="1"/>
          <p:nvPr/>
        </p:nvSpPr>
        <p:spPr>
          <a:xfrm>
            <a:off x="7005362" y="4982451"/>
            <a:ext cx="26073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Customer Service</a:t>
            </a:r>
            <a:endParaRPr sz="900"/>
          </a:p>
        </p:txBody>
      </p:sp>
      <p:sp>
        <p:nvSpPr>
          <p:cNvPr id="661" name="Google Shape;661;h45438f6048749313_0_168"/>
          <p:cNvSpPr txBox="1"/>
          <p:nvPr/>
        </p:nvSpPr>
        <p:spPr>
          <a:xfrm>
            <a:off x="7005362" y="5275268"/>
            <a:ext cx="3264900" cy="26160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lang="en-GB" sz="1700">
                <a:solidFill>
                  <a:srgbClr val="000000"/>
                </a:solidFill>
                <a:latin typeface="Lato"/>
                <a:ea typeface="Lato"/>
                <a:cs typeface="Lato"/>
                <a:sym typeface="Lato"/>
              </a:rPr>
              <a:t>Training and Development </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09"/>
                                        </p:tgtEl>
                                        <p:attrNameLst>
                                          <p:attrName>style.visibility</p:attrName>
                                        </p:attrNameLst>
                                      </p:cBhvr>
                                      <p:to>
                                        <p:strVal val="visible"/>
                                      </p:to>
                                    </p:set>
                                    <p:animEffect filter="fade" transition="in">
                                      <p:cBhvr>
                                        <p:cTn dur="500"/>
                                        <p:tgtEl>
                                          <p:spTgt spid="609"/>
                                        </p:tgtEl>
                                      </p:cBhvr>
                                    </p:animEffect>
                                  </p:childTnLst>
                                </p:cTn>
                              </p:par>
                              <p:par>
                                <p:cTn fill="hold" nodeType="withEffect" presetClass="entr" presetID="10" presetSubtype="0">
                                  <p:stCondLst>
                                    <p:cond delay="0"/>
                                  </p:stCondLst>
                                  <p:childTnLst>
                                    <p:set>
                                      <p:cBhvr>
                                        <p:cTn dur="1" fill="hold">
                                          <p:stCondLst>
                                            <p:cond delay="0"/>
                                          </p:stCondLst>
                                        </p:cTn>
                                        <p:tgtEl>
                                          <p:spTgt spid="610"/>
                                        </p:tgtEl>
                                        <p:attrNameLst>
                                          <p:attrName>style.visibility</p:attrName>
                                        </p:attrNameLst>
                                      </p:cBhvr>
                                      <p:to>
                                        <p:strVal val="visible"/>
                                      </p:to>
                                    </p:set>
                                    <p:animEffect filter="fade" transition="in">
                                      <p:cBhvr>
                                        <p:cTn dur="500"/>
                                        <p:tgtEl>
                                          <p:spTgt spid="610"/>
                                        </p:tgtEl>
                                      </p:cBhvr>
                                    </p:animEffect>
                                  </p:childTnLst>
                                </p:cTn>
                              </p:par>
                              <p:par>
                                <p:cTn fill="hold" nodeType="withEffect" presetClass="entr" presetID="10" presetSubtype="0">
                                  <p:stCondLst>
                                    <p:cond delay="0"/>
                                  </p:stCondLst>
                                  <p:childTnLst>
                                    <p:set>
                                      <p:cBhvr>
                                        <p:cTn dur="1" fill="hold">
                                          <p:stCondLst>
                                            <p:cond delay="0"/>
                                          </p:stCondLst>
                                        </p:cTn>
                                        <p:tgtEl>
                                          <p:spTgt spid="623"/>
                                        </p:tgtEl>
                                        <p:attrNameLst>
                                          <p:attrName>style.visibility</p:attrName>
                                        </p:attrNameLst>
                                      </p:cBhvr>
                                      <p:to>
                                        <p:strVal val="visible"/>
                                      </p:to>
                                    </p:set>
                                    <p:animEffect filter="fade" transition="in">
                                      <p:cBhvr>
                                        <p:cTn dur="500"/>
                                        <p:tgtEl>
                                          <p:spTgt spid="623"/>
                                        </p:tgtEl>
                                      </p:cBhvr>
                                    </p:animEffect>
                                  </p:childTnLst>
                                </p:cTn>
                              </p:par>
                              <p:par>
                                <p:cTn fill="hold" nodeType="withEffect" presetClass="entr" presetID="10" presetSubtype="0">
                                  <p:stCondLst>
                                    <p:cond delay="0"/>
                                  </p:stCondLst>
                                  <p:childTnLst>
                                    <p:set>
                                      <p:cBhvr>
                                        <p:cTn dur="1" fill="hold">
                                          <p:stCondLst>
                                            <p:cond delay="0"/>
                                          </p:stCondLst>
                                        </p:cTn>
                                        <p:tgtEl>
                                          <p:spTgt spid="611"/>
                                        </p:tgtEl>
                                        <p:attrNameLst>
                                          <p:attrName>style.visibility</p:attrName>
                                        </p:attrNameLst>
                                      </p:cBhvr>
                                      <p:to>
                                        <p:strVal val="visible"/>
                                      </p:to>
                                    </p:set>
                                    <p:animEffect filter="fade" transition="in">
                                      <p:cBhvr>
                                        <p:cTn dur="500"/>
                                        <p:tgtEl>
                                          <p:spTgt spid="611"/>
                                        </p:tgtEl>
                                      </p:cBhvr>
                                    </p:animEffect>
                                  </p:childTnLst>
                                </p:cTn>
                              </p:par>
                              <p:par>
                                <p:cTn fill="hold" nodeType="withEffect" presetClass="entr" presetID="10" presetSubtype="0">
                                  <p:stCondLst>
                                    <p:cond delay="0"/>
                                  </p:stCondLst>
                                  <p:childTnLst>
                                    <p:set>
                                      <p:cBhvr>
                                        <p:cTn dur="1" fill="hold">
                                          <p:stCondLst>
                                            <p:cond delay="0"/>
                                          </p:stCondLst>
                                        </p:cTn>
                                        <p:tgtEl>
                                          <p:spTgt spid="624"/>
                                        </p:tgtEl>
                                        <p:attrNameLst>
                                          <p:attrName>style.visibility</p:attrName>
                                        </p:attrNameLst>
                                      </p:cBhvr>
                                      <p:to>
                                        <p:strVal val="visible"/>
                                      </p:to>
                                    </p:set>
                                    <p:animEffect filter="fade" transition="in">
                                      <p:cBhvr>
                                        <p:cTn dur="500"/>
                                        <p:tgtEl>
                                          <p:spTgt spid="62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49"/>
                                        </p:tgtEl>
                                        <p:attrNameLst>
                                          <p:attrName>style.visibility</p:attrName>
                                        </p:attrNameLst>
                                      </p:cBhvr>
                                      <p:to>
                                        <p:strVal val="visible"/>
                                      </p:to>
                                    </p:set>
                                    <p:animEffect filter="fade" transition="in">
                                      <p:cBhvr>
                                        <p:cTn dur="500"/>
                                        <p:tgtEl>
                                          <p:spTgt spid="649"/>
                                        </p:tgtEl>
                                      </p:cBhvr>
                                    </p:animEffect>
                                  </p:childTnLst>
                                </p:cTn>
                              </p:par>
                              <p:par>
                                <p:cTn fill="hold" nodeType="withEffect" presetClass="entr" presetID="10" presetSubtype="0">
                                  <p:stCondLst>
                                    <p:cond delay="0"/>
                                  </p:stCondLst>
                                  <p:childTnLst>
                                    <p:set>
                                      <p:cBhvr>
                                        <p:cTn dur="1" fill="hold">
                                          <p:stCondLst>
                                            <p:cond delay="0"/>
                                          </p:stCondLst>
                                        </p:cTn>
                                        <p:tgtEl>
                                          <p:spTgt spid="650"/>
                                        </p:tgtEl>
                                        <p:attrNameLst>
                                          <p:attrName>style.visibility</p:attrName>
                                        </p:attrNameLst>
                                      </p:cBhvr>
                                      <p:to>
                                        <p:strVal val="visible"/>
                                      </p:to>
                                    </p:set>
                                    <p:animEffect filter="fade" transition="in">
                                      <p:cBhvr>
                                        <p:cTn dur="500"/>
                                        <p:tgtEl>
                                          <p:spTgt spid="65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12"/>
                                        </p:tgtEl>
                                        <p:attrNameLst>
                                          <p:attrName>style.visibility</p:attrName>
                                        </p:attrNameLst>
                                      </p:cBhvr>
                                      <p:to>
                                        <p:strVal val="visible"/>
                                      </p:to>
                                    </p:set>
                                    <p:animEffect filter="fade" transition="in">
                                      <p:cBhvr>
                                        <p:cTn dur="500"/>
                                        <p:tgtEl>
                                          <p:spTgt spid="612"/>
                                        </p:tgtEl>
                                      </p:cBhvr>
                                    </p:animEffect>
                                  </p:childTnLst>
                                </p:cTn>
                              </p:par>
                              <p:par>
                                <p:cTn fill="hold" nodeType="withEffect" presetClass="entr" presetID="10" presetSubtype="0">
                                  <p:stCondLst>
                                    <p:cond delay="0"/>
                                  </p:stCondLst>
                                  <p:childTnLst>
                                    <p:set>
                                      <p:cBhvr>
                                        <p:cTn dur="1" fill="hold">
                                          <p:stCondLst>
                                            <p:cond delay="0"/>
                                          </p:stCondLst>
                                        </p:cTn>
                                        <p:tgtEl>
                                          <p:spTgt spid="625"/>
                                        </p:tgtEl>
                                        <p:attrNameLst>
                                          <p:attrName>style.visibility</p:attrName>
                                        </p:attrNameLst>
                                      </p:cBhvr>
                                      <p:to>
                                        <p:strVal val="visible"/>
                                      </p:to>
                                    </p:set>
                                    <p:animEffect filter="fade" transition="in">
                                      <p:cBhvr>
                                        <p:cTn dur="500"/>
                                        <p:tgtEl>
                                          <p:spTgt spid="625"/>
                                        </p:tgtEl>
                                      </p:cBhvr>
                                    </p:animEffect>
                                  </p:childTnLst>
                                </p:cTn>
                              </p:par>
                              <p:par>
                                <p:cTn fill="hold" nodeType="withEffect" presetClass="entr" presetID="10" presetSubtype="0">
                                  <p:stCondLst>
                                    <p:cond delay="0"/>
                                  </p:stCondLst>
                                  <p:childTnLst>
                                    <p:set>
                                      <p:cBhvr>
                                        <p:cTn dur="1" fill="hold">
                                          <p:stCondLst>
                                            <p:cond delay="0"/>
                                          </p:stCondLst>
                                        </p:cTn>
                                        <p:tgtEl>
                                          <p:spTgt spid="613"/>
                                        </p:tgtEl>
                                        <p:attrNameLst>
                                          <p:attrName>style.visibility</p:attrName>
                                        </p:attrNameLst>
                                      </p:cBhvr>
                                      <p:to>
                                        <p:strVal val="visible"/>
                                      </p:to>
                                    </p:set>
                                    <p:animEffect filter="fade" transition="in">
                                      <p:cBhvr>
                                        <p:cTn dur="500"/>
                                        <p:tgtEl>
                                          <p:spTgt spid="613"/>
                                        </p:tgtEl>
                                      </p:cBhvr>
                                    </p:animEffect>
                                  </p:childTnLst>
                                </p:cTn>
                              </p:par>
                              <p:par>
                                <p:cTn fill="hold" nodeType="withEffect" presetClass="entr" presetID="10" presetSubtype="0">
                                  <p:stCondLst>
                                    <p:cond delay="0"/>
                                  </p:stCondLst>
                                  <p:childTnLst>
                                    <p:set>
                                      <p:cBhvr>
                                        <p:cTn dur="1" fill="hold">
                                          <p:stCondLst>
                                            <p:cond delay="0"/>
                                          </p:stCondLst>
                                        </p:cTn>
                                        <p:tgtEl>
                                          <p:spTgt spid="626"/>
                                        </p:tgtEl>
                                        <p:attrNameLst>
                                          <p:attrName>style.visibility</p:attrName>
                                        </p:attrNameLst>
                                      </p:cBhvr>
                                      <p:to>
                                        <p:strVal val="visible"/>
                                      </p:to>
                                    </p:set>
                                    <p:animEffect filter="fade" transition="in">
                                      <p:cBhvr>
                                        <p:cTn dur="500"/>
                                        <p:tgtEl>
                                          <p:spTgt spid="62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51"/>
                                        </p:tgtEl>
                                        <p:attrNameLst>
                                          <p:attrName>style.visibility</p:attrName>
                                        </p:attrNameLst>
                                      </p:cBhvr>
                                      <p:to>
                                        <p:strVal val="visible"/>
                                      </p:to>
                                    </p:set>
                                    <p:animEffect filter="fade" transition="in">
                                      <p:cBhvr>
                                        <p:cTn dur="500"/>
                                        <p:tgtEl>
                                          <p:spTgt spid="651"/>
                                        </p:tgtEl>
                                      </p:cBhvr>
                                    </p:animEffect>
                                  </p:childTnLst>
                                </p:cTn>
                              </p:par>
                              <p:par>
                                <p:cTn fill="hold" nodeType="withEffect" presetClass="entr" presetID="10" presetSubtype="0">
                                  <p:stCondLst>
                                    <p:cond delay="0"/>
                                  </p:stCondLst>
                                  <p:childTnLst>
                                    <p:set>
                                      <p:cBhvr>
                                        <p:cTn dur="1" fill="hold">
                                          <p:stCondLst>
                                            <p:cond delay="0"/>
                                          </p:stCondLst>
                                        </p:cTn>
                                        <p:tgtEl>
                                          <p:spTgt spid="652"/>
                                        </p:tgtEl>
                                        <p:attrNameLst>
                                          <p:attrName>style.visibility</p:attrName>
                                        </p:attrNameLst>
                                      </p:cBhvr>
                                      <p:to>
                                        <p:strVal val="visible"/>
                                      </p:to>
                                    </p:set>
                                    <p:animEffect filter="fade" transition="in">
                                      <p:cBhvr>
                                        <p:cTn dur="500"/>
                                        <p:tgtEl>
                                          <p:spTgt spid="652"/>
                                        </p:tgtEl>
                                      </p:cBhvr>
                                    </p:animEffect>
                                  </p:childTnLst>
                                </p:cTn>
                              </p:par>
                              <p:par>
                                <p:cTn fill="hold" nodeType="withEffect" presetClass="entr" presetID="10" presetSubtype="0">
                                  <p:stCondLst>
                                    <p:cond delay="0"/>
                                  </p:stCondLst>
                                  <p:childTnLst>
                                    <p:set>
                                      <p:cBhvr>
                                        <p:cTn dur="1" fill="hold">
                                          <p:stCondLst>
                                            <p:cond delay="0"/>
                                          </p:stCondLst>
                                        </p:cTn>
                                        <p:tgtEl>
                                          <p:spTgt spid="614"/>
                                        </p:tgtEl>
                                        <p:attrNameLst>
                                          <p:attrName>style.visibility</p:attrName>
                                        </p:attrNameLst>
                                      </p:cBhvr>
                                      <p:to>
                                        <p:strVal val="visible"/>
                                      </p:to>
                                    </p:set>
                                    <p:animEffect filter="fade" transition="in">
                                      <p:cBhvr>
                                        <p:cTn dur="500"/>
                                        <p:tgtEl>
                                          <p:spTgt spid="614"/>
                                        </p:tgtEl>
                                      </p:cBhvr>
                                    </p:animEffect>
                                  </p:childTnLst>
                                </p:cTn>
                              </p:par>
                              <p:par>
                                <p:cTn fill="hold" nodeType="withEffect" presetClass="entr" presetID="10" presetSubtype="0">
                                  <p:stCondLst>
                                    <p:cond delay="0"/>
                                  </p:stCondLst>
                                  <p:childTnLst>
                                    <p:set>
                                      <p:cBhvr>
                                        <p:cTn dur="1" fill="hold">
                                          <p:stCondLst>
                                            <p:cond delay="0"/>
                                          </p:stCondLst>
                                        </p:cTn>
                                        <p:tgtEl>
                                          <p:spTgt spid="615"/>
                                        </p:tgtEl>
                                        <p:attrNameLst>
                                          <p:attrName>style.visibility</p:attrName>
                                        </p:attrNameLst>
                                      </p:cBhvr>
                                      <p:to>
                                        <p:strVal val="visible"/>
                                      </p:to>
                                    </p:set>
                                    <p:animEffect filter="fade" transition="in">
                                      <p:cBhvr>
                                        <p:cTn dur="500"/>
                                        <p:tgtEl>
                                          <p:spTgt spid="615"/>
                                        </p:tgtEl>
                                      </p:cBhvr>
                                    </p:animEffect>
                                  </p:childTnLst>
                                </p:cTn>
                              </p:par>
                              <p:par>
                                <p:cTn fill="hold" nodeType="withEffect" presetClass="entr" presetID="10" presetSubtype="0">
                                  <p:stCondLst>
                                    <p:cond delay="0"/>
                                  </p:stCondLst>
                                  <p:childTnLst>
                                    <p:set>
                                      <p:cBhvr>
                                        <p:cTn dur="1" fill="hold">
                                          <p:stCondLst>
                                            <p:cond delay="0"/>
                                          </p:stCondLst>
                                        </p:cTn>
                                        <p:tgtEl>
                                          <p:spTgt spid="627"/>
                                        </p:tgtEl>
                                        <p:attrNameLst>
                                          <p:attrName>style.visibility</p:attrName>
                                        </p:attrNameLst>
                                      </p:cBhvr>
                                      <p:to>
                                        <p:strVal val="visible"/>
                                      </p:to>
                                    </p:set>
                                    <p:animEffect filter="fade" transition="in">
                                      <p:cBhvr>
                                        <p:cTn dur="500"/>
                                        <p:tgtEl>
                                          <p:spTgt spid="627"/>
                                        </p:tgtEl>
                                      </p:cBhvr>
                                    </p:animEffect>
                                  </p:childTnLst>
                                </p:cTn>
                              </p:par>
                              <p:par>
                                <p:cTn fill="hold" nodeType="withEffect" presetClass="entr" presetID="10" presetSubtype="0">
                                  <p:stCondLst>
                                    <p:cond delay="0"/>
                                  </p:stCondLst>
                                  <p:childTnLst>
                                    <p:set>
                                      <p:cBhvr>
                                        <p:cTn dur="1" fill="hold">
                                          <p:stCondLst>
                                            <p:cond delay="0"/>
                                          </p:stCondLst>
                                        </p:cTn>
                                        <p:tgtEl>
                                          <p:spTgt spid="628"/>
                                        </p:tgtEl>
                                        <p:attrNameLst>
                                          <p:attrName>style.visibility</p:attrName>
                                        </p:attrNameLst>
                                      </p:cBhvr>
                                      <p:to>
                                        <p:strVal val="visible"/>
                                      </p:to>
                                    </p:set>
                                    <p:animEffect filter="fade" transition="in">
                                      <p:cBhvr>
                                        <p:cTn dur="500"/>
                                        <p:tgtEl>
                                          <p:spTgt spid="628"/>
                                        </p:tgtEl>
                                      </p:cBhvr>
                                    </p:animEffect>
                                  </p:childTnLst>
                                </p:cTn>
                              </p:par>
                              <p:par>
                                <p:cTn fill="hold" nodeType="withEffect" presetClass="entr" presetID="10" presetSubtype="0">
                                  <p:stCondLst>
                                    <p:cond delay="0"/>
                                  </p:stCondLst>
                                  <p:childTnLst>
                                    <p:set>
                                      <p:cBhvr>
                                        <p:cTn dur="1" fill="hold">
                                          <p:stCondLst>
                                            <p:cond delay="0"/>
                                          </p:stCondLst>
                                        </p:cTn>
                                        <p:tgtEl>
                                          <p:spTgt spid="653"/>
                                        </p:tgtEl>
                                        <p:attrNameLst>
                                          <p:attrName>style.visibility</p:attrName>
                                        </p:attrNameLst>
                                      </p:cBhvr>
                                      <p:to>
                                        <p:strVal val="visible"/>
                                      </p:to>
                                    </p:set>
                                    <p:animEffect filter="fade" transition="in">
                                      <p:cBhvr>
                                        <p:cTn dur="500"/>
                                        <p:tgtEl>
                                          <p:spTgt spid="653"/>
                                        </p:tgtEl>
                                      </p:cBhvr>
                                    </p:animEffect>
                                  </p:childTnLst>
                                </p:cTn>
                              </p:par>
                              <p:par>
                                <p:cTn fill="hold" nodeType="withEffect" presetClass="entr" presetID="10" presetSubtype="0">
                                  <p:stCondLst>
                                    <p:cond delay="0"/>
                                  </p:stCondLst>
                                  <p:childTnLst>
                                    <p:set>
                                      <p:cBhvr>
                                        <p:cTn dur="1" fill="hold">
                                          <p:stCondLst>
                                            <p:cond delay="0"/>
                                          </p:stCondLst>
                                        </p:cTn>
                                        <p:tgtEl>
                                          <p:spTgt spid="654"/>
                                        </p:tgtEl>
                                        <p:attrNameLst>
                                          <p:attrName>style.visibility</p:attrName>
                                        </p:attrNameLst>
                                      </p:cBhvr>
                                      <p:to>
                                        <p:strVal val="visible"/>
                                      </p:to>
                                    </p:set>
                                    <p:animEffect filter="fade" transition="in">
                                      <p:cBhvr>
                                        <p:cTn dur="500"/>
                                        <p:tgtEl>
                                          <p:spTgt spid="654"/>
                                        </p:tgtEl>
                                      </p:cBhvr>
                                    </p:animEffect>
                                  </p:childTnLst>
                                </p:cTn>
                              </p:par>
                              <p:par>
                                <p:cTn fill="hold" nodeType="withEffect" presetClass="entr" presetID="10" presetSubtype="0">
                                  <p:stCondLst>
                                    <p:cond delay="0"/>
                                  </p:stCondLst>
                                  <p:childTnLst>
                                    <p:set>
                                      <p:cBhvr>
                                        <p:cTn dur="1" fill="hold">
                                          <p:stCondLst>
                                            <p:cond delay="0"/>
                                          </p:stCondLst>
                                        </p:cTn>
                                        <p:tgtEl>
                                          <p:spTgt spid="616"/>
                                        </p:tgtEl>
                                        <p:attrNameLst>
                                          <p:attrName>style.visibility</p:attrName>
                                        </p:attrNameLst>
                                      </p:cBhvr>
                                      <p:to>
                                        <p:strVal val="visible"/>
                                      </p:to>
                                    </p:set>
                                    <p:animEffect filter="fade" transition="in">
                                      <p:cBhvr>
                                        <p:cTn dur="500"/>
                                        <p:tgtEl>
                                          <p:spTgt spid="616"/>
                                        </p:tgtEl>
                                      </p:cBhvr>
                                    </p:animEffect>
                                  </p:childTnLst>
                                </p:cTn>
                              </p:par>
                              <p:par>
                                <p:cTn fill="hold" nodeType="withEffect" presetClass="entr" presetID="10" presetSubtype="0">
                                  <p:stCondLst>
                                    <p:cond delay="0"/>
                                  </p:stCondLst>
                                  <p:childTnLst>
                                    <p:set>
                                      <p:cBhvr>
                                        <p:cTn dur="1" fill="hold">
                                          <p:stCondLst>
                                            <p:cond delay="0"/>
                                          </p:stCondLst>
                                        </p:cTn>
                                        <p:tgtEl>
                                          <p:spTgt spid="629"/>
                                        </p:tgtEl>
                                        <p:attrNameLst>
                                          <p:attrName>style.visibility</p:attrName>
                                        </p:attrNameLst>
                                      </p:cBhvr>
                                      <p:to>
                                        <p:strVal val="visible"/>
                                      </p:to>
                                    </p:set>
                                    <p:animEffect filter="fade" transition="in">
                                      <p:cBhvr>
                                        <p:cTn dur="500"/>
                                        <p:tgtEl>
                                          <p:spTgt spid="629"/>
                                        </p:tgtEl>
                                      </p:cBhvr>
                                    </p:animEffect>
                                  </p:childTnLst>
                                </p:cTn>
                              </p:par>
                              <p:par>
                                <p:cTn fill="hold" nodeType="withEffect" presetClass="entr" presetID="10" presetSubtype="0">
                                  <p:stCondLst>
                                    <p:cond delay="0"/>
                                  </p:stCondLst>
                                  <p:childTnLst>
                                    <p:set>
                                      <p:cBhvr>
                                        <p:cTn dur="1" fill="hold">
                                          <p:stCondLst>
                                            <p:cond delay="0"/>
                                          </p:stCondLst>
                                        </p:cTn>
                                        <p:tgtEl>
                                          <p:spTgt spid="617"/>
                                        </p:tgtEl>
                                        <p:attrNameLst>
                                          <p:attrName>style.visibility</p:attrName>
                                        </p:attrNameLst>
                                      </p:cBhvr>
                                      <p:to>
                                        <p:strVal val="visible"/>
                                      </p:to>
                                    </p:set>
                                    <p:animEffect filter="fade" transition="in">
                                      <p:cBhvr>
                                        <p:cTn dur="500"/>
                                        <p:tgtEl>
                                          <p:spTgt spid="617"/>
                                        </p:tgtEl>
                                      </p:cBhvr>
                                    </p:animEffect>
                                  </p:childTnLst>
                                </p:cTn>
                              </p:par>
                              <p:par>
                                <p:cTn fill="hold" nodeType="withEffect" presetClass="entr" presetID="10" presetSubtype="0">
                                  <p:stCondLst>
                                    <p:cond delay="0"/>
                                  </p:stCondLst>
                                  <p:childTnLst>
                                    <p:set>
                                      <p:cBhvr>
                                        <p:cTn dur="1" fill="hold">
                                          <p:stCondLst>
                                            <p:cond delay="0"/>
                                          </p:stCondLst>
                                        </p:cTn>
                                        <p:tgtEl>
                                          <p:spTgt spid="630"/>
                                        </p:tgtEl>
                                        <p:attrNameLst>
                                          <p:attrName>style.visibility</p:attrName>
                                        </p:attrNameLst>
                                      </p:cBhvr>
                                      <p:to>
                                        <p:strVal val="visible"/>
                                      </p:to>
                                    </p:set>
                                    <p:animEffect filter="fade" transition="in">
                                      <p:cBhvr>
                                        <p:cTn dur="500"/>
                                        <p:tgtEl>
                                          <p:spTgt spid="630"/>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55"/>
                                        </p:tgtEl>
                                        <p:attrNameLst>
                                          <p:attrName>style.visibility</p:attrName>
                                        </p:attrNameLst>
                                      </p:cBhvr>
                                      <p:to>
                                        <p:strVal val="visible"/>
                                      </p:to>
                                    </p:set>
                                    <p:animEffect filter="fade" transition="in">
                                      <p:cBhvr>
                                        <p:cTn dur="500"/>
                                        <p:tgtEl>
                                          <p:spTgt spid="655"/>
                                        </p:tgtEl>
                                      </p:cBhvr>
                                    </p:animEffect>
                                  </p:childTnLst>
                                </p:cTn>
                              </p:par>
                              <p:par>
                                <p:cTn fill="hold" nodeType="withEffect" presetClass="entr" presetID="10" presetSubtype="0">
                                  <p:stCondLst>
                                    <p:cond delay="0"/>
                                  </p:stCondLst>
                                  <p:childTnLst>
                                    <p:set>
                                      <p:cBhvr>
                                        <p:cTn dur="1" fill="hold">
                                          <p:stCondLst>
                                            <p:cond delay="0"/>
                                          </p:stCondLst>
                                        </p:cTn>
                                        <p:tgtEl>
                                          <p:spTgt spid="656"/>
                                        </p:tgtEl>
                                        <p:attrNameLst>
                                          <p:attrName>style.visibility</p:attrName>
                                        </p:attrNameLst>
                                      </p:cBhvr>
                                      <p:to>
                                        <p:strVal val="visible"/>
                                      </p:to>
                                    </p:set>
                                    <p:animEffect filter="fade" transition="in">
                                      <p:cBhvr>
                                        <p:cTn dur="500"/>
                                        <p:tgtEl>
                                          <p:spTgt spid="656"/>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19"/>
                                        </p:tgtEl>
                                        <p:attrNameLst>
                                          <p:attrName>style.visibility</p:attrName>
                                        </p:attrNameLst>
                                      </p:cBhvr>
                                      <p:to>
                                        <p:strVal val="visible"/>
                                      </p:to>
                                    </p:set>
                                    <p:animEffect filter="fade" transition="in">
                                      <p:cBhvr>
                                        <p:cTn dur="500"/>
                                        <p:tgtEl>
                                          <p:spTgt spid="619"/>
                                        </p:tgtEl>
                                      </p:cBhvr>
                                    </p:animEffect>
                                  </p:childTnLst>
                                </p:cTn>
                              </p:par>
                              <p:par>
                                <p:cTn fill="hold" nodeType="withEffect" presetClass="entr" presetID="10" presetSubtype="0">
                                  <p:stCondLst>
                                    <p:cond delay="0"/>
                                  </p:stCondLst>
                                  <p:childTnLst>
                                    <p:set>
                                      <p:cBhvr>
                                        <p:cTn dur="1" fill="hold">
                                          <p:stCondLst>
                                            <p:cond delay="0"/>
                                          </p:stCondLst>
                                        </p:cTn>
                                        <p:tgtEl>
                                          <p:spTgt spid="618"/>
                                        </p:tgtEl>
                                        <p:attrNameLst>
                                          <p:attrName>style.visibility</p:attrName>
                                        </p:attrNameLst>
                                      </p:cBhvr>
                                      <p:to>
                                        <p:strVal val="visible"/>
                                      </p:to>
                                    </p:set>
                                    <p:animEffect filter="fade" transition="in">
                                      <p:cBhvr>
                                        <p:cTn dur="500"/>
                                        <p:tgtEl>
                                          <p:spTgt spid="618"/>
                                        </p:tgtEl>
                                      </p:cBhvr>
                                    </p:animEffect>
                                  </p:childTnLst>
                                </p:cTn>
                              </p:par>
                              <p:par>
                                <p:cTn fill="hold" nodeType="withEffect" presetClass="entr" presetID="10" presetSubtype="0">
                                  <p:stCondLst>
                                    <p:cond delay="0"/>
                                  </p:stCondLst>
                                  <p:childTnLst>
                                    <p:set>
                                      <p:cBhvr>
                                        <p:cTn dur="1" fill="hold">
                                          <p:stCondLst>
                                            <p:cond delay="0"/>
                                          </p:stCondLst>
                                        </p:cTn>
                                        <p:tgtEl>
                                          <p:spTgt spid="631"/>
                                        </p:tgtEl>
                                        <p:attrNameLst>
                                          <p:attrName>style.visibility</p:attrName>
                                        </p:attrNameLst>
                                      </p:cBhvr>
                                      <p:to>
                                        <p:strVal val="visible"/>
                                      </p:to>
                                    </p:set>
                                    <p:animEffect filter="fade" transition="in">
                                      <p:cBhvr>
                                        <p:cTn dur="500"/>
                                        <p:tgtEl>
                                          <p:spTgt spid="631"/>
                                        </p:tgtEl>
                                      </p:cBhvr>
                                    </p:animEffect>
                                  </p:childTnLst>
                                </p:cTn>
                              </p:par>
                              <p:par>
                                <p:cTn fill="hold" nodeType="withEffect" presetClass="entr" presetID="10" presetSubtype="0">
                                  <p:stCondLst>
                                    <p:cond delay="0"/>
                                  </p:stCondLst>
                                  <p:childTnLst>
                                    <p:set>
                                      <p:cBhvr>
                                        <p:cTn dur="1" fill="hold">
                                          <p:stCondLst>
                                            <p:cond delay="0"/>
                                          </p:stCondLst>
                                        </p:cTn>
                                        <p:tgtEl>
                                          <p:spTgt spid="632"/>
                                        </p:tgtEl>
                                        <p:attrNameLst>
                                          <p:attrName>style.visibility</p:attrName>
                                        </p:attrNameLst>
                                      </p:cBhvr>
                                      <p:to>
                                        <p:strVal val="visible"/>
                                      </p:to>
                                    </p:set>
                                    <p:animEffect filter="fade" transition="in">
                                      <p:cBhvr>
                                        <p:cTn dur="500"/>
                                        <p:tgtEl>
                                          <p:spTgt spid="632"/>
                                        </p:tgtEl>
                                      </p:cBhvr>
                                    </p:animEffect>
                                  </p:childTnLst>
                                </p:cTn>
                              </p:par>
                              <p:par>
                                <p:cTn fill="hold" nodeType="withEffect" presetClass="entr" presetID="10" presetSubtype="0">
                                  <p:stCondLst>
                                    <p:cond delay="0"/>
                                  </p:stCondLst>
                                  <p:childTnLst>
                                    <p:set>
                                      <p:cBhvr>
                                        <p:cTn dur="1" fill="hold">
                                          <p:stCondLst>
                                            <p:cond delay="0"/>
                                          </p:stCondLst>
                                        </p:cTn>
                                        <p:tgtEl>
                                          <p:spTgt spid="657"/>
                                        </p:tgtEl>
                                        <p:attrNameLst>
                                          <p:attrName>style.visibility</p:attrName>
                                        </p:attrNameLst>
                                      </p:cBhvr>
                                      <p:to>
                                        <p:strVal val="visible"/>
                                      </p:to>
                                    </p:set>
                                    <p:animEffect filter="fade" transition="in">
                                      <p:cBhvr>
                                        <p:cTn dur="500"/>
                                        <p:tgtEl>
                                          <p:spTgt spid="657"/>
                                        </p:tgtEl>
                                      </p:cBhvr>
                                    </p:animEffect>
                                  </p:childTnLst>
                                </p:cTn>
                              </p:par>
                              <p:par>
                                <p:cTn fill="hold" nodeType="withEffect" presetClass="entr" presetID="10" presetSubtype="0">
                                  <p:stCondLst>
                                    <p:cond delay="0"/>
                                  </p:stCondLst>
                                  <p:childTnLst>
                                    <p:set>
                                      <p:cBhvr>
                                        <p:cTn dur="1" fill="hold">
                                          <p:stCondLst>
                                            <p:cond delay="0"/>
                                          </p:stCondLst>
                                        </p:cTn>
                                        <p:tgtEl>
                                          <p:spTgt spid="658"/>
                                        </p:tgtEl>
                                        <p:attrNameLst>
                                          <p:attrName>style.visibility</p:attrName>
                                        </p:attrNameLst>
                                      </p:cBhvr>
                                      <p:to>
                                        <p:strVal val="visible"/>
                                      </p:to>
                                    </p:set>
                                    <p:animEffect filter="fade" transition="in">
                                      <p:cBhvr>
                                        <p:cTn dur="500"/>
                                        <p:tgtEl>
                                          <p:spTgt spid="658"/>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621"/>
                                        </p:tgtEl>
                                        <p:attrNameLst>
                                          <p:attrName>style.visibility</p:attrName>
                                        </p:attrNameLst>
                                      </p:cBhvr>
                                      <p:to>
                                        <p:strVal val="visible"/>
                                      </p:to>
                                    </p:set>
                                    <p:animEffect filter="fade" transition="in">
                                      <p:cBhvr>
                                        <p:cTn dur="500"/>
                                        <p:tgtEl>
                                          <p:spTgt spid="621"/>
                                        </p:tgtEl>
                                      </p:cBhvr>
                                    </p:animEffect>
                                  </p:childTnLst>
                                </p:cTn>
                              </p:par>
                              <p:par>
                                <p:cTn fill="hold" nodeType="withEffect" presetClass="entr" presetID="10" presetSubtype="0">
                                  <p:stCondLst>
                                    <p:cond delay="0"/>
                                  </p:stCondLst>
                                  <p:childTnLst>
                                    <p:set>
                                      <p:cBhvr>
                                        <p:cTn dur="1" fill="hold">
                                          <p:stCondLst>
                                            <p:cond delay="0"/>
                                          </p:stCondLst>
                                        </p:cTn>
                                        <p:tgtEl>
                                          <p:spTgt spid="620"/>
                                        </p:tgtEl>
                                        <p:attrNameLst>
                                          <p:attrName>style.visibility</p:attrName>
                                        </p:attrNameLst>
                                      </p:cBhvr>
                                      <p:to>
                                        <p:strVal val="visible"/>
                                      </p:to>
                                    </p:set>
                                    <p:animEffect filter="fade" transition="in">
                                      <p:cBhvr>
                                        <p:cTn dur="500"/>
                                        <p:tgtEl>
                                          <p:spTgt spid="620"/>
                                        </p:tgtEl>
                                      </p:cBhvr>
                                    </p:animEffect>
                                  </p:childTnLst>
                                </p:cTn>
                              </p:par>
                              <p:par>
                                <p:cTn fill="hold" nodeType="withEffect" presetClass="entr" presetID="10" presetSubtype="0">
                                  <p:stCondLst>
                                    <p:cond delay="0"/>
                                  </p:stCondLst>
                                  <p:childTnLst>
                                    <p:set>
                                      <p:cBhvr>
                                        <p:cTn dur="1" fill="hold">
                                          <p:stCondLst>
                                            <p:cond delay="0"/>
                                          </p:stCondLst>
                                        </p:cTn>
                                        <p:tgtEl>
                                          <p:spTgt spid="622"/>
                                        </p:tgtEl>
                                        <p:attrNameLst>
                                          <p:attrName>style.visibility</p:attrName>
                                        </p:attrNameLst>
                                      </p:cBhvr>
                                      <p:to>
                                        <p:strVal val="visible"/>
                                      </p:to>
                                    </p:set>
                                    <p:animEffect filter="fade" transition="in">
                                      <p:cBhvr>
                                        <p:cTn dur="500"/>
                                        <p:tgtEl>
                                          <p:spTgt spid="62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33"/>
                                        </p:tgtEl>
                                        <p:attrNameLst>
                                          <p:attrName>style.visibility</p:attrName>
                                        </p:attrNameLst>
                                      </p:cBhvr>
                                      <p:to>
                                        <p:strVal val="visible"/>
                                      </p:to>
                                    </p:set>
                                    <p:animEffect filter="fade" transition="in">
                                      <p:cBhvr>
                                        <p:cTn dur="500"/>
                                        <p:tgtEl>
                                          <p:spTgt spid="633"/>
                                        </p:tgtEl>
                                      </p:cBhvr>
                                    </p:animEffect>
                                  </p:childTnLst>
                                </p:cTn>
                              </p:par>
                              <p:par>
                                <p:cTn fill="hold" nodeType="withEffect" presetClass="entr" presetID="10" presetSubtype="0">
                                  <p:stCondLst>
                                    <p:cond delay="0"/>
                                  </p:stCondLst>
                                  <p:childTnLst>
                                    <p:set>
                                      <p:cBhvr>
                                        <p:cTn dur="1" fill="hold">
                                          <p:stCondLst>
                                            <p:cond delay="0"/>
                                          </p:stCondLst>
                                        </p:cTn>
                                        <p:tgtEl>
                                          <p:spTgt spid="634"/>
                                        </p:tgtEl>
                                        <p:attrNameLst>
                                          <p:attrName>style.visibility</p:attrName>
                                        </p:attrNameLst>
                                      </p:cBhvr>
                                      <p:to>
                                        <p:strVal val="visible"/>
                                      </p:to>
                                    </p:set>
                                    <p:animEffect filter="fade" transition="in">
                                      <p:cBhvr>
                                        <p:cTn dur="500"/>
                                        <p:tgtEl>
                                          <p:spTgt spid="634"/>
                                        </p:tgtEl>
                                      </p:cBhvr>
                                    </p:animEffect>
                                  </p:childTnLst>
                                </p:cTn>
                              </p:par>
                              <p:par>
                                <p:cTn fill="hold" nodeType="withEffect" presetClass="entr" presetID="10" presetSubtype="0">
                                  <p:stCondLst>
                                    <p:cond delay="0"/>
                                  </p:stCondLst>
                                  <p:childTnLst>
                                    <p:set>
                                      <p:cBhvr>
                                        <p:cTn dur="1" fill="hold">
                                          <p:stCondLst>
                                            <p:cond delay="0"/>
                                          </p:stCondLst>
                                        </p:cTn>
                                        <p:tgtEl>
                                          <p:spTgt spid="635"/>
                                        </p:tgtEl>
                                        <p:attrNameLst>
                                          <p:attrName>style.visibility</p:attrName>
                                        </p:attrNameLst>
                                      </p:cBhvr>
                                      <p:to>
                                        <p:strVal val="visible"/>
                                      </p:to>
                                    </p:set>
                                    <p:animEffect filter="fade" transition="in">
                                      <p:cBhvr>
                                        <p:cTn dur="500"/>
                                        <p:tgtEl>
                                          <p:spTgt spid="635"/>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659"/>
                                        </p:tgtEl>
                                        <p:attrNameLst>
                                          <p:attrName>style.visibility</p:attrName>
                                        </p:attrNameLst>
                                      </p:cBhvr>
                                      <p:to>
                                        <p:strVal val="visible"/>
                                      </p:to>
                                    </p:set>
                                    <p:animEffect filter="fade" transition="in">
                                      <p:cBhvr>
                                        <p:cTn dur="500"/>
                                        <p:tgtEl>
                                          <p:spTgt spid="659"/>
                                        </p:tgtEl>
                                      </p:cBhvr>
                                    </p:animEffect>
                                  </p:childTnLst>
                                </p:cTn>
                              </p:par>
                              <p:par>
                                <p:cTn fill="hold" nodeType="withEffect" presetClass="entr" presetID="10" presetSubtype="0">
                                  <p:stCondLst>
                                    <p:cond delay="0"/>
                                  </p:stCondLst>
                                  <p:childTnLst>
                                    <p:set>
                                      <p:cBhvr>
                                        <p:cTn dur="1" fill="hold">
                                          <p:stCondLst>
                                            <p:cond delay="0"/>
                                          </p:stCondLst>
                                        </p:cTn>
                                        <p:tgtEl>
                                          <p:spTgt spid="660"/>
                                        </p:tgtEl>
                                        <p:attrNameLst>
                                          <p:attrName>style.visibility</p:attrName>
                                        </p:attrNameLst>
                                      </p:cBhvr>
                                      <p:to>
                                        <p:strVal val="visible"/>
                                      </p:to>
                                    </p:set>
                                    <p:animEffect filter="fade" transition="in">
                                      <p:cBhvr>
                                        <p:cTn dur="500"/>
                                        <p:tgtEl>
                                          <p:spTgt spid="660"/>
                                        </p:tgtEl>
                                      </p:cBhvr>
                                    </p:animEffect>
                                  </p:childTnLst>
                                </p:cTn>
                              </p:par>
                              <p:par>
                                <p:cTn fill="hold" nodeType="withEffect" presetClass="entr" presetID="10" presetSubtype="0">
                                  <p:stCondLst>
                                    <p:cond delay="0"/>
                                  </p:stCondLst>
                                  <p:childTnLst>
                                    <p:set>
                                      <p:cBhvr>
                                        <p:cTn dur="1" fill="hold">
                                          <p:stCondLst>
                                            <p:cond delay="0"/>
                                          </p:stCondLst>
                                        </p:cTn>
                                        <p:tgtEl>
                                          <p:spTgt spid="661"/>
                                        </p:tgtEl>
                                        <p:attrNameLst>
                                          <p:attrName>style.visibility</p:attrName>
                                        </p:attrNameLst>
                                      </p:cBhvr>
                                      <p:to>
                                        <p:strVal val="visible"/>
                                      </p:to>
                                    </p:set>
                                    <p:animEffect filter="fade" transition="in">
                                      <p:cBhvr>
                                        <p:cTn dur="500"/>
                                        <p:tgtEl>
                                          <p:spTgt spid="6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25E93"/>
        </a:solidFill>
      </p:bgPr>
    </p:bg>
    <p:spTree>
      <p:nvGrpSpPr>
        <p:cNvPr id="666" name="Shape 666"/>
        <p:cNvGrpSpPr/>
        <p:nvPr/>
      </p:nvGrpSpPr>
      <p:grpSpPr>
        <a:xfrm>
          <a:off x="0" y="0"/>
          <a:ext cx="0" cy="0"/>
          <a:chOff x="0" y="0"/>
          <a:chExt cx="0" cy="0"/>
        </a:xfrm>
      </p:grpSpPr>
      <p:sp>
        <p:nvSpPr>
          <p:cNvPr id="667" name="Google Shape;667;h45438f6048749313_0_229"/>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68" name="Google Shape;668;h45438f6048749313_0_229"/>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69" name="Google Shape;669;h45438f6048749313_0_229"/>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670" name="Google Shape;670;h45438f6048749313_0_229"/>
          <p:cNvGrpSpPr/>
          <p:nvPr/>
        </p:nvGrpSpPr>
        <p:grpSpPr>
          <a:xfrm>
            <a:off x="1953435" y="2395148"/>
            <a:ext cx="1581809" cy="619918"/>
            <a:chOff x="0" y="-9525"/>
            <a:chExt cx="624900" cy="244901"/>
          </a:xfrm>
        </p:grpSpPr>
        <p:sp>
          <p:nvSpPr>
            <p:cNvPr id="671" name="Google Shape;671;h45438f6048749313_0_229"/>
            <p:cNvSpPr/>
            <p:nvPr/>
          </p:nvSpPr>
          <p:spPr>
            <a:xfrm>
              <a:off x="0" y="0"/>
              <a:ext cx="624894" cy="235376"/>
            </a:xfrm>
            <a:custGeom>
              <a:rect b="b" l="l" r="r" t="t"/>
              <a:pathLst>
                <a:path extrusionOk="0" h="235376" w="624894">
                  <a:moveTo>
                    <a:pt x="117688" y="0"/>
                  </a:moveTo>
                  <a:lnTo>
                    <a:pt x="507206" y="0"/>
                  </a:lnTo>
                  <a:cubicBezTo>
                    <a:pt x="572203" y="0"/>
                    <a:pt x="624894" y="52691"/>
                    <a:pt x="624894" y="117688"/>
                  </a:cubicBezTo>
                  <a:lnTo>
                    <a:pt x="624894" y="117688"/>
                  </a:lnTo>
                  <a:cubicBezTo>
                    <a:pt x="624894" y="182685"/>
                    <a:pt x="572203" y="235376"/>
                    <a:pt x="507206" y="235376"/>
                  </a:cubicBezTo>
                  <a:lnTo>
                    <a:pt x="117688" y="235376"/>
                  </a:lnTo>
                  <a:cubicBezTo>
                    <a:pt x="52691" y="235376"/>
                    <a:pt x="0" y="182685"/>
                    <a:pt x="0" y="117688"/>
                  </a:cubicBezTo>
                  <a:lnTo>
                    <a:pt x="0" y="117688"/>
                  </a:lnTo>
                  <a:cubicBezTo>
                    <a:pt x="0" y="52691"/>
                    <a:pt x="52691" y="0"/>
                    <a:pt x="11768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72" name="Google Shape;672;h45438f6048749313_0_229"/>
            <p:cNvSpPr txBox="1"/>
            <p:nvPr/>
          </p:nvSpPr>
          <p:spPr>
            <a:xfrm>
              <a:off x="0" y="-9525"/>
              <a:ext cx="624900" cy="244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latin typeface="Lato"/>
                  <a:ea typeface="Lato"/>
                  <a:cs typeface="Lato"/>
                  <a:sym typeface="Lato"/>
                </a:rPr>
                <a:t>5 miles</a:t>
              </a:r>
              <a:endParaRPr sz="900"/>
            </a:p>
          </p:txBody>
        </p:sp>
      </p:grpSp>
      <p:grpSp>
        <p:nvGrpSpPr>
          <p:cNvPr id="673" name="Google Shape;673;h45438f6048749313_0_229"/>
          <p:cNvGrpSpPr/>
          <p:nvPr/>
        </p:nvGrpSpPr>
        <p:grpSpPr>
          <a:xfrm>
            <a:off x="1953435" y="1645518"/>
            <a:ext cx="1581809" cy="578655"/>
            <a:chOff x="0" y="-9525"/>
            <a:chExt cx="624900" cy="228600"/>
          </a:xfrm>
        </p:grpSpPr>
        <p:sp>
          <p:nvSpPr>
            <p:cNvPr id="674" name="Google Shape;674;h45438f6048749313_0_229"/>
            <p:cNvSpPr/>
            <p:nvPr/>
          </p:nvSpPr>
          <p:spPr>
            <a:xfrm>
              <a:off x="0" y="0"/>
              <a:ext cx="624894" cy="218988"/>
            </a:xfrm>
            <a:custGeom>
              <a:rect b="b" l="l" r="r" t="t"/>
              <a:pathLst>
                <a:path extrusionOk="0" h="218988" w="624894">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A8A8"/>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75" name="Google Shape;675;h45438f6048749313_0_229"/>
            <p:cNvSpPr txBox="1"/>
            <p:nvPr/>
          </p:nvSpPr>
          <p:spPr>
            <a:xfrm>
              <a:off x="0" y="-9525"/>
              <a:ext cx="6249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FFFFFF"/>
                  </a:solidFill>
                  <a:latin typeface="Lato"/>
                  <a:ea typeface="Lato"/>
                  <a:cs typeface="Lato"/>
                  <a:sym typeface="Lato"/>
                </a:rPr>
                <a:t>Radius</a:t>
              </a:r>
              <a:endParaRPr sz="900"/>
            </a:p>
          </p:txBody>
        </p:sp>
      </p:grpSp>
      <p:grpSp>
        <p:nvGrpSpPr>
          <p:cNvPr id="676" name="Google Shape;676;h45438f6048749313_0_229"/>
          <p:cNvGrpSpPr/>
          <p:nvPr/>
        </p:nvGrpSpPr>
        <p:grpSpPr>
          <a:xfrm>
            <a:off x="4164140" y="1645518"/>
            <a:ext cx="2695419" cy="578655"/>
            <a:chOff x="0" y="-9525"/>
            <a:chExt cx="1064836" cy="228600"/>
          </a:xfrm>
        </p:grpSpPr>
        <p:sp>
          <p:nvSpPr>
            <p:cNvPr id="677" name="Google Shape;677;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78" name="Google Shape;678;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FFFFFF"/>
                  </a:solidFill>
                  <a:latin typeface="Lato"/>
                  <a:ea typeface="Lato"/>
                  <a:cs typeface="Lato"/>
                  <a:sym typeface="Lato"/>
                </a:rPr>
                <a:t>Number of vacancies</a:t>
              </a:r>
              <a:endParaRPr sz="900"/>
            </a:p>
          </p:txBody>
        </p:sp>
      </p:grpSp>
      <p:cxnSp>
        <p:nvCxnSpPr>
          <p:cNvPr id="679" name="Google Shape;679;h45438f6048749313_0_229"/>
          <p:cNvCxnSpPr/>
          <p:nvPr/>
        </p:nvCxnSpPr>
        <p:spPr>
          <a:xfrm rot="10800000">
            <a:off x="3855639" y="1669701"/>
            <a:ext cx="0" cy="4194600"/>
          </a:xfrm>
          <a:prstGeom prst="straightConnector1">
            <a:avLst/>
          </a:prstGeom>
          <a:noFill/>
          <a:ln cap="flat" cmpd="sng" w="25400">
            <a:solidFill>
              <a:srgbClr val="010A4F"/>
            </a:solidFill>
            <a:prstDash val="solid"/>
            <a:round/>
            <a:headEnd len="sm" w="sm" type="none"/>
            <a:tailEnd len="sm" w="sm" type="none"/>
          </a:ln>
        </p:spPr>
      </p:cxnSp>
      <p:grpSp>
        <p:nvGrpSpPr>
          <p:cNvPr id="680" name="Google Shape;680;h45438f6048749313_0_229"/>
          <p:cNvGrpSpPr/>
          <p:nvPr/>
        </p:nvGrpSpPr>
        <p:grpSpPr>
          <a:xfrm>
            <a:off x="4173139" y="2395148"/>
            <a:ext cx="2695419" cy="578655"/>
            <a:chOff x="0" y="-9525"/>
            <a:chExt cx="1064836" cy="228600"/>
          </a:xfrm>
        </p:grpSpPr>
        <p:sp>
          <p:nvSpPr>
            <p:cNvPr id="681" name="Google Shape;681;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82" name="Google Shape;682;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highlight>
                    <a:srgbClr val="FFFF00"/>
                  </a:highlight>
                  <a:latin typeface="Lato"/>
                  <a:ea typeface="Lato"/>
                  <a:cs typeface="Lato"/>
                  <a:sym typeface="Lato"/>
                </a:rPr>
                <a:t>6</a:t>
              </a:r>
              <a:endParaRPr sz="900"/>
            </a:p>
          </p:txBody>
        </p:sp>
      </p:grpSp>
      <p:grpSp>
        <p:nvGrpSpPr>
          <p:cNvPr id="683" name="Google Shape;683;h45438f6048749313_0_229"/>
          <p:cNvGrpSpPr/>
          <p:nvPr/>
        </p:nvGrpSpPr>
        <p:grpSpPr>
          <a:xfrm>
            <a:off x="1953435" y="3200493"/>
            <a:ext cx="1581809" cy="619918"/>
            <a:chOff x="0" y="-9525"/>
            <a:chExt cx="624900" cy="244901"/>
          </a:xfrm>
        </p:grpSpPr>
        <p:sp>
          <p:nvSpPr>
            <p:cNvPr id="684" name="Google Shape;684;h45438f6048749313_0_229"/>
            <p:cNvSpPr/>
            <p:nvPr/>
          </p:nvSpPr>
          <p:spPr>
            <a:xfrm>
              <a:off x="0" y="0"/>
              <a:ext cx="624894" cy="235376"/>
            </a:xfrm>
            <a:custGeom>
              <a:rect b="b" l="l" r="r" t="t"/>
              <a:pathLst>
                <a:path extrusionOk="0" h="235376" w="624894">
                  <a:moveTo>
                    <a:pt x="117688" y="0"/>
                  </a:moveTo>
                  <a:lnTo>
                    <a:pt x="507206" y="0"/>
                  </a:lnTo>
                  <a:cubicBezTo>
                    <a:pt x="572203" y="0"/>
                    <a:pt x="624894" y="52691"/>
                    <a:pt x="624894" y="117688"/>
                  </a:cubicBezTo>
                  <a:lnTo>
                    <a:pt x="624894" y="117688"/>
                  </a:lnTo>
                  <a:cubicBezTo>
                    <a:pt x="624894" y="182685"/>
                    <a:pt x="572203" y="235376"/>
                    <a:pt x="507206" y="235376"/>
                  </a:cubicBezTo>
                  <a:lnTo>
                    <a:pt x="117688" y="235376"/>
                  </a:lnTo>
                  <a:cubicBezTo>
                    <a:pt x="52691" y="235376"/>
                    <a:pt x="0" y="182685"/>
                    <a:pt x="0" y="117688"/>
                  </a:cubicBezTo>
                  <a:lnTo>
                    <a:pt x="0" y="117688"/>
                  </a:lnTo>
                  <a:cubicBezTo>
                    <a:pt x="0" y="52691"/>
                    <a:pt x="52691" y="0"/>
                    <a:pt x="11768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85" name="Google Shape;685;h45438f6048749313_0_229"/>
            <p:cNvSpPr txBox="1"/>
            <p:nvPr/>
          </p:nvSpPr>
          <p:spPr>
            <a:xfrm>
              <a:off x="0" y="-9525"/>
              <a:ext cx="624900" cy="244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latin typeface="Lato"/>
                  <a:ea typeface="Lato"/>
                  <a:cs typeface="Lato"/>
                  <a:sym typeface="Lato"/>
                </a:rPr>
                <a:t>10 miles</a:t>
              </a:r>
              <a:endParaRPr sz="900"/>
            </a:p>
          </p:txBody>
        </p:sp>
      </p:grpSp>
      <p:grpSp>
        <p:nvGrpSpPr>
          <p:cNvPr id="686" name="Google Shape;686;h45438f6048749313_0_229"/>
          <p:cNvGrpSpPr/>
          <p:nvPr/>
        </p:nvGrpSpPr>
        <p:grpSpPr>
          <a:xfrm>
            <a:off x="1953435" y="4005839"/>
            <a:ext cx="1581809" cy="619918"/>
            <a:chOff x="0" y="-9525"/>
            <a:chExt cx="624900" cy="244901"/>
          </a:xfrm>
        </p:grpSpPr>
        <p:sp>
          <p:nvSpPr>
            <p:cNvPr id="687" name="Google Shape;687;h45438f6048749313_0_229"/>
            <p:cNvSpPr/>
            <p:nvPr/>
          </p:nvSpPr>
          <p:spPr>
            <a:xfrm>
              <a:off x="0" y="0"/>
              <a:ext cx="624894" cy="235376"/>
            </a:xfrm>
            <a:custGeom>
              <a:rect b="b" l="l" r="r" t="t"/>
              <a:pathLst>
                <a:path extrusionOk="0" h="235376" w="624894">
                  <a:moveTo>
                    <a:pt x="117688" y="0"/>
                  </a:moveTo>
                  <a:lnTo>
                    <a:pt x="507206" y="0"/>
                  </a:lnTo>
                  <a:cubicBezTo>
                    <a:pt x="572203" y="0"/>
                    <a:pt x="624894" y="52691"/>
                    <a:pt x="624894" y="117688"/>
                  </a:cubicBezTo>
                  <a:lnTo>
                    <a:pt x="624894" y="117688"/>
                  </a:lnTo>
                  <a:cubicBezTo>
                    <a:pt x="624894" y="182685"/>
                    <a:pt x="572203" y="235376"/>
                    <a:pt x="507206" y="235376"/>
                  </a:cubicBezTo>
                  <a:lnTo>
                    <a:pt x="117688" y="235376"/>
                  </a:lnTo>
                  <a:cubicBezTo>
                    <a:pt x="52691" y="235376"/>
                    <a:pt x="0" y="182685"/>
                    <a:pt x="0" y="117688"/>
                  </a:cubicBezTo>
                  <a:lnTo>
                    <a:pt x="0" y="117688"/>
                  </a:lnTo>
                  <a:cubicBezTo>
                    <a:pt x="0" y="52691"/>
                    <a:pt x="52691" y="0"/>
                    <a:pt x="11768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88" name="Google Shape;688;h45438f6048749313_0_229"/>
            <p:cNvSpPr txBox="1"/>
            <p:nvPr/>
          </p:nvSpPr>
          <p:spPr>
            <a:xfrm>
              <a:off x="0" y="-9525"/>
              <a:ext cx="624900" cy="244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latin typeface="Lato"/>
                  <a:ea typeface="Lato"/>
                  <a:cs typeface="Lato"/>
                  <a:sym typeface="Lato"/>
                </a:rPr>
                <a:t>15 miles</a:t>
              </a:r>
              <a:endParaRPr sz="900"/>
            </a:p>
          </p:txBody>
        </p:sp>
      </p:grpSp>
      <p:grpSp>
        <p:nvGrpSpPr>
          <p:cNvPr id="689" name="Google Shape;689;h45438f6048749313_0_229"/>
          <p:cNvGrpSpPr/>
          <p:nvPr/>
        </p:nvGrpSpPr>
        <p:grpSpPr>
          <a:xfrm>
            <a:off x="1953435" y="4811185"/>
            <a:ext cx="1581809" cy="619918"/>
            <a:chOff x="0" y="-9525"/>
            <a:chExt cx="624900" cy="244901"/>
          </a:xfrm>
        </p:grpSpPr>
        <p:sp>
          <p:nvSpPr>
            <p:cNvPr id="690" name="Google Shape;690;h45438f6048749313_0_229"/>
            <p:cNvSpPr/>
            <p:nvPr/>
          </p:nvSpPr>
          <p:spPr>
            <a:xfrm>
              <a:off x="0" y="0"/>
              <a:ext cx="624894" cy="235376"/>
            </a:xfrm>
            <a:custGeom>
              <a:rect b="b" l="l" r="r" t="t"/>
              <a:pathLst>
                <a:path extrusionOk="0" h="235376" w="624894">
                  <a:moveTo>
                    <a:pt x="117688" y="0"/>
                  </a:moveTo>
                  <a:lnTo>
                    <a:pt x="507206" y="0"/>
                  </a:lnTo>
                  <a:cubicBezTo>
                    <a:pt x="572203" y="0"/>
                    <a:pt x="624894" y="52691"/>
                    <a:pt x="624894" y="117688"/>
                  </a:cubicBezTo>
                  <a:lnTo>
                    <a:pt x="624894" y="117688"/>
                  </a:lnTo>
                  <a:cubicBezTo>
                    <a:pt x="624894" y="182685"/>
                    <a:pt x="572203" y="235376"/>
                    <a:pt x="507206" y="235376"/>
                  </a:cubicBezTo>
                  <a:lnTo>
                    <a:pt x="117688" y="235376"/>
                  </a:lnTo>
                  <a:cubicBezTo>
                    <a:pt x="52691" y="235376"/>
                    <a:pt x="0" y="182685"/>
                    <a:pt x="0" y="117688"/>
                  </a:cubicBezTo>
                  <a:lnTo>
                    <a:pt x="0" y="117688"/>
                  </a:lnTo>
                  <a:cubicBezTo>
                    <a:pt x="0" y="52691"/>
                    <a:pt x="52691" y="0"/>
                    <a:pt x="11768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91" name="Google Shape;691;h45438f6048749313_0_229"/>
            <p:cNvSpPr txBox="1"/>
            <p:nvPr/>
          </p:nvSpPr>
          <p:spPr>
            <a:xfrm>
              <a:off x="0" y="-9525"/>
              <a:ext cx="624900" cy="244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latin typeface="Lato"/>
                  <a:ea typeface="Lato"/>
                  <a:cs typeface="Lato"/>
                  <a:sym typeface="Lato"/>
                </a:rPr>
                <a:t>20 miles</a:t>
              </a:r>
              <a:endParaRPr sz="900"/>
            </a:p>
          </p:txBody>
        </p:sp>
      </p:grpSp>
      <p:grpSp>
        <p:nvGrpSpPr>
          <p:cNvPr id="692" name="Google Shape;692;h45438f6048749313_0_229"/>
          <p:cNvGrpSpPr/>
          <p:nvPr/>
        </p:nvGrpSpPr>
        <p:grpSpPr>
          <a:xfrm>
            <a:off x="1953435" y="5616530"/>
            <a:ext cx="1581809" cy="619918"/>
            <a:chOff x="0" y="-9525"/>
            <a:chExt cx="624900" cy="244901"/>
          </a:xfrm>
        </p:grpSpPr>
        <p:sp>
          <p:nvSpPr>
            <p:cNvPr id="693" name="Google Shape;693;h45438f6048749313_0_229"/>
            <p:cNvSpPr/>
            <p:nvPr/>
          </p:nvSpPr>
          <p:spPr>
            <a:xfrm>
              <a:off x="0" y="0"/>
              <a:ext cx="624894" cy="235376"/>
            </a:xfrm>
            <a:custGeom>
              <a:rect b="b" l="l" r="r" t="t"/>
              <a:pathLst>
                <a:path extrusionOk="0" h="235376" w="624894">
                  <a:moveTo>
                    <a:pt x="117688" y="0"/>
                  </a:moveTo>
                  <a:lnTo>
                    <a:pt x="507206" y="0"/>
                  </a:lnTo>
                  <a:cubicBezTo>
                    <a:pt x="572203" y="0"/>
                    <a:pt x="624894" y="52691"/>
                    <a:pt x="624894" y="117688"/>
                  </a:cubicBezTo>
                  <a:lnTo>
                    <a:pt x="624894" y="117688"/>
                  </a:lnTo>
                  <a:cubicBezTo>
                    <a:pt x="624894" y="182685"/>
                    <a:pt x="572203" y="235376"/>
                    <a:pt x="507206" y="235376"/>
                  </a:cubicBezTo>
                  <a:lnTo>
                    <a:pt x="117688" y="235376"/>
                  </a:lnTo>
                  <a:cubicBezTo>
                    <a:pt x="52691" y="235376"/>
                    <a:pt x="0" y="182685"/>
                    <a:pt x="0" y="117688"/>
                  </a:cubicBezTo>
                  <a:lnTo>
                    <a:pt x="0" y="117688"/>
                  </a:lnTo>
                  <a:cubicBezTo>
                    <a:pt x="0" y="52691"/>
                    <a:pt x="52691" y="0"/>
                    <a:pt x="11768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94" name="Google Shape;694;h45438f6048749313_0_229"/>
            <p:cNvSpPr txBox="1"/>
            <p:nvPr/>
          </p:nvSpPr>
          <p:spPr>
            <a:xfrm>
              <a:off x="0" y="-9525"/>
              <a:ext cx="624900" cy="244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latin typeface="Lato"/>
                  <a:ea typeface="Lato"/>
                  <a:cs typeface="Lato"/>
                  <a:sym typeface="Lato"/>
                </a:rPr>
                <a:t>England</a:t>
              </a:r>
              <a:endParaRPr sz="900"/>
            </a:p>
          </p:txBody>
        </p:sp>
      </p:grpSp>
      <p:grpSp>
        <p:nvGrpSpPr>
          <p:cNvPr id="695" name="Google Shape;695;h45438f6048749313_0_229"/>
          <p:cNvGrpSpPr/>
          <p:nvPr/>
        </p:nvGrpSpPr>
        <p:grpSpPr>
          <a:xfrm>
            <a:off x="4164140" y="3200493"/>
            <a:ext cx="2695419" cy="578655"/>
            <a:chOff x="0" y="-9525"/>
            <a:chExt cx="1064836" cy="228600"/>
          </a:xfrm>
        </p:grpSpPr>
        <p:sp>
          <p:nvSpPr>
            <p:cNvPr id="696" name="Google Shape;696;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697" name="Google Shape;697;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highlight>
                    <a:srgbClr val="FFFF00"/>
                  </a:highlight>
                  <a:latin typeface="Lato"/>
                  <a:ea typeface="Lato"/>
                  <a:cs typeface="Lato"/>
                  <a:sym typeface="Lato"/>
                </a:rPr>
                <a:t>25</a:t>
              </a:r>
              <a:endParaRPr sz="900"/>
            </a:p>
          </p:txBody>
        </p:sp>
      </p:grpSp>
      <p:grpSp>
        <p:nvGrpSpPr>
          <p:cNvPr id="698" name="Google Shape;698;h45438f6048749313_0_229"/>
          <p:cNvGrpSpPr/>
          <p:nvPr/>
        </p:nvGrpSpPr>
        <p:grpSpPr>
          <a:xfrm>
            <a:off x="4173139" y="4047321"/>
            <a:ext cx="2695419" cy="578655"/>
            <a:chOff x="0" y="-9525"/>
            <a:chExt cx="1064836" cy="228600"/>
          </a:xfrm>
        </p:grpSpPr>
        <p:sp>
          <p:nvSpPr>
            <p:cNvPr id="699" name="Google Shape;699;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00" name="Google Shape;700;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highlight>
                    <a:srgbClr val="FFFF00"/>
                  </a:highlight>
                  <a:latin typeface="Lato"/>
                  <a:ea typeface="Lato"/>
                  <a:cs typeface="Lato"/>
                  <a:sym typeface="Lato"/>
                </a:rPr>
                <a:t>78</a:t>
              </a:r>
              <a:endParaRPr sz="900"/>
            </a:p>
          </p:txBody>
        </p:sp>
      </p:grpSp>
      <p:grpSp>
        <p:nvGrpSpPr>
          <p:cNvPr id="701" name="Google Shape;701;h45438f6048749313_0_229"/>
          <p:cNvGrpSpPr/>
          <p:nvPr/>
        </p:nvGrpSpPr>
        <p:grpSpPr>
          <a:xfrm>
            <a:off x="4173139" y="4810311"/>
            <a:ext cx="2695419" cy="578655"/>
            <a:chOff x="0" y="-9525"/>
            <a:chExt cx="1064836" cy="228600"/>
          </a:xfrm>
        </p:grpSpPr>
        <p:sp>
          <p:nvSpPr>
            <p:cNvPr id="702" name="Google Shape;702;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03" name="Google Shape;703;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highlight>
                    <a:srgbClr val="FFFF00"/>
                  </a:highlight>
                  <a:latin typeface="Lato"/>
                  <a:ea typeface="Lato"/>
                  <a:cs typeface="Lato"/>
                  <a:sym typeface="Lato"/>
                </a:rPr>
                <a:t>109</a:t>
              </a:r>
              <a:endParaRPr sz="900"/>
            </a:p>
          </p:txBody>
        </p:sp>
      </p:grpSp>
      <p:grpSp>
        <p:nvGrpSpPr>
          <p:cNvPr id="704" name="Google Shape;704;h45438f6048749313_0_229"/>
          <p:cNvGrpSpPr/>
          <p:nvPr/>
        </p:nvGrpSpPr>
        <p:grpSpPr>
          <a:xfrm>
            <a:off x="4164140" y="5593775"/>
            <a:ext cx="2695419" cy="578655"/>
            <a:chOff x="0" y="-9525"/>
            <a:chExt cx="1064836" cy="228600"/>
          </a:xfrm>
        </p:grpSpPr>
        <p:sp>
          <p:nvSpPr>
            <p:cNvPr id="705" name="Google Shape;705;h45438f6048749313_0_229"/>
            <p:cNvSpPr/>
            <p:nvPr/>
          </p:nvSpPr>
          <p:spPr>
            <a:xfrm>
              <a:off x="0" y="0"/>
              <a:ext cx="1064836" cy="218988"/>
            </a:xfrm>
            <a:custGeom>
              <a:rect b="b" l="l" r="r" t="t"/>
              <a:pathLst>
                <a:path extrusionOk="0" h="218988" w="1064836">
                  <a:moveTo>
                    <a:pt x="97658" y="0"/>
                  </a:moveTo>
                  <a:lnTo>
                    <a:pt x="967178" y="0"/>
                  </a:lnTo>
                  <a:cubicBezTo>
                    <a:pt x="993078" y="0"/>
                    <a:pt x="1017918" y="10289"/>
                    <a:pt x="1036233" y="28603"/>
                  </a:cubicBezTo>
                  <a:cubicBezTo>
                    <a:pt x="1054547" y="46918"/>
                    <a:pt x="1064836" y="71758"/>
                    <a:pt x="1064836" y="97658"/>
                  </a:cubicBezTo>
                  <a:lnTo>
                    <a:pt x="1064836" y="121330"/>
                  </a:lnTo>
                  <a:cubicBezTo>
                    <a:pt x="1064836" y="147231"/>
                    <a:pt x="1054547" y="172070"/>
                    <a:pt x="1036233" y="190385"/>
                  </a:cubicBezTo>
                  <a:cubicBezTo>
                    <a:pt x="1017918" y="208699"/>
                    <a:pt x="993078" y="218988"/>
                    <a:pt x="967178" y="218988"/>
                  </a:cubicBezTo>
                  <a:lnTo>
                    <a:pt x="97658" y="218988"/>
                  </a:lnTo>
                  <a:cubicBezTo>
                    <a:pt x="71758" y="218988"/>
                    <a:pt x="46918" y="208699"/>
                    <a:pt x="28603" y="190385"/>
                  </a:cubicBezTo>
                  <a:cubicBezTo>
                    <a:pt x="10289" y="172070"/>
                    <a:pt x="0" y="147231"/>
                    <a:pt x="0" y="121330"/>
                  </a:cubicBezTo>
                  <a:lnTo>
                    <a:pt x="0" y="97658"/>
                  </a:lnTo>
                  <a:cubicBezTo>
                    <a:pt x="0" y="71758"/>
                    <a:pt x="10289" y="46918"/>
                    <a:pt x="28603" y="28603"/>
                  </a:cubicBezTo>
                  <a:cubicBezTo>
                    <a:pt x="46918" y="10289"/>
                    <a:pt x="71758" y="0"/>
                    <a:pt x="97658" y="0"/>
                  </a:cubicBezTo>
                  <a:close/>
                </a:path>
              </a:pathLst>
            </a:custGeom>
            <a:solidFill>
              <a:srgbClr val="ECECEA"/>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06" name="Google Shape;706;h45438f6048749313_0_229"/>
            <p:cNvSpPr txBox="1"/>
            <p:nvPr/>
          </p:nvSpPr>
          <p:spPr>
            <a:xfrm>
              <a:off x="0" y="-9525"/>
              <a:ext cx="1064700" cy="228600"/>
            </a:xfrm>
            <a:prstGeom prst="rect">
              <a:avLst/>
            </a:prstGeom>
            <a:noFill/>
            <a:ln>
              <a:noFill/>
            </a:ln>
          </p:spPr>
          <p:txBody>
            <a:bodyPr anchorCtr="0" anchor="ctr" bIns="33875" lIns="33875" spcFirstLastPara="1" rIns="33875" wrap="square" tIns="33875">
              <a:noAutofit/>
            </a:bodyPr>
            <a:lstStyle/>
            <a:p>
              <a:pPr indent="0" lvl="0" marL="0" marR="0" rtl="0" algn="ctr">
                <a:lnSpc>
                  <a:spcPct val="120007"/>
                </a:lnSpc>
                <a:spcBef>
                  <a:spcPts val="0"/>
                </a:spcBef>
                <a:spcAft>
                  <a:spcPts val="0"/>
                </a:spcAft>
                <a:buNone/>
              </a:pPr>
              <a:r>
                <a:rPr b="1" lang="en-GB" sz="1900">
                  <a:solidFill>
                    <a:srgbClr val="000000"/>
                  </a:solidFill>
                  <a:highlight>
                    <a:srgbClr val="FFFF00"/>
                  </a:highlight>
                  <a:latin typeface="Lato"/>
                  <a:ea typeface="Lato"/>
                  <a:cs typeface="Lato"/>
                  <a:sym typeface="Lato"/>
                </a:rPr>
                <a:t>3,710</a:t>
              </a:r>
              <a:endParaRPr sz="900"/>
            </a:p>
          </p:txBody>
        </p:sp>
      </p:grpSp>
      <p:sp>
        <p:nvSpPr>
          <p:cNvPr id="707" name="Google Shape;707;h45438f6048749313_0_229"/>
          <p:cNvSpPr/>
          <p:nvPr/>
        </p:nvSpPr>
        <p:spPr>
          <a:xfrm>
            <a:off x="7754943" y="214495"/>
            <a:ext cx="4214306" cy="6437045"/>
          </a:xfrm>
          <a:custGeom>
            <a:rect b="b" l="l" r="r" t="t"/>
            <a:pathLst>
              <a:path extrusionOk="0" h="9643513" w="6313567">
                <a:moveTo>
                  <a:pt x="0" y="0"/>
                </a:moveTo>
                <a:lnTo>
                  <a:pt x="6313566" y="0"/>
                </a:lnTo>
                <a:lnTo>
                  <a:pt x="6313566" y="9643514"/>
                </a:lnTo>
                <a:lnTo>
                  <a:pt x="0" y="9643514"/>
                </a:lnTo>
                <a:lnTo>
                  <a:pt x="0" y="0"/>
                </a:lnTo>
                <a:close/>
              </a:path>
            </a:pathLst>
          </a:custGeom>
          <a:blipFill rotWithShape="1">
            <a:blip r:embed="rId3">
              <a:alphaModFix/>
            </a:blip>
            <a:stretch>
              <a:fillRect b="0" l="-52172" r="-76661"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08" name="Google Shape;708;h45438f6048749313_0_229"/>
          <p:cNvSpPr txBox="1"/>
          <p:nvPr/>
        </p:nvSpPr>
        <p:spPr>
          <a:xfrm>
            <a:off x="685505" y="674421"/>
            <a:ext cx="85419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Are there vacancies?</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73"/>
                                        </p:tgtEl>
                                        <p:attrNameLst>
                                          <p:attrName>style.visibility</p:attrName>
                                        </p:attrNameLst>
                                      </p:cBhvr>
                                      <p:to>
                                        <p:strVal val="visible"/>
                                      </p:to>
                                    </p:set>
                                    <p:animEffect filter="fade" transition="in">
                                      <p:cBhvr>
                                        <p:cTn dur="500"/>
                                        <p:tgtEl>
                                          <p:spTgt spid="673"/>
                                        </p:tgtEl>
                                      </p:cBhvr>
                                    </p:animEffect>
                                  </p:childTnLst>
                                </p:cTn>
                              </p:par>
                              <p:par>
                                <p:cTn fill="hold" nodeType="withEffect" presetClass="entr" presetID="10" presetSubtype="0">
                                  <p:stCondLst>
                                    <p:cond delay="0"/>
                                  </p:stCondLst>
                                  <p:childTnLst>
                                    <p:set>
                                      <p:cBhvr>
                                        <p:cTn dur="1" fill="hold">
                                          <p:stCondLst>
                                            <p:cond delay="0"/>
                                          </p:stCondLst>
                                        </p:cTn>
                                        <p:tgtEl>
                                          <p:spTgt spid="679"/>
                                        </p:tgtEl>
                                        <p:attrNameLst>
                                          <p:attrName>style.visibility</p:attrName>
                                        </p:attrNameLst>
                                      </p:cBhvr>
                                      <p:to>
                                        <p:strVal val="visible"/>
                                      </p:to>
                                    </p:set>
                                    <p:animEffect filter="fade" transition="in">
                                      <p:cBhvr>
                                        <p:cTn dur="500"/>
                                        <p:tgtEl>
                                          <p:spTgt spid="679"/>
                                        </p:tgtEl>
                                      </p:cBhvr>
                                    </p:animEffect>
                                  </p:childTnLst>
                                </p:cTn>
                              </p:par>
                              <p:par>
                                <p:cTn fill="hold" nodeType="withEffect" presetClass="entr" presetID="10" presetSubtype="0">
                                  <p:stCondLst>
                                    <p:cond delay="0"/>
                                  </p:stCondLst>
                                  <p:childTnLst>
                                    <p:set>
                                      <p:cBhvr>
                                        <p:cTn dur="1" fill="hold">
                                          <p:stCondLst>
                                            <p:cond delay="0"/>
                                          </p:stCondLst>
                                        </p:cTn>
                                        <p:tgtEl>
                                          <p:spTgt spid="676"/>
                                        </p:tgtEl>
                                        <p:attrNameLst>
                                          <p:attrName>style.visibility</p:attrName>
                                        </p:attrNameLst>
                                      </p:cBhvr>
                                      <p:to>
                                        <p:strVal val="visible"/>
                                      </p:to>
                                    </p:set>
                                    <p:animEffect filter="fade" transition="in">
                                      <p:cBhvr>
                                        <p:cTn dur="500"/>
                                        <p:tgtEl>
                                          <p:spTgt spid="6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70"/>
                                        </p:tgtEl>
                                        <p:attrNameLst>
                                          <p:attrName>style.visibility</p:attrName>
                                        </p:attrNameLst>
                                      </p:cBhvr>
                                      <p:to>
                                        <p:strVal val="visible"/>
                                      </p:to>
                                    </p:set>
                                    <p:animEffect filter="fade" transition="in">
                                      <p:cBhvr>
                                        <p:cTn dur="500"/>
                                        <p:tgtEl>
                                          <p:spTgt spid="670"/>
                                        </p:tgtEl>
                                      </p:cBhvr>
                                    </p:animEffect>
                                  </p:childTnLst>
                                </p:cTn>
                              </p:par>
                              <p:par>
                                <p:cTn fill="hold" nodeType="withEffect" presetClass="entr" presetID="10" presetSubtype="0">
                                  <p:stCondLst>
                                    <p:cond delay="0"/>
                                  </p:stCondLst>
                                  <p:childTnLst>
                                    <p:set>
                                      <p:cBhvr>
                                        <p:cTn dur="1" fill="hold">
                                          <p:stCondLst>
                                            <p:cond delay="0"/>
                                          </p:stCondLst>
                                        </p:cTn>
                                        <p:tgtEl>
                                          <p:spTgt spid="680"/>
                                        </p:tgtEl>
                                        <p:attrNameLst>
                                          <p:attrName>style.visibility</p:attrName>
                                        </p:attrNameLst>
                                      </p:cBhvr>
                                      <p:to>
                                        <p:strVal val="visible"/>
                                      </p:to>
                                    </p:set>
                                    <p:animEffect filter="fade" transition="in">
                                      <p:cBhvr>
                                        <p:cTn dur="500"/>
                                        <p:tgtEl>
                                          <p:spTgt spid="68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83"/>
                                        </p:tgtEl>
                                        <p:attrNameLst>
                                          <p:attrName>style.visibility</p:attrName>
                                        </p:attrNameLst>
                                      </p:cBhvr>
                                      <p:to>
                                        <p:strVal val="visible"/>
                                      </p:to>
                                    </p:set>
                                    <p:animEffect filter="fade" transition="in">
                                      <p:cBhvr>
                                        <p:cTn dur="500"/>
                                        <p:tgtEl>
                                          <p:spTgt spid="683"/>
                                        </p:tgtEl>
                                      </p:cBhvr>
                                    </p:animEffect>
                                  </p:childTnLst>
                                </p:cTn>
                              </p:par>
                              <p:par>
                                <p:cTn fill="hold" nodeType="withEffect" presetClass="entr" presetID="10" presetSubtype="0">
                                  <p:stCondLst>
                                    <p:cond delay="0"/>
                                  </p:stCondLst>
                                  <p:childTnLst>
                                    <p:set>
                                      <p:cBhvr>
                                        <p:cTn dur="1" fill="hold">
                                          <p:stCondLst>
                                            <p:cond delay="0"/>
                                          </p:stCondLst>
                                        </p:cTn>
                                        <p:tgtEl>
                                          <p:spTgt spid="695"/>
                                        </p:tgtEl>
                                        <p:attrNameLst>
                                          <p:attrName>style.visibility</p:attrName>
                                        </p:attrNameLst>
                                      </p:cBhvr>
                                      <p:to>
                                        <p:strVal val="visible"/>
                                      </p:to>
                                    </p:set>
                                    <p:animEffect filter="fade" transition="in">
                                      <p:cBhvr>
                                        <p:cTn dur="500"/>
                                        <p:tgtEl>
                                          <p:spTgt spid="69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86"/>
                                        </p:tgtEl>
                                        <p:attrNameLst>
                                          <p:attrName>style.visibility</p:attrName>
                                        </p:attrNameLst>
                                      </p:cBhvr>
                                      <p:to>
                                        <p:strVal val="visible"/>
                                      </p:to>
                                    </p:set>
                                    <p:animEffect filter="fade" transition="in">
                                      <p:cBhvr>
                                        <p:cTn dur="500"/>
                                        <p:tgtEl>
                                          <p:spTgt spid="686"/>
                                        </p:tgtEl>
                                      </p:cBhvr>
                                    </p:animEffect>
                                  </p:childTnLst>
                                </p:cTn>
                              </p:par>
                              <p:par>
                                <p:cTn fill="hold" nodeType="withEffect" presetClass="entr" presetID="10" presetSubtype="0">
                                  <p:stCondLst>
                                    <p:cond delay="0"/>
                                  </p:stCondLst>
                                  <p:childTnLst>
                                    <p:set>
                                      <p:cBhvr>
                                        <p:cTn dur="1" fill="hold">
                                          <p:stCondLst>
                                            <p:cond delay="0"/>
                                          </p:stCondLst>
                                        </p:cTn>
                                        <p:tgtEl>
                                          <p:spTgt spid="698"/>
                                        </p:tgtEl>
                                        <p:attrNameLst>
                                          <p:attrName>style.visibility</p:attrName>
                                        </p:attrNameLst>
                                      </p:cBhvr>
                                      <p:to>
                                        <p:strVal val="visible"/>
                                      </p:to>
                                    </p:set>
                                    <p:animEffect filter="fade" transition="in">
                                      <p:cBhvr>
                                        <p:cTn dur="500"/>
                                        <p:tgtEl>
                                          <p:spTgt spid="698"/>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89"/>
                                        </p:tgtEl>
                                        <p:attrNameLst>
                                          <p:attrName>style.visibility</p:attrName>
                                        </p:attrNameLst>
                                      </p:cBhvr>
                                      <p:to>
                                        <p:strVal val="visible"/>
                                      </p:to>
                                    </p:set>
                                    <p:animEffect filter="fade" transition="in">
                                      <p:cBhvr>
                                        <p:cTn dur="500"/>
                                        <p:tgtEl>
                                          <p:spTgt spid="689"/>
                                        </p:tgtEl>
                                      </p:cBhvr>
                                    </p:animEffect>
                                  </p:childTnLst>
                                </p:cTn>
                              </p:par>
                              <p:par>
                                <p:cTn fill="hold" nodeType="withEffect" presetClass="entr" presetID="10" presetSubtype="0">
                                  <p:stCondLst>
                                    <p:cond delay="0"/>
                                  </p:stCondLst>
                                  <p:childTnLst>
                                    <p:set>
                                      <p:cBhvr>
                                        <p:cTn dur="1" fill="hold">
                                          <p:stCondLst>
                                            <p:cond delay="0"/>
                                          </p:stCondLst>
                                        </p:cTn>
                                        <p:tgtEl>
                                          <p:spTgt spid="701"/>
                                        </p:tgtEl>
                                        <p:attrNameLst>
                                          <p:attrName>style.visibility</p:attrName>
                                        </p:attrNameLst>
                                      </p:cBhvr>
                                      <p:to>
                                        <p:strVal val="visible"/>
                                      </p:to>
                                    </p:set>
                                    <p:animEffect filter="fade" transition="in">
                                      <p:cBhvr>
                                        <p:cTn dur="500"/>
                                        <p:tgtEl>
                                          <p:spTgt spid="701"/>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92"/>
                                        </p:tgtEl>
                                        <p:attrNameLst>
                                          <p:attrName>style.visibility</p:attrName>
                                        </p:attrNameLst>
                                      </p:cBhvr>
                                      <p:to>
                                        <p:strVal val="visible"/>
                                      </p:to>
                                    </p:set>
                                    <p:animEffect filter="fade" transition="in">
                                      <p:cBhvr>
                                        <p:cTn dur="500"/>
                                        <p:tgtEl>
                                          <p:spTgt spid="692"/>
                                        </p:tgtEl>
                                      </p:cBhvr>
                                    </p:animEffect>
                                  </p:childTnLst>
                                </p:cTn>
                              </p:par>
                              <p:par>
                                <p:cTn fill="hold" nodeType="withEffect" presetClass="entr" presetID="10" presetSubtype="0">
                                  <p:stCondLst>
                                    <p:cond delay="0"/>
                                  </p:stCondLst>
                                  <p:childTnLst>
                                    <p:set>
                                      <p:cBhvr>
                                        <p:cTn dur="1" fill="hold">
                                          <p:stCondLst>
                                            <p:cond delay="0"/>
                                          </p:stCondLst>
                                        </p:cTn>
                                        <p:tgtEl>
                                          <p:spTgt spid="704"/>
                                        </p:tgtEl>
                                        <p:attrNameLst>
                                          <p:attrName>style.visibility</p:attrName>
                                        </p:attrNameLst>
                                      </p:cBhvr>
                                      <p:to>
                                        <p:strVal val="visible"/>
                                      </p:to>
                                    </p:set>
                                    <p:animEffect filter="fade" transition="in">
                                      <p:cBhvr>
                                        <p:cTn dur="500"/>
                                        <p:tgtEl>
                                          <p:spTgt spid="7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25E93"/>
        </a:solidFill>
      </p:bgPr>
    </p:bg>
    <p:spTree>
      <p:nvGrpSpPr>
        <p:cNvPr id="713" name="Shape 713"/>
        <p:cNvGrpSpPr/>
        <p:nvPr/>
      </p:nvGrpSpPr>
      <p:grpSpPr>
        <a:xfrm>
          <a:off x="0" y="0"/>
          <a:ext cx="0" cy="0"/>
          <a:chOff x="0" y="0"/>
          <a:chExt cx="0" cy="0"/>
        </a:xfrm>
      </p:grpSpPr>
      <p:sp>
        <p:nvSpPr>
          <p:cNvPr id="714" name="Google Shape;714;h45438f6048749313_0_275"/>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15" name="Google Shape;715;h45438f6048749313_0_275"/>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16" name="Google Shape;716;h45438f6048749313_0_275"/>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aphicFrame>
        <p:nvGraphicFramePr>
          <p:cNvPr id="717" name="Google Shape;717;h45438f6048749313_0_275"/>
          <p:cNvGraphicFramePr/>
          <p:nvPr/>
        </p:nvGraphicFramePr>
        <p:xfrm>
          <a:off x="685799" y="1396916"/>
          <a:ext cx="3000000" cy="3000000"/>
        </p:xfrm>
        <a:graphic>
          <a:graphicData uri="http://schemas.openxmlformats.org/drawingml/2006/table">
            <a:tbl>
              <a:tblPr>
                <a:noFill/>
                <a:tableStyleId>{DB7EABAA-F0C9-4C2E-8BEE-F1E015722D14}</a:tableStyleId>
              </a:tblPr>
              <a:tblGrid>
                <a:gridCol w="3610525"/>
                <a:gridCol w="1985900"/>
                <a:gridCol w="2089900"/>
              </a:tblGrid>
              <a:tr h="1238125">
                <a:tc>
                  <a:txBody>
                    <a:bodyPr/>
                    <a:lstStyle/>
                    <a:p>
                      <a:pPr indent="0" lvl="0" marL="0" marR="0" rtl="0" algn="ctr">
                        <a:lnSpc>
                          <a:spcPct val="140014"/>
                        </a:lnSpc>
                        <a:spcBef>
                          <a:spcPts val="0"/>
                        </a:spcBef>
                        <a:spcAft>
                          <a:spcPts val="0"/>
                        </a:spcAft>
                        <a:buNone/>
                      </a:pPr>
                      <a:r>
                        <a:rPr b="1" lang="en-GB" sz="1900" u="none" cap="none" strike="noStrike">
                          <a:solidFill>
                            <a:srgbClr val="FFFFFF"/>
                          </a:solidFill>
                          <a:latin typeface="Lato"/>
                          <a:ea typeface="Lato"/>
                          <a:cs typeface="Lato"/>
                          <a:sym typeface="Lato"/>
                        </a:rPr>
                        <a:t>Job opportunity</a:t>
                      </a:r>
                      <a:endParaRPr sz="700" u="none" cap="none" strike="noStrike"/>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solidFill>
                      <a:srgbClr val="00A8A8"/>
                    </a:solidFill>
                  </a:tcPr>
                </a:tc>
                <a:tc>
                  <a:txBody>
                    <a:bodyPr/>
                    <a:lstStyle/>
                    <a:p>
                      <a:pPr indent="0" lvl="0" marL="0" marR="0" rtl="0" algn="ctr">
                        <a:lnSpc>
                          <a:spcPct val="140014"/>
                        </a:lnSpc>
                        <a:spcBef>
                          <a:spcPts val="0"/>
                        </a:spcBef>
                        <a:spcAft>
                          <a:spcPts val="0"/>
                        </a:spcAft>
                        <a:buNone/>
                      </a:pPr>
                      <a:r>
                        <a:rPr b="1" lang="en-GB" sz="1900" u="none" cap="none" strike="noStrike">
                          <a:solidFill>
                            <a:srgbClr val="FFFFFF"/>
                          </a:solidFill>
                          <a:latin typeface="Lato"/>
                          <a:ea typeface="Lato"/>
                          <a:cs typeface="Lato"/>
                          <a:sym typeface="Lato"/>
                        </a:rPr>
                        <a:t>Level </a:t>
                      </a:r>
                      <a:endParaRPr sz="700" u="none" cap="none" strike="noStrike"/>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solidFill>
                      <a:srgbClr val="00A8A8"/>
                    </a:solidFill>
                  </a:tcPr>
                </a:tc>
                <a:tc>
                  <a:txBody>
                    <a:bodyPr/>
                    <a:lstStyle/>
                    <a:p>
                      <a:pPr indent="0" lvl="0" marL="0" marR="0" rtl="0" algn="ctr">
                        <a:lnSpc>
                          <a:spcPct val="140014"/>
                        </a:lnSpc>
                        <a:spcBef>
                          <a:spcPts val="0"/>
                        </a:spcBef>
                        <a:spcAft>
                          <a:spcPts val="0"/>
                        </a:spcAft>
                        <a:buNone/>
                      </a:pPr>
                      <a:r>
                        <a:rPr b="1" lang="en-GB" sz="1900" u="none" cap="none" strike="noStrike">
                          <a:solidFill>
                            <a:srgbClr val="FFFFFF"/>
                          </a:solidFill>
                          <a:latin typeface="Lato"/>
                          <a:ea typeface="Lato"/>
                          <a:cs typeface="Lato"/>
                          <a:sym typeface="Lato"/>
                        </a:rPr>
                        <a:t>Annual salary</a:t>
                      </a:r>
                      <a:endParaRPr sz="700" u="none" cap="none" strike="noStrike"/>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solidFill>
                      <a:srgbClr val="00A8A8"/>
                    </a:solidFill>
                  </a:tcPr>
                </a:tc>
              </a:tr>
              <a:tr h="952200">
                <a:tc>
                  <a:txBody>
                    <a:bodyPr/>
                    <a:lstStyle/>
                    <a:p>
                      <a:pPr indent="0" lvl="0" marL="0" marR="0" rtl="0" algn="ctr">
                        <a:lnSpc>
                          <a:spcPct val="88142"/>
                        </a:lnSpc>
                        <a:spcBef>
                          <a:spcPts val="0"/>
                        </a:spcBef>
                        <a:spcAft>
                          <a:spcPts val="0"/>
                        </a:spcAft>
                        <a:buClr>
                          <a:schemeClr val="dk1"/>
                        </a:buClr>
                        <a:buSzPts val="1900"/>
                        <a:buFont typeface="Lato"/>
                        <a:buNone/>
                      </a:pPr>
                      <a:r>
                        <a:rPr lang="en-GB" sz="1900" u="none" cap="none" strike="noStrike">
                          <a:latin typeface="Lato"/>
                          <a:ea typeface="Lato"/>
                          <a:cs typeface="Lato"/>
                          <a:sym typeface="Lato"/>
                        </a:rPr>
                        <a:t>Apprentice Dental Nurse</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900"/>
                        <a:buFont typeface="Lato"/>
                        <a:buNone/>
                      </a:pPr>
                      <a:r>
                        <a:rPr b="0" i="0" lang="en-GB" sz="1900" u="none" cap="none" strike="noStrike">
                          <a:solidFill>
                            <a:schemeClr val="dk1"/>
                          </a:solidFill>
                          <a:latin typeface="Lato"/>
                          <a:ea typeface="Lato"/>
                          <a:cs typeface="Lato"/>
                          <a:sym typeface="Lato"/>
                        </a:rPr>
                        <a:t>Level 3</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None/>
                      </a:pPr>
                      <a:br>
                        <a:rPr lang="en-GB" sz="1900" u="none" cap="none" strike="noStrike"/>
                      </a:br>
                      <a:r>
                        <a:rPr b="0" i="0" lang="en-GB" sz="1900" u="none" cap="none" strike="noStrike">
                          <a:solidFill>
                            <a:schemeClr val="dk1"/>
                          </a:solidFill>
                          <a:latin typeface="Lato"/>
                          <a:ea typeface="Lato"/>
                          <a:cs typeface="Lato"/>
                          <a:sym typeface="Lato"/>
                        </a:rPr>
                        <a:t>£17,472</a:t>
                      </a:r>
                      <a:endParaRPr b="0" sz="1900" u="none" cap="none" strike="noStrike">
                        <a:latin typeface="Lato"/>
                        <a:ea typeface="Lato"/>
                        <a:cs typeface="Lato"/>
                        <a:sym typeface="Lato"/>
                      </a:endParaRPr>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717675">
                <a:tc>
                  <a:txBody>
                    <a:bodyPr/>
                    <a:lstStyle/>
                    <a:p>
                      <a:pPr indent="0" lvl="0" marL="0" marR="0" rtl="0" algn="ctr">
                        <a:lnSpc>
                          <a:spcPct val="88142"/>
                        </a:lnSpc>
                        <a:spcBef>
                          <a:spcPts val="0"/>
                        </a:spcBef>
                        <a:spcAft>
                          <a:spcPts val="0"/>
                        </a:spcAft>
                        <a:buNone/>
                      </a:pPr>
                      <a:r>
                        <a:rPr lang="en-GB" sz="1900" u="none" cap="none" strike="noStrike">
                          <a:latin typeface="Lato"/>
                          <a:ea typeface="Lato"/>
                          <a:cs typeface="Lato"/>
                          <a:sym typeface="Lato"/>
                        </a:rPr>
                        <a:t>Software Developer Apprentice</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None/>
                      </a:pPr>
                      <a:r>
                        <a:rPr b="0" lang="en-GB" sz="1900" u="none" cap="none" strike="noStrike">
                          <a:latin typeface="Lato"/>
                          <a:ea typeface="Lato"/>
                          <a:cs typeface="Lato"/>
                          <a:sym typeface="Lato"/>
                        </a:rPr>
                        <a:t>Level 4 </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Clr>
                          <a:schemeClr val="dk1"/>
                        </a:buClr>
                        <a:buSzPts val="1900"/>
                        <a:buFont typeface="Lato"/>
                        <a:buNone/>
                      </a:pPr>
                      <a:r>
                        <a:rPr b="0" lang="en-GB" sz="1900" u="none" cap="none" strike="noStrike">
                          <a:latin typeface="Lato"/>
                          <a:ea typeface="Lato"/>
                          <a:cs typeface="Lato"/>
                          <a:sym typeface="Lato"/>
                        </a:rPr>
                        <a:t>£22,000</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717675">
                <a:tc>
                  <a:txBody>
                    <a:bodyPr/>
                    <a:lstStyle/>
                    <a:p>
                      <a:pPr indent="0" lvl="0" marL="0" marR="0" rtl="0" algn="ctr">
                        <a:lnSpc>
                          <a:spcPct val="88142"/>
                        </a:lnSpc>
                        <a:spcBef>
                          <a:spcPts val="0"/>
                        </a:spcBef>
                        <a:spcAft>
                          <a:spcPts val="0"/>
                        </a:spcAft>
                        <a:buNone/>
                      </a:pPr>
                      <a:r>
                        <a:rPr lang="en-GB" sz="1900" u="none" cap="none" strike="noStrike">
                          <a:latin typeface="Lato"/>
                          <a:ea typeface="Lato"/>
                          <a:cs typeface="Lato"/>
                          <a:sym typeface="Lato"/>
                        </a:rPr>
                        <a:t>Plastering Apprentice</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None/>
                      </a:pPr>
                      <a:r>
                        <a:rPr lang="en-GB" sz="1900" u="none" cap="none" strike="noStrike">
                          <a:latin typeface="Lato"/>
                          <a:ea typeface="Lato"/>
                          <a:cs typeface="Lato"/>
                          <a:sym typeface="Lato"/>
                        </a:rPr>
                        <a:t>Level 2</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Clr>
                          <a:schemeClr val="dk1"/>
                        </a:buClr>
                        <a:buSzPts val="1900"/>
                        <a:buFont typeface="Lato"/>
                        <a:buNone/>
                      </a:pPr>
                      <a:r>
                        <a:rPr lang="en-GB" sz="1900" u="none" cap="none" strike="noStrike">
                          <a:latin typeface="Lato"/>
                          <a:ea typeface="Lato"/>
                          <a:cs typeface="Lato"/>
                          <a:sym typeface="Lato"/>
                        </a:rPr>
                        <a:t>£16,640</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717675">
                <a:tc>
                  <a:txBody>
                    <a:bodyPr/>
                    <a:lstStyle/>
                    <a:p>
                      <a:pPr indent="0" lvl="0" marL="0" marR="0" rtl="0" algn="ctr">
                        <a:lnSpc>
                          <a:spcPct val="88142"/>
                        </a:lnSpc>
                        <a:spcBef>
                          <a:spcPts val="0"/>
                        </a:spcBef>
                        <a:spcAft>
                          <a:spcPts val="0"/>
                        </a:spcAft>
                        <a:buNone/>
                      </a:pPr>
                      <a:r>
                        <a:rPr lang="en-GB" sz="1900" u="none" cap="none" strike="noStrike">
                          <a:latin typeface="Lato"/>
                          <a:ea typeface="Lato"/>
                          <a:cs typeface="Lato"/>
                          <a:sym typeface="Lato"/>
                        </a:rPr>
                        <a:t>Solicitor Apprentice</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None/>
                      </a:pPr>
                      <a:r>
                        <a:rPr lang="en-GB" sz="1900" u="none" cap="none" strike="noStrike">
                          <a:latin typeface="Lato"/>
                          <a:ea typeface="Lato"/>
                          <a:cs typeface="Lato"/>
                          <a:sym typeface="Lato"/>
                        </a:rPr>
                        <a:t>Level 7</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lnSpc>
                          <a:spcPct val="88142"/>
                        </a:lnSpc>
                        <a:spcBef>
                          <a:spcPts val="0"/>
                        </a:spcBef>
                        <a:spcAft>
                          <a:spcPts val="0"/>
                        </a:spcAft>
                        <a:buClr>
                          <a:schemeClr val="dk1"/>
                        </a:buClr>
                        <a:buSzPts val="1900"/>
                        <a:buFont typeface="Lato"/>
                        <a:buNone/>
                      </a:pPr>
                      <a:r>
                        <a:rPr lang="en-GB" sz="1900" u="none" cap="none" strike="noStrike">
                          <a:latin typeface="Lato"/>
                          <a:ea typeface="Lato"/>
                          <a:cs typeface="Lato"/>
                          <a:sym typeface="Lato"/>
                        </a:rPr>
                        <a:t>£31,657</a:t>
                      </a:r>
                      <a:endParaRPr sz="900"/>
                    </a:p>
                  </a:txBody>
                  <a:tcPr marT="127000" marB="127000" marR="127000" marL="127000"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bl>
          </a:graphicData>
        </a:graphic>
      </p:graphicFrame>
      <p:sp>
        <p:nvSpPr>
          <p:cNvPr id="718" name="Google Shape;718;h45438f6048749313_0_275"/>
          <p:cNvSpPr/>
          <p:nvPr/>
        </p:nvSpPr>
        <p:spPr>
          <a:xfrm>
            <a:off x="8614127" y="2000129"/>
            <a:ext cx="3111734" cy="3344401"/>
          </a:xfrm>
          <a:custGeom>
            <a:rect b="b" l="l" r="r" t="t"/>
            <a:pathLst>
              <a:path extrusionOk="0" h="5010339" w="4661774">
                <a:moveTo>
                  <a:pt x="0" y="0"/>
                </a:moveTo>
                <a:lnTo>
                  <a:pt x="4661774" y="0"/>
                </a:lnTo>
                <a:lnTo>
                  <a:pt x="4661774" y="5010339"/>
                </a:lnTo>
                <a:lnTo>
                  <a:pt x="0" y="5010339"/>
                </a:lnTo>
                <a:lnTo>
                  <a:pt x="0" y="0"/>
                </a:lnTo>
                <a:close/>
              </a:path>
            </a:pathLst>
          </a:custGeom>
          <a:blipFill rotWithShape="1">
            <a:blip r:embed="rId3">
              <a:alphaModFix/>
            </a:blip>
            <a:stretch>
              <a:fillRect b="0" l="-33400" r="-2761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19" name="Google Shape;719;h45438f6048749313_0_275"/>
          <p:cNvSpPr txBox="1"/>
          <p:nvPr/>
        </p:nvSpPr>
        <p:spPr>
          <a:xfrm>
            <a:off x="685505" y="674421"/>
            <a:ext cx="93075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Apprenticeships in the local area</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8"/>
                                        </p:tgtEl>
                                        <p:attrNameLst>
                                          <p:attrName>style.visibility</p:attrName>
                                        </p:attrNameLst>
                                      </p:cBhvr>
                                      <p:to>
                                        <p:strVal val="visible"/>
                                      </p:to>
                                    </p:set>
                                    <p:animEffect filter="fade" transition="in">
                                      <p:cBhvr>
                                        <p:cTn dur="500"/>
                                        <p:tgtEl>
                                          <p:spTgt spid="71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17"/>
                                        </p:tgtEl>
                                        <p:attrNameLst>
                                          <p:attrName>style.visibility</p:attrName>
                                        </p:attrNameLst>
                                      </p:cBhvr>
                                      <p:to>
                                        <p:strVal val="visible"/>
                                      </p:to>
                                    </p:set>
                                    <p:animEffect filter="fade" transition="in">
                                      <p:cBhvr>
                                        <p:cTn dur="500"/>
                                        <p:tgtEl>
                                          <p:spTgt spid="7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25E93"/>
        </a:solidFill>
      </p:bgPr>
    </p:bg>
    <p:spTree>
      <p:nvGrpSpPr>
        <p:cNvPr id="724" name="Shape 724"/>
        <p:cNvGrpSpPr/>
        <p:nvPr/>
      </p:nvGrpSpPr>
      <p:grpSpPr>
        <a:xfrm>
          <a:off x="0" y="0"/>
          <a:ext cx="0" cy="0"/>
          <a:chOff x="0" y="0"/>
          <a:chExt cx="0" cy="0"/>
        </a:xfrm>
      </p:grpSpPr>
      <p:sp>
        <p:nvSpPr>
          <p:cNvPr id="725" name="Google Shape;725;h45438f6048749313_0_285"/>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26" name="Google Shape;726;h45438f6048749313_0_285"/>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27" name="Google Shape;727;h45438f6048749313_0_285"/>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28" name="Google Shape;728;h45438f6048749313_0_285"/>
          <p:cNvSpPr txBox="1"/>
          <p:nvPr/>
        </p:nvSpPr>
        <p:spPr>
          <a:xfrm>
            <a:off x="685505" y="674421"/>
            <a:ext cx="93075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How do you find apprenticeships?</a:t>
            </a:r>
            <a:endParaRPr sz="900"/>
          </a:p>
        </p:txBody>
      </p:sp>
      <p:sp>
        <p:nvSpPr>
          <p:cNvPr id="729" name="Google Shape;729;h45438f6048749313_0_285"/>
          <p:cNvSpPr/>
          <p:nvPr/>
        </p:nvSpPr>
        <p:spPr>
          <a:xfrm>
            <a:off x="1965888" y="1501547"/>
            <a:ext cx="2742420" cy="4409271"/>
          </a:xfrm>
          <a:custGeom>
            <a:rect b="b" l="l" r="r" t="t"/>
            <a:pathLst>
              <a:path extrusionOk="0" h="6605649" w="4108494">
                <a:moveTo>
                  <a:pt x="0" y="0"/>
                </a:moveTo>
                <a:lnTo>
                  <a:pt x="4108494" y="0"/>
                </a:lnTo>
                <a:lnTo>
                  <a:pt x="4108494" y="6605649"/>
                </a:lnTo>
                <a:lnTo>
                  <a:pt x="0" y="6605649"/>
                </a:lnTo>
                <a:lnTo>
                  <a:pt x="0" y="0"/>
                </a:lnTo>
                <a:close/>
              </a:path>
            </a:pathLst>
          </a:custGeom>
          <a:blipFill rotWithShape="1">
            <a:blip r:embed="rId3">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cxnSp>
        <p:nvCxnSpPr>
          <p:cNvPr id="730" name="Google Shape;730;h45438f6048749313_0_285"/>
          <p:cNvCxnSpPr/>
          <p:nvPr/>
        </p:nvCxnSpPr>
        <p:spPr>
          <a:xfrm rot="10800000">
            <a:off x="5728521" y="1331735"/>
            <a:ext cx="0" cy="4194600"/>
          </a:xfrm>
          <a:prstGeom prst="straightConnector1">
            <a:avLst/>
          </a:prstGeom>
          <a:noFill/>
          <a:ln cap="flat" cmpd="sng" w="25400">
            <a:solidFill>
              <a:srgbClr val="010A4F"/>
            </a:solidFill>
            <a:prstDash val="solid"/>
            <a:round/>
            <a:headEnd len="sm" w="sm" type="none"/>
            <a:tailEnd len="sm" w="sm" type="none"/>
          </a:ln>
        </p:spPr>
      </p:cxnSp>
      <p:grpSp>
        <p:nvGrpSpPr>
          <p:cNvPr id="731" name="Google Shape;731;h45438f6048749313_0_285"/>
          <p:cNvGrpSpPr/>
          <p:nvPr/>
        </p:nvGrpSpPr>
        <p:grpSpPr>
          <a:xfrm>
            <a:off x="6473727" y="1674840"/>
            <a:ext cx="3982646" cy="3678471"/>
            <a:chOff x="0" y="0"/>
            <a:chExt cx="7965291" cy="7356943"/>
          </a:xfrm>
        </p:grpSpPr>
        <p:sp>
          <p:nvSpPr>
            <p:cNvPr id="732" name="Google Shape;732;h45438f6048749313_0_285"/>
            <p:cNvSpPr/>
            <p:nvPr/>
          </p:nvSpPr>
          <p:spPr>
            <a:xfrm rot="10800000">
              <a:off x="703469" y="0"/>
              <a:ext cx="7261822" cy="1343227"/>
            </a:xfrm>
            <a:custGeom>
              <a:rect b="b" l="l" r="r" t="t"/>
              <a:pathLst>
                <a:path extrusionOk="0" h="1343227" w="7261822">
                  <a:moveTo>
                    <a:pt x="0" y="0"/>
                  </a:moveTo>
                  <a:lnTo>
                    <a:pt x="7261822" y="0"/>
                  </a:lnTo>
                  <a:lnTo>
                    <a:pt x="7261822" y="1343227"/>
                  </a:lnTo>
                  <a:lnTo>
                    <a:pt x="0" y="1343227"/>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33" name="Google Shape;733;h45438f6048749313_0_285"/>
            <p:cNvSpPr/>
            <p:nvPr/>
          </p:nvSpPr>
          <p:spPr>
            <a:xfrm>
              <a:off x="304296" y="3223963"/>
              <a:ext cx="833044" cy="833044"/>
            </a:xfrm>
            <a:custGeom>
              <a:rect b="b" l="l" r="r" t="t"/>
              <a:pathLst>
                <a:path extrusionOk="0" h="833044" w="833044">
                  <a:moveTo>
                    <a:pt x="0" y="0"/>
                  </a:moveTo>
                  <a:lnTo>
                    <a:pt x="833044" y="0"/>
                  </a:lnTo>
                  <a:lnTo>
                    <a:pt x="833044" y="833043"/>
                  </a:lnTo>
                  <a:lnTo>
                    <a:pt x="0" y="833043"/>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34" name="Google Shape;734;h45438f6048749313_0_285"/>
            <p:cNvSpPr/>
            <p:nvPr/>
          </p:nvSpPr>
          <p:spPr>
            <a:xfrm>
              <a:off x="224136" y="4603106"/>
              <a:ext cx="1073087" cy="623732"/>
            </a:xfrm>
            <a:custGeom>
              <a:rect b="b" l="l" r="r" t="t"/>
              <a:pathLst>
                <a:path extrusionOk="0" h="623732" w="1073087">
                  <a:moveTo>
                    <a:pt x="0" y="0"/>
                  </a:moveTo>
                  <a:lnTo>
                    <a:pt x="1073086" y="0"/>
                  </a:lnTo>
                  <a:lnTo>
                    <a:pt x="1073086" y="623732"/>
                  </a:lnTo>
                  <a:lnTo>
                    <a:pt x="0" y="623732"/>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35" name="Google Shape;735;h45438f6048749313_0_285"/>
            <p:cNvSpPr/>
            <p:nvPr/>
          </p:nvSpPr>
          <p:spPr>
            <a:xfrm>
              <a:off x="404030" y="5650950"/>
              <a:ext cx="633575" cy="748685"/>
            </a:xfrm>
            <a:custGeom>
              <a:rect b="b" l="l" r="r" t="t"/>
              <a:pathLst>
                <a:path extrusionOk="0" h="748685" w="633575">
                  <a:moveTo>
                    <a:pt x="0" y="0"/>
                  </a:moveTo>
                  <a:lnTo>
                    <a:pt x="633575" y="0"/>
                  </a:lnTo>
                  <a:lnTo>
                    <a:pt x="633575" y="748685"/>
                  </a:lnTo>
                  <a:lnTo>
                    <a:pt x="0" y="748685"/>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36" name="Google Shape;736;h45438f6048749313_0_285"/>
            <p:cNvSpPr/>
            <p:nvPr/>
          </p:nvSpPr>
          <p:spPr>
            <a:xfrm>
              <a:off x="0" y="6914962"/>
              <a:ext cx="1521358" cy="405062"/>
            </a:xfrm>
            <a:custGeom>
              <a:rect b="b" l="l" r="r" t="t"/>
              <a:pathLst>
                <a:path extrusionOk="0" h="405062" w="1521358">
                  <a:moveTo>
                    <a:pt x="0" y="0"/>
                  </a:moveTo>
                  <a:lnTo>
                    <a:pt x="1521358" y="0"/>
                  </a:lnTo>
                  <a:lnTo>
                    <a:pt x="1521358" y="405061"/>
                  </a:lnTo>
                  <a:lnTo>
                    <a:pt x="0" y="405061"/>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37" name="Google Shape;737;h45438f6048749313_0_285"/>
            <p:cNvSpPr txBox="1"/>
            <p:nvPr/>
          </p:nvSpPr>
          <p:spPr>
            <a:xfrm>
              <a:off x="1166618" y="1497530"/>
              <a:ext cx="6335400" cy="4617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Showcasing live apprenticeship jobs</a:t>
              </a:r>
              <a:endParaRPr sz="900"/>
            </a:p>
          </p:txBody>
        </p:sp>
        <p:sp>
          <p:nvSpPr>
            <p:cNvPr id="738" name="Google Shape;738;h45438f6048749313_0_285"/>
            <p:cNvSpPr txBox="1"/>
            <p:nvPr/>
          </p:nvSpPr>
          <p:spPr>
            <a:xfrm>
              <a:off x="1406661" y="350685"/>
              <a:ext cx="5855400" cy="827400"/>
            </a:xfrm>
            <a:prstGeom prst="rect">
              <a:avLst/>
            </a:prstGeom>
            <a:noFill/>
            <a:ln>
              <a:noFill/>
            </a:ln>
          </p:spPr>
          <p:txBody>
            <a:bodyPr anchorCtr="0" anchor="t" bIns="0" lIns="0" spcFirstLastPara="1" rIns="0" wrap="square" tIns="0">
              <a:spAutoFit/>
            </a:bodyPr>
            <a:lstStyle/>
            <a:p>
              <a:pPr indent="0" lvl="0" marL="0" marR="0" rtl="0" algn="l">
                <a:lnSpc>
                  <a:spcPct val="84000"/>
                </a:lnSpc>
                <a:spcBef>
                  <a:spcPts val="0"/>
                </a:spcBef>
                <a:spcAft>
                  <a:spcPts val="0"/>
                </a:spcAft>
                <a:buNone/>
              </a:pPr>
              <a:r>
                <a:rPr b="1" lang="en-GB" sz="3200">
                  <a:solidFill>
                    <a:srgbClr val="010A4F"/>
                  </a:solidFill>
                  <a:latin typeface="Lato"/>
                  <a:ea typeface="Lato"/>
                  <a:cs typeface="Lato"/>
                  <a:sym typeface="Lato"/>
                </a:rPr>
                <a:t>WHAT IS FAA?</a:t>
              </a:r>
              <a:endParaRPr sz="900"/>
            </a:p>
          </p:txBody>
        </p:sp>
        <p:sp>
          <p:nvSpPr>
            <p:cNvPr id="739" name="Google Shape;739;h45438f6048749313_0_285"/>
            <p:cNvSpPr txBox="1"/>
            <p:nvPr/>
          </p:nvSpPr>
          <p:spPr>
            <a:xfrm>
              <a:off x="1256648" y="3250053"/>
              <a:ext cx="6335400" cy="10158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lang="en-GB" sz="1500">
                  <a:solidFill>
                    <a:srgbClr val="000000"/>
                  </a:solidFill>
                  <a:latin typeface="Lato"/>
                  <a:ea typeface="Lato"/>
                  <a:cs typeface="Lato"/>
                  <a:sym typeface="Lato"/>
                </a:rPr>
                <a:t>20,000+ vacancies </a:t>
              </a:r>
              <a:endParaRPr sz="900"/>
            </a:p>
            <a:p>
              <a:pPr indent="0" lvl="0" marL="0" marR="0" rtl="0" algn="ctr">
                <a:lnSpc>
                  <a:spcPct val="119982"/>
                </a:lnSpc>
                <a:spcBef>
                  <a:spcPts val="0"/>
                </a:spcBef>
                <a:spcAft>
                  <a:spcPts val="0"/>
                </a:spcAft>
                <a:buNone/>
              </a:pPr>
              <a:r>
                <a:rPr lang="en-GB" sz="1500">
                  <a:solidFill>
                    <a:srgbClr val="000000"/>
                  </a:solidFill>
                  <a:latin typeface="Lato"/>
                  <a:ea typeface="Lato"/>
                  <a:cs typeface="Lato"/>
                  <a:sym typeface="Lato"/>
                </a:rPr>
                <a:t>over the year</a:t>
              </a:r>
              <a:endParaRPr sz="900"/>
            </a:p>
          </p:txBody>
        </p:sp>
        <p:sp>
          <p:nvSpPr>
            <p:cNvPr id="740" name="Google Shape;740;h45438f6048749313_0_285"/>
            <p:cNvSpPr txBox="1"/>
            <p:nvPr/>
          </p:nvSpPr>
          <p:spPr>
            <a:xfrm>
              <a:off x="1256648" y="4705422"/>
              <a:ext cx="6335400" cy="4617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lang="en-GB" sz="1500">
                  <a:solidFill>
                    <a:srgbClr val="000000"/>
                  </a:solidFill>
                  <a:latin typeface="Lato"/>
                  <a:ea typeface="Lato"/>
                  <a:cs typeface="Lato"/>
                  <a:sym typeface="Lato"/>
                </a:rPr>
                <a:t>Free to use</a:t>
              </a:r>
              <a:endParaRPr sz="900"/>
            </a:p>
          </p:txBody>
        </p:sp>
        <p:sp>
          <p:nvSpPr>
            <p:cNvPr id="741" name="Google Shape;741;h45438f6048749313_0_285"/>
            <p:cNvSpPr txBox="1"/>
            <p:nvPr/>
          </p:nvSpPr>
          <p:spPr>
            <a:xfrm>
              <a:off x="1297222" y="5815743"/>
              <a:ext cx="6335400" cy="4617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lang="en-GB" sz="1500">
                  <a:solidFill>
                    <a:srgbClr val="000000"/>
                  </a:solidFill>
                  <a:latin typeface="Lato"/>
                  <a:ea typeface="Lato"/>
                  <a:cs typeface="Lato"/>
                  <a:sym typeface="Lato"/>
                </a:rPr>
                <a:t>Secure site</a:t>
              </a:r>
              <a:endParaRPr sz="900"/>
            </a:p>
          </p:txBody>
        </p:sp>
        <p:sp>
          <p:nvSpPr>
            <p:cNvPr id="742" name="Google Shape;742;h45438f6048749313_0_285"/>
            <p:cNvSpPr txBox="1"/>
            <p:nvPr/>
          </p:nvSpPr>
          <p:spPr>
            <a:xfrm>
              <a:off x="1256648" y="6895243"/>
              <a:ext cx="6335400" cy="4617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lang="en-GB" sz="1500">
                  <a:solidFill>
                    <a:srgbClr val="000000"/>
                  </a:solidFill>
                  <a:latin typeface="Lato"/>
                  <a:ea typeface="Lato"/>
                  <a:cs typeface="Lato"/>
                  <a:sym typeface="Lato"/>
                </a:rPr>
                <a:t>Apply quickly</a:t>
              </a:r>
              <a:endParaRPr sz="900"/>
            </a:p>
          </p:txBody>
        </p:sp>
      </p:grpSp>
      <p:sp>
        <p:nvSpPr>
          <p:cNvPr id="743" name="Google Shape;743;h45438f6048749313_0_285"/>
          <p:cNvSpPr txBox="1"/>
          <p:nvPr/>
        </p:nvSpPr>
        <p:spPr>
          <a:xfrm>
            <a:off x="5939645" y="5983923"/>
            <a:ext cx="9307500" cy="538500"/>
          </a:xfrm>
          <a:prstGeom prst="rect">
            <a:avLst/>
          </a:prstGeom>
          <a:noFill/>
          <a:ln>
            <a:noFill/>
          </a:ln>
        </p:spPr>
        <p:txBody>
          <a:bodyPr anchorCtr="0" anchor="t" bIns="0" lIns="0" spcFirstLastPara="1" rIns="0" wrap="square" tIns="0">
            <a:spAutoFit/>
          </a:bodyPr>
          <a:lstStyle/>
          <a:p>
            <a:pPr indent="0" lvl="0" marL="0" marR="0" rtl="0" algn="l">
              <a:lnSpc>
                <a:spcPct val="87483"/>
              </a:lnSpc>
              <a:spcBef>
                <a:spcPts val="0"/>
              </a:spcBef>
              <a:spcAft>
                <a:spcPts val="0"/>
              </a:spcAft>
              <a:buNone/>
            </a:pPr>
            <a:r>
              <a:rPr b="1" lang="en-GB" sz="4000">
                <a:solidFill>
                  <a:srgbClr val="010A4F"/>
                </a:solidFill>
                <a:latin typeface="Lato"/>
                <a:ea typeface="Lato"/>
                <a:cs typeface="Lato"/>
                <a:sym typeface="Lato"/>
              </a:rPr>
              <a:t>This is just one way …</a:t>
            </a:r>
            <a:endParaRPr sz="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29"/>
                                        </p:tgtEl>
                                        <p:attrNameLst>
                                          <p:attrName>style.visibility</p:attrName>
                                        </p:attrNameLst>
                                      </p:cBhvr>
                                      <p:to>
                                        <p:strVal val="visible"/>
                                      </p:to>
                                    </p:set>
                                    <p:animEffect filter="fade" transition="in">
                                      <p:cBhvr>
                                        <p:cTn dur="500"/>
                                        <p:tgtEl>
                                          <p:spTgt spid="729"/>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31"/>
                                        </p:tgtEl>
                                        <p:attrNameLst>
                                          <p:attrName>style.visibility</p:attrName>
                                        </p:attrNameLst>
                                      </p:cBhvr>
                                      <p:to>
                                        <p:strVal val="visible"/>
                                      </p:to>
                                    </p:set>
                                    <p:animEffect filter="fade" transition="in">
                                      <p:cBhvr>
                                        <p:cTn dur="500"/>
                                        <p:tgtEl>
                                          <p:spTgt spid="7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25E93"/>
        </a:solidFill>
      </p:bgPr>
    </p:bg>
    <p:spTree>
      <p:nvGrpSpPr>
        <p:cNvPr id="748" name="Shape 748"/>
        <p:cNvGrpSpPr/>
        <p:nvPr/>
      </p:nvGrpSpPr>
      <p:grpSpPr>
        <a:xfrm>
          <a:off x="0" y="0"/>
          <a:ext cx="0" cy="0"/>
          <a:chOff x="0" y="0"/>
          <a:chExt cx="0" cy="0"/>
        </a:xfrm>
      </p:grpSpPr>
      <p:sp>
        <p:nvSpPr>
          <p:cNvPr id="749" name="Google Shape;749;h45438f6048749313_0_308"/>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50" name="Google Shape;750;h45438f6048749313_0_308"/>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51" name="Google Shape;751;h45438f6048749313_0_308"/>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52" name="Google Shape;752;h45438f6048749313_0_308"/>
          <p:cNvSpPr txBox="1"/>
          <p:nvPr/>
        </p:nvSpPr>
        <p:spPr>
          <a:xfrm>
            <a:off x="685505" y="674421"/>
            <a:ext cx="9307500" cy="5427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700">
                <a:solidFill>
                  <a:srgbClr val="010A4F"/>
                </a:solidFill>
                <a:latin typeface="Lato"/>
                <a:ea typeface="Lato"/>
                <a:cs typeface="Lato"/>
                <a:sym typeface="Lato"/>
              </a:rPr>
              <a:t>Where else to look</a:t>
            </a:r>
            <a:endParaRPr sz="900"/>
          </a:p>
        </p:txBody>
      </p:sp>
      <p:grpSp>
        <p:nvGrpSpPr>
          <p:cNvPr id="753" name="Google Shape;753;h45438f6048749313_0_308"/>
          <p:cNvGrpSpPr/>
          <p:nvPr/>
        </p:nvGrpSpPr>
        <p:grpSpPr>
          <a:xfrm>
            <a:off x="3639319" y="1434481"/>
            <a:ext cx="2306028" cy="1994614"/>
            <a:chOff x="0" y="-28575"/>
            <a:chExt cx="1239600" cy="1072200"/>
          </a:xfrm>
        </p:grpSpPr>
        <p:sp>
          <p:nvSpPr>
            <p:cNvPr id="754" name="Google Shape;754;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EC5F65"/>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55" name="Google Shape;755;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756" name="Google Shape;756;h45438f6048749313_0_308"/>
          <p:cNvGrpSpPr/>
          <p:nvPr/>
        </p:nvGrpSpPr>
        <p:grpSpPr>
          <a:xfrm>
            <a:off x="6249857" y="1434481"/>
            <a:ext cx="2306028" cy="1994614"/>
            <a:chOff x="0" y="-28575"/>
            <a:chExt cx="1239600" cy="1072200"/>
          </a:xfrm>
        </p:grpSpPr>
        <p:sp>
          <p:nvSpPr>
            <p:cNvPr id="757" name="Google Shape;757;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006992"/>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58" name="Google Shape;758;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sp>
        <p:nvSpPr>
          <p:cNvPr id="759" name="Google Shape;759;h45438f6048749313_0_308"/>
          <p:cNvSpPr/>
          <p:nvPr/>
        </p:nvSpPr>
        <p:spPr>
          <a:xfrm>
            <a:off x="6980881" y="1721183"/>
            <a:ext cx="994935" cy="994935"/>
          </a:xfrm>
          <a:custGeom>
            <a:rect b="b" l="l" r="r" t="t"/>
            <a:pathLst>
              <a:path extrusionOk="0" h="1490540" w="1490540">
                <a:moveTo>
                  <a:pt x="0" y="0"/>
                </a:moveTo>
                <a:lnTo>
                  <a:pt x="1490540" y="0"/>
                </a:lnTo>
                <a:lnTo>
                  <a:pt x="1490540" y="1490540"/>
                </a:lnTo>
                <a:lnTo>
                  <a:pt x="0" y="1490540"/>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760" name="Google Shape;760;h45438f6048749313_0_308"/>
          <p:cNvGrpSpPr/>
          <p:nvPr/>
        </p:nvGrpSpPr>
        <p:grpSpPr>
          <a:xfrm>
            <a:off x="6381407" y="3743093"/>
            <a:ext cx="2306028" cy="1994614"/>
            <a:chOff x="0" y="-28575"/>
            <a:chExt cx="1239600" cy="1072200"/>
          </a:xfrm>
        </p:grpSpPr>
        <p:sp>
          <p:nvSpPr>
            <p:cNvPr id="761" name="Google Shape;761;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E8B46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62" name="Google Shape;762;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763" name="Google Shape;763;h45438f6048749313_0_308"/>
          <p:cNvGrpSpPr/>
          <p:nvPr/>
        </p:nvGrpSpPr>
        <p:grpSpPr>
          <a:xfrm>
            <a:off x="8860394" y="1434481"/>
            <a:ext cx="2306028" cy="1994614"/>
            <a:chOff x="0" y="-28575"/>
            <a:chExt cx="1239600" cy="1072200"/>
          </a:xfrm>
        </p:grpSpPr>
        <p:sp>
          <p:nvSpPr>
            <p:cNvPr id="764" name="Google Shape;764;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00A8A8"/>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65" name="Google Shape;765;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766" name="Google Shape;766;h45438f6048749313_0_308"/>
          <p:cNvGrpSpPr/>
          <p:nvPr/>
        </p:nvGrpSpPr>
        <p:grpSpPr>
          <a:xfrm>
            <a:off x="3702319" y="3680642"/>
            <a:ext cx="2306028" cy="1994614"/>
            <a:chOff x="0" y="-28575"/>
            <a:chExt cx="1239600" cy="1072200"/>
          </a:xfrm>
        </p:grpSpPr>
        <p:sp>
          <p:nvSpPr>
            <p:cNvPr id="767" name="Google Shape;767;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525E9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68" name="Google Shape;768;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sp>
        <p:nvSpPr>
          <p:cNvPr id="769" name="Google Shape;769;h45438f6048749313_0_308"/>
          <p:cNvSpPr/>
          <p:nvPr/>
        </p:nvSpPr>
        <p:spPr>
          <a:xfrm>
            <a:off x="6930213" y="4005402"/>
            <a:ext cx="1248851" cy="933516"/>
          </a:xfrm>
          <a:custGeom>
            <a:rect b="b" l="l" r="r" t="t"/>
            <a:pathLst>
              <a:path extrusionOk="0" h="1398526" w="1870938">
                <a:moveTo>
                  <a:pt x="0" y="0"/>
                </a:moveTo>
                <a:lnTo>
                  <a:pt x="1870938" y="0"/>
                </a:lnTo>
                <a:lnTo>
                  <a:pt x="1870938" y="1398526"/>
                </a:lnTo>
                <a:lnTo>
                  <a:pt x="0" y="139852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70" name="Google Shape;770;h45438f6048749313_0_308"/>
          <p:cNvSpPr/>
          <p:nvPr/>
        </p:nvSpPr>
        <p:spPr>
          <a:xfrm>
            <a:off x="4442156" y="3961641"/>
            <a:ext cx="898888" cy="903405"/>
          </a:xfrm>
          <a:custGeom>
            <a:rect b="b" l="l" r="r" t="t"/>
            <a:pathLst>
              <a:path extrusionOk="0" h="1353415" w="1346648">
                <a:moveTo>
                  <a:pt x="0" y="0"/>
                </a:moveTo>
                <a:lnTo>
                  <a:pt x="1346648" y="0"/>
                </a:lnTo>
                <a:lnTo>
                  <a:pt x="1346648" y="1353414"/>
                </a:lnTo>
                <a:lnTo>
                  <a:pt x="0" y="1353414"/>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771" name="Google Shape;771;h45438f6048749313_0_308"/>
          <p:cNvGrpSpPr/>
          <p:nvPr/>
        </p:nvGrpSpPr>
        <p:grpSpPr>
          <a:xfrm>
            <a:off x="1028783" y="1434481"/>
            <a:ext cx="2306028" cy="1994614"/>
            <a:chOff x="0" y="-28575"/>
            <a:chExt cx="1239600" cy="1072200"/>
          </a:xfrm>
        </p:grpSpPr>
        <p:sp>
          <p:nvSpPr>
            <p:cNvPr id="772" name="Google Shape;772;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E8B46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73" name="Google Shape;773;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sp>
        <p:nvSpPr>
          <p:cNvPr id="774" name="Google Shape;774;h45438f6048749313_0_308"/>
          <p:cNvSpPr txBox="1"/>
          <p:nvPr/>
        </p:nvSpPr>
        <p:spPr>
          <a:xfrm>
            <a:off x="6573707" y="2922557"/>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Company websites</a:t>
            </a:r>
            <a:endParaRPr sz="900"/>
          </a:p>
        </p:txBody>
      </p:sp>
      <p:sp>
        <p:nvSpPr>
          <p:cNvPr id="775" name="Google Shape;775;h45438f6048749313_0_308"/>
          <p:cNvSpPr txBox="1"/>
          <p:nvPr/>
        </p:nvSpPr>
        <p:spPr>
          <a:xfrm>
            <a:off x="9181552" y="2928540"/>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Careers websites</a:t>
            </a:r>
            <a:endParaRPr sz="900"/>
          </a:p>
        </p:txBody>
      </p:sp>
      <p:sp>
        <p:nvSpPr>
          <p:cNvPr id="776" name="Google Shape;776;h45438f6048749313_0_308"/>
          <p:cNvSpPr txBox="1"/>
          <p:nvPr/>
        </p:nvSpPr>
        <p:spPr>
          <a:xfrm>
            <a:off x="3978148" y="5169133"/>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Social media</a:t>
            </a:r>
            <a:endParaRPr sz="900"/>
          </a:p>
        </p:txBody>
      </p:sp>
      <p:sp>
        <p:nvSpPr>
          <p:cNvPr id="777" name="Google Shape;777;h45438f6048749313_0_308"/>
          <p:cNvSpPr txBox="1"/>
          <p:nvPr/>
        </p:nvSpPr>
        <p:spPr>
          <a:xfrm>
            <a:off x="1349940" y="2811432"/>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UCAS website</a:t>
            </a:r>
            <a:endParaRPr sz="900"/>
          </a:p>
        </p:txBody>
      </p:sp>
      <p:sp>
        <p:nvSpPr>
          <p:cNvPr id="778" name="Google Shape;778;h45438f6048749313_0_308"/>
          <p:cNvSpPr txBox="1"/>
          <p:nvPr/>
        </p:nvSpPr>
        <p:spPr>
          <a:xfrm>
            <a:off x="7798886" y="5057593"/>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t/>
            </a:r>
            <a:endParaRPr b="1" sz="1500">
              <a:solidFill>
                <a:srgbClr val="000000"/>
              </a:solidFill>
              <a:latin typeface="Lato"/>
              <a:ea typeface="Lato"/>
              <a:cs typeface="Lato"/>
              <a:sym typeface="Lato"/>
            </a:endParaRPr>
          </a:p>
        </p:txBody>
      </p:sp>
      <p:sp>
        <p:nvSpPr>
          <p:cNvPr id="779" name="Google Shape;779;h45438f6048749313_0_308"/>
          <p:cNvSpPr txBox="1"/>
          <p:nvPr/>
        </p:nvSpPr>
        <p:spPr>
          <a:xfrm>
            <a:off x="6814767" y="5228233"/>
            <a:ext cx="16635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Friends and family</a:t>
            </a:r>
            <a:endParaRPr sz="900"/>
          </a:p>
        </p:txBody>
      </p:sp>
      <p:sp>
        <p:nvSpPr>
          <p:cNvPr id="780" name="Google Shape;780;h45438f6048749313_0_308"/>
          <p:cNvSpPr txBox="1"/>
          <p:nvPr/>
        </p:nvSpPr>
        <p:spPr>
          <a:xfrm>
            <a:off x="3774983" y="2922557"/>
            <a:ext cx="20586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a:solidFill>
                  <a:srgbClr val="000000"/>
                </a:solidFill>
                <a:latin typeface="Lato"/>
                <a:ea typeface="Lato"/>
                <a:cs typeface="Lato"/>
                <a:sym typeface="Lato"/>
              </a:rPr>
              <a:t>Recruitment websites</a:t>
            </a:r>
            <a:endParaRPr sz="900"/>
          </a:p>
        </p:txBody>
      </p:sp>
      <p:pic>
        <p:nvPicPr>
          <p:cNvPr id="781" name="Google Shape;781;h45438f6048749313_0_308"/>
          <p:cNvPicPr preferRelativeResize="0"/>
          <p:nvPr/>
        </p:nvPicPr>
        <p:blipFill rotWithShape="1">
          <a:blip r:embed="rId3">
            <a:alphaModFix/>
          </a:blip>
          <a:srcRect b="0" l="0" r="0" t="0"/>
          <a:stretch/>
        </p:blipFill>
        <p:spPr>
          <a:xfrm>
            <a:off x="4030507" y="1960197"/>
            <a:ext cx="1276350" cy="558800"/>
          </a:xfrm>
          <a:prstGeom prst="rect">
            <a:avLst/>
          </a:prstGeom>
          <a:noFill/>
          <a:ln>
            <a:noFill/>
          </a:ln>
        </p:spPr>
      </p:pic>
      <p:grpSp>
        <p:nvGrpSpPr>
          <p:cNvPr id="782" name="Google Shape;782;h45438f6048749313_0_308"/>
          <p:cNvGrpSpPr/>
          <p:nvPr/>
        </p:nvGrpSpPr>
        <p:grpSpPr>
          <a:xfrm>
            <a:off x="1091757" y="3680641"/>
            <a:ext cx="2306028" cy="1994614"/>
            <a:chOff x="0" y="-28575"/>
            <a:chExt cx="1239600" cy="1072200"/>
          </a:xfrm>
        </p:grpSpPr>
        <p:sp>
          <p:nvSpPr>
            <p:cNvPr id="783" name="Google Shape;783;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EC5F65"/>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84" name="Google Shape;784;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grpSp>
        <p:nvGrpSpPr>
          <p:cNvPr id="785" name="Google Shape;785;h45438f6048749313_0_308"/>
          <p:cNvGrpSpPr/>
          <p:nvPr/>
        </p:nvGrpSpPr>
        <p:grpSpPr>
          <a:xfrm>
            <a:off x="8892963" y="3743093"/>
            <a:ext cx="2306028" cy="1994614"/>
            <a:chOff x="0" y="-28575"/>
            <a:chExt cx="1239600" cy="1072200"/>
          </a:xfrm>
        </p:grpSpPr>
        <p:sp>
          <p:nvSpPr>
            <p:cNvPr id="786" name="Google Shape;786;h45438f6048749313_0_308"/>
            <p:cNvSpPr/>
            <p:nvPr/>
          </p:nvSpPr>
          <p:spPr>
            <a:xfrm>
              <a:off x="0" y="0"/>
              <a:ext cx="1239486" cy="1043610"/>
            </a:xfrm>
            <a:custGeom>
              <a:rect b="b" l="l" r="r" t="t"/>
              <a:pathLst>
                <a:path extrusionOk="0" h="1043610" w="1239486">
                  <a:moveTo>
                    <a:pt x="82823" y="0"/>
                  </a:moveTo>
                  <a:lnTo>
                    <a:pt x="1156664" y="0"/>
                  </a:lnTo>
                  <a:cubicBezTo>
                    <a:pt x="1202405" y="0"/>
                    <a:pt x="1239486" y="37081"/>
                    <a:pt x="1239486" y="82823"/>
                  </a:cubicBezTo>
                  <a:lnTo>
                    <a:pt x="1239486" y="960787"/>
                  </a:lnTo>
                  <a:cubicBezTo>
                    <a:pt x="1239486" y="1006529"/>
                    <a:pt x="1202405" y="1043610"/>
                    <a:pt x="1156664" y="1043610"/>
                  </a:cubicBezTo>
                  <a:lnTo>
                    <a:pt x="82823" y="1043610"/>
                  </a:lnTo>
                  <a:cubicBezTo>
                    <a:pt x="37081" y="1043610"/>
                    <a:pt x="0" y="1006529"/>
                    <a:pt x="0" y="960787"/>
                  </a:cubicBezTo>
                  <a:lnTo>
                    <a:pt x="0" y="82823"/>
                  </a:lnTo>
                  <a:cubicBezTo>
                    <a:pt x="0" y="37081"/>
                    <a:pt x="37081" y="0"/>
                    <a:pt x="82823" y="0"/>
                  </a:cubicBezTo>
                  <a:close/>
                </a:path>
              </a:pathLst>
            </a:custGeom>
            <a:solidFill>
              <a:srgbClr val="000000">
                <a:alpha val="0"/>
              </a:srgbClr>
            </a:solidFill>
            <a:ln cap="rnd" cmpd="sng" w="38100">
              <a:solidFill>
                <a:srgbClr val="525E93"/>
              </a:solidFill>
              <a:prstDash val="solid"/>
              <a:round/>
              <a:headEnd len="sm" w="sm" type="none"/>
              <a:tailEnd len="sm" w="sm" type="none"/>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87" name="Google Shape;787;h45438f6048749313_0_308"/>
            <p:cNvSpPr txBox="1"/>
            <p:nvPr/>
          </p:nvSpPr>
          <p:spPr>
            <a:xfrm>
              <a:off x="0" y="-28575"/>
              <a:ext cx="1239600" cy="1072200"/>
            </a:xfrm>
            <a:prstGeom prst="rect">
              <a:avLst/>
            </a:prstGeom>
            <a:noFill/>
            <a:ln>
              <a:noFill/>
            </a:ln>
          </p:spPr>
          <p:txBody>
            <a:bodyPr anchorCtr="0" anchor="ctr" bIns="33875" lIns="33875" spcFirstLastPara="1" rIns="33875" wrap="square" tIns="33875">
              <a:noAutofit/>
            </a:bodyPr>
            <a:lstStyle/>
            <a:p>
              <a:pPr indent="0" lvl="0" marL="0" marR="0" rtl="0" algn="ctr">
                <a:lnSpc>
                  <a:spcPct val="137111"/>
                </a:lnSpc>
                <a:spcBef>
                  <a:spcPts val="0"/>
                </a:spcBef>
                <a:spcAft>
                  <a:spcPts val="0"/>
                </a:spcAft>
                <a:buNone/>
              </a:pPr>
              <a:r>
                <a:t/>
              </a:r>
              <a:endParaRPr sz="1200">
                <a:solidFill>
                  <a:schemeClr val="dk1"/>
                </a:solidFill>
                <a:latin typeface="Calibri"/>
                <a:ea typeface="Calibri"/>
                <a:cs typeface="Calibri"/>
                <a:sym typeface="Calibri"/>
              </a:endParaRPr>
            </a:p>
          </p:txBody>
        </p:sp>
      </p:grpSp>
      <p:sp>
        <p:nvSpPr>
          <p:cNvPr id="788" name="Google Shape;788;h45438f6048749313_0_308"/>
          <p:cNvSpPr txBox="1"/>
          <p:nvPr/>
        </p:nvSpPr>
        <p:spPr>
          <a:xfrm>
            <a:off x="1165666" y="5097362"/>
            <a:ext cx="2333400" cy="292500"/>
          </a:xfrm>
          <a:prstGeom prst="rect">
            <a:avLst/>
          </a:prstGeom>
          <a:noFill/>
          <a:ln>
            <a:noFill/>
          </a:ln>
        </p:spPr>
        <p:txBody>
          <a:bodyPr anchorCtr="0" anchor="t" bIns="30475" lIns="60950" spcFirstLastPara="1" rIns="60950" wrap="square" tIns="30475">
            <a:spAutoFit/>
          </a:bodyPr>
          <a:lstStyle/>
          <a:p>
            <a:pPr indent="0" lvl="0" marL="0" marR="0" rtl="0" algn="l">
              <a:spcBef>
                <a:spcPts val="0"/>
              </a:spcBef>
              <a:spcAft>
                <a:spcPts val="0"/>
              </a:spcAft>
              <a:buNone/>
            </a:pPr>
            <a:r>
              <a:rPr b="1" lang="en-GB" sz="1500">
                <a:solidFill>
                  <a:schemeClr val="dk1"/>
                </a:solidFill>
                <a:latin typeface="Lato"/>
                <a:ea typeface="Lato"/>
                <a:cs typeface="Lato"/>
                <a:sym typeface="Lato"/>
              </a:rPr>
              <a:t>College and Universities </a:t>
            </a:r>
            <a:endParaRPr sz="900"/>
          </a:p>
        </p:txBody>
      </p:sp>
      <p:sp>
        <p:nvSpPr>
          <p:cNvPr id="789" name="Google Shape;789;h45438f6048749313_0_308"/>
          <p:cNvSpPr txBox="1"/>
          <p:nvPr/>
        </p:nvSpPr>
        <p:spPr>
          <a:xfrm>
            <a:off x="9087838" y="5013902"/>
            <a:ext cx="1984500" cy="523200"/>
          </a:xfrm>
          <a:prstGeom prst="rect">
            <a:avLst/>
          </a:prstGeom>
          <a:noFill/>
          <a:ln>
            <a:noFill/>
          </a:ln>
        </p:spPr>
        <p:txBody>
          <a:bodyPr anchorCtr="0" anchor="t" bIns="30475" lIns="60950" spcFirstLastPara="1" rIns="60950" wrap="square" tIns="30475">
            <a:spAutoFit/>
          </a:bodyPr>
          <a:lstStyle/>
          <a:p>
            <a:pPr indent="0" lvl="0" marL="0" marR="0" rtl="0" algn="ctr">
              <a:spcBef>
                <a:spcPts val="0"/>
              </a:spcBef>
              <a:spcAft>
                <a:spcPts val="0"/>
              </a:spcAft>
              <a:buNone/>
            </a:pPr>
            <a:r>
              <a:rPr b="1" lang="en-GB" sz="1500">
                <a:solidFill>
                  <a:schemeClr val="dk1"/>
                </a:solidFill>
                <a:latin typeface="Lato"/>
                <a:ea typeface="Lato"/>
                <a:cs typeface="Lato"/>
                <a:sym typeface="Lato"/>
              </a:rPr>
              <a:t>Independent training providers </a:t>
            </a:r>
            <a:endParaRPr sz="900"/>
          </a:p>
        </p:txBody>
      </p:sp>
      <p:pic>
        <p:nvPicPr>
          <p:cNvPr descr="File:UCAS logo.svg - Wikimedia Commons" id="790" name="Google Shape;790;h45438f6048749313_0_308"/>
          <p:cNvPicPr preferRelativeResize="0"/>
          <p:nvPr/>
        </p:nvPicPr>
        <p:blipFill rotWithShape="1">
          <a:blip r:embed="rId4">
            <a:alphaModFix/>
          </a:blip>
          <a:srcRect b="0" l="0" r="0" t="0"/>
          <a:stretch/>
        </p:blipFill>
        <p:spPr>
          <a:xfrm>
            <a:off x="1285823" y="1829671"/>
            <a:ext cx="1791656" cy="597219"/>
          </a:xfrm>
          <a:prstGeom prst="rect">
            <a:avLst/>
          </a:prstGeom>
          <a:noFill/>
          <a:ln>
            <a:noFill/>
          </a:ln>
        </p:spPr>
      </p:pic>
      <p:sp>
        <p:nvSpPr>
          <p:cNvPr id="791" name="Google Shape;791;h45438f6048749313_0_308"/>
          <p:cNvSpPr/>
          <p:nvPr/>
        </p:nvSpPr>
        <p:spPr>
          <a:xfrm>
            <a:off x="9420063" y="1735297"/>
            <a:ext cx="1147524" cy="1128747"/>
          </a:xfrm>
          <a:custGeom>
            <a:rect b="b" l="l" r="r" t="t"/>
            <a:pathLst>
              <a:path extrusionOk="0" h="1691006" w="1719137">
                <a:moveTo>
                  <a:pt x="0" y="0"/>
                </a:moveTo>
                <a:lnTo>
                  <a:pt x="1719138" y="0"/>
                </a:lnTo>
                <a:lnTo>
                  <a:pt x="1719138" y="1691006"/>
                </a:lnTo>
                <a:lnTo>
                  <a:pt x="0" y="169100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71"/>
                                        </p:tgtEl>
                                        <p:attrNameLst>
                                          <p:attrName>style.visibility</p:attrName>
                                        </p:attrNameLst>
                                      </p:cBhvr>
                                      <p:to>
                                        <p:strVal val="visible"/>
                                      </p:to>
                                    </p:set>
                                    <p:animEffect filter="fade" transition="in">
                                      <p:cBhvr>
                                        <p:cTn dur="500"/>
                                        <p:tgtEl>
                                          <p:spTgt spid="771"/>
                                        </p:tgtEl>
                                      </p:cBhvr>
                                    </p:animEffect>
                                  </p:childTnLst>
                                </p:cTn>
                              </p:par>
                              <p:par>
                                <p:cTn fill="hold" nodeType="withEffect" presetClass="entr" presetID="10" presetSubtype="0">
                                  <p:stCondLst>
                                    <p:cond delay="0"/>
                                  </p:stCondLst>
                                  <p:childTnLst>
                                    <p:set>
                                      <p:cBhvr>
                                        <p:cTn dur="1" fill="hold">
                                          <p:stCondLst>
                                            <p:cond delay="0"/>
                                          </p:stCondLst>
                                        </p:cTn>
                                        <p:tgtEl>
                                          <p:spTgt spid="777"/>
                                        </p:tgtEl>
                                        <p:attrNameLst>
                                          <p:attrName>style.visibility</p:attrName>
                                        </p:attrNameLst>
                                      </p:cBhvr>
                                      <p:to>
                                        <p:strVal val="visible"/>
                                      </p:to>
                                    </p:set>
                                    <p:animEffect filter="fade" transition="in">
                                      <p:cBhvr>
                                        <p:cTn dur="500"/>
                                        <p:tgtEl>
                                          <p:spTgt spid="77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53"/>
                                        </p:tgtEl>
                                        <p:attrNameLst>
                                          <p:attrName>style.visibility</p:attrName>
                                        </p:attrNameLst>
                                      </p:cBhvr>
                                      <p:to>
                                        <p:strVal val="visible"/>
                                      </p:to>
                                    </p:set>
                                    <p:animEffect filter="fade" transition="in">
                                      <p:cBhvr>
                                        <p:cTn dur="500"/>
                                        <p:tgtEl>
                                          <p:spTgt spid="753"/>
                                        </p:tgtEl>
                                      </p:cBhvr>
                                    </p:animEffect>
                                  </p:childTnLst>
                                </p:cTn>
                              </p:par>
                              <p:par>
                                <p:cTn fill="hold" nodeType="withEffect" presetClass="entr" presetID="10" presetSubtype="0">
                                  <p:stCondLst>
                                    <p:cond delay="0"/>
                                  </p:stCondLst>
                                  <p:childTnLst>
                                    <p:set>
                                      <p:cBhvr>
                                        <p:cTn dur="1" fill="hold">
                                          <p:stCondLst>
                                            <p:cond delay="0"/>
                                          </p:stCondLst>
                                        </p:cTn>
                                        <p:tgtEl>
                                          <p:spTgt spid="780"/>
                                        </p:tgtEl>
                                        <p:attrNameLst>
                                          <p:attrName>style.visibility</p:attrName>
                                        </p:attrNameLst>
                                      </p:cBhvr>
                                      <p:to>
                                        <p:strVal val="visible"/>
                                      </p:to>
                                    </p:set>
                                    <p:animEffect filter="fade" transition="in">
                                      <p:cBhvr>
                                        <p:cTn dur="500"/>
                                        <p:tgtEl>
                                          <p:spTgt spid="78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756"/>
                                        </p:tgtEl>
                                        <p:attrNameLst>
                                          <p:attrName>style.visibility</p:attrName>
                                        </p:attrNameLst>
                                      </p:cBhvr>
                                      <p:to>
                                        <p:strVal val="visible"/>
                                      </p:to>
                                    </p:set>
                                    <p:animEffect filter="fade" transition="in">
                                      <p:cBhvr>
                                        <p:cTn dur="500"/>
                                        <p:tgtEl>
                                          <p:spTgt spid="756"/>
                                        </p:tgtEl>
                                      </p:cBhvr>
                                    </p:animEffect>
                                  </p:childTnLst>
                                </p:cTn>
                              </p:par>
                              <p:par>
                                <p:cTn fill="hold" nodeType="withEffect" presetClass="entr" presetID="10" presetSubtype="0">
                                  <p:stCondLst>
                                    <p:cond delay="0"/>
                                  </p:stCondLst>
                                  <p:childTnLst>
                                    <p:set>
                                      <p:cBhvr>
                                        <p:cTn dur="1" fill="hold">
                                          <p:stCondLst>
                                            <p:cond delay="0"/>
                                          </p:stCondLst>
                                        </p:cTn>
                                        <p:tgtEl>
                                          <p:spTgt spid="759"/>
                                        </p:tgtEl>
                                        <p:attrNameLst>
                                          <p:attrName>style.visibility</p:attrName>
                                        </p:attrNameLst>
                                      </p:cBhvr>
                                      <p:to>
                                        <p:strVal val="visible"/>
                                      </p:to>
                                    </p:set>
                                    <p:animEffect filter="fade" transition="in">
                                      <p:cBhvr>
                                        <p:cTn dur="500"/>
                                        <p:tgtEl>
                                          <p:spTgt spid="759"/>
                                        </p:tgtEl>
                                      </p:cBhvr>
                                    </p:animEffect>
                                  </p:childTnLst>
                                </p:cTn>
                              </p:par>
                              <p:par>
                                <p:cTn fill="hold" nodeType="withEffect" presetClass="entr" presetID="10" presetSubtype="0">
                                  <p:stCondLst>
                                    <p:cond delay="0"/>
                                  </p:stCondLst>
                                  <p:childTnLst>
                                    <p:set>
                                      <p:cBhvr>
                                        <p:cTn dur="1" fill="hold">
                                          <p:stCondLst>
                                            <p:cond delay="0"/>
                                          </p:stCondLst>
                                        </p:cTn>
                                        <p:tgtEl>
                                          <p:spTgt spid="774"/>
                                        </p:tgtEl>
                                        <p:attrNameLst>
                                          <p:attrName>style.visibility</p:attrName>
                                        </p:attrNameLst>
                                      </p:cBhvr>
                                      <p:to>
                                        <p:strVal val="visible"/>
                                      </p:to>
                                    </p:set>
                                    <p:animEffect filter="fade" transition="in">
                                      <p:cBhvr>
                                        <p:cTn dur="500"/>
                                        <p:tgtEl>
                                          <p:spTgt spid="77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63"/>
                                        </p:tgtEl>
                                        <p:attrNameLst>
                                          <p:attrName>style.visibility</p:attrName>
                                        </p:attrNameLst>
                                      </p:cBhvr>
                                      <p:to>
                                        <p:strVal val="visible"/>
                                      </p:to>
                                    </p:set>
                                    <p:animEffect filter="fade" transition="in">
                                      <p:cBhvr>
                                        <p:cTn dur="500"/>
                                        <p:tgtEl>
                                          <p:spTgt spid="763"/>
                                        </p:tgtEl>
                                      </p:cBhvr>
                                    </p:animEffect>
                                  </p:childTnLst>
                                </p:cTn>
                              </p:par>
                              <p:par>
                                <p:cTn fill="hold" nodeType="withEffect" presetClass="entr" presetID="10" presetSubtype="0">
                                  <p:stCondLst>
                                    <p:cond delay="0"/>
                                  </p:stCondLst>
                                  <p:childTnLst>
                                    <p:set>
                                      <p:cBhvr>
                                        <p:cTn dur="1" fill="hold">
                                          <p:stCondLst>
                                            <p:cond delay="0"/>
                                          </p:stCondLst>
                                        </p:cTn>
                                        <p:tgtEl>
                                          <p:spTgt spid="775"/>
                                        </p:tgtEl>
                                        <p:attrNameLst>
                                          <p:attrName>style.visibility</p:attrName>
                                        </p:attrNameLst>
                                      </p:cBhvr>
                                      <p:to>
                                        <p:strVal val="visible"/>
                                      </p:to>
                                    </p:set>
                                    <p:animEffect filter="fade" transition="in">
                                      <p:cBhvr>
                                        <p:cTn dur="500"/>
                                        <p:tgtEl>
                                          <p:spTgt spid="775"/>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766"/>
                                        </p:tgtEl>
                                        <p:attrNameLst>
                                          <p:attrName>style.visibility</p:attrName>
                                        </p:attrNameLst>
                                      </p:cBhvr>
                                      <p:to>
                                        <p:strVal val="visible"/>
                                      </p:to>
                                    </p:set>
                                    <p:animEffect filter="fade" transition="in">
                                      <p:cBhvr>
                                        <p:cTn dur="500"/>
                                        <p:tgtEl>
                                          <p:spTgt spid="766"/>
                                        </p:tgtEl>
                                      </p:cBhvr>
                                    </p:animEffect>
                                  </p:childTnLst>
                                </p:cTn>
                              </p:par>
                              <p:par>
                                <p:cTn fill="hold" nodeType="withEffect" presetClass="entr" presetID="10" presetSubtype="0">
                                  <p:stCondLst>
                                    <p:cond delay="0"/>
                                  </p:stCondLst>
                                  <p:childTnLst>
                                    <p:set>
                                      <p:cBhvr>
                                        <p:cTn dur="1" fill="hold">
                                          <p:stCondLst>
                                            <p:cond delay="0"/>
                                          </p:stCondLst>
                                        </p:cTn>
                                        <p:tgtEl>
                                          <p:spTgt spid="770"/>
                                        </p:tgtEl>
                                        <p:attrNameLst>
                                          <p:attrName>style.visibility</p:attrName>
                                        </p:attrNameLst>
                                      </p:cBhvr>
                                      <p:to>
                                        <p:strVal val="visible"/>
                                      </p:to>
                                    </p:set>
                                    <p:animEffect filter="fade" transition="in">
                                      <p:cBhvr>
                                        <p:cTn dur="500"/>
                                        <p:tgtEl>
                                          <p:spTgt spid="770"/>
                                        </p:tgtEl>
                                      </p:cBhvr>
                                    </p:animEffect>
                                  </p:childTnLst>
                                </p:cTn>
                              </p:par>
                              <p:par>
                                <p:cTn fill="hold" nodeType="withEffect" presetClass="entr" presetID="10" presetSubtype="0">
                                  <p:stCondLst>
                                    <p:cond delay="0"/>
                                  </p:stCondLst>
                                  <p:childTnLst>
                                    <p:set>
                                      <p:cBhvr>
                                        <p:cTn dur="1" fill="hold">
                                          <p:stCondLst>
                                            <p:cond delay="0"/>
                                          </p:stCondLst>
                                        </p:cTn>
                                        <p:tgtEl>
                                          <p:spTgt spid="776"/>
                                        </p:tgtEl>
                                        <p:attrNameLst>
                                          <p:attrName>style.visibility</p:attrName>
                                        </p:attrNameLst>
                                      </p:cBhvr>
                                      <p:to>
                                        <p:strVal val="visible"/>
                                      </p:to>
                                    </p:set>
                                    <p:animEffect filter="fade" transition="in">
                                      <p:cBhvr>
                                        <p:cTn dur="500"/>
                                        <p:tgtEl>
                                          <p:spTgt spid="776"/>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60"/>
                                        </p:tgtEl>
                                        <p:attrNameLst>
                                          <p:attrName>style.visibility</p:attrName>
                                        </p:attrNameLst>
                                      </p:cBhvr>
                                      <p:to>
                                        <p:strVal val="visible"/>
                                      </p:to>
                                    </p:set>
                                    <p:animEffect filter="fade" transition="in">
                                      <p:cBhvr>
                                        <p:cTn dur="500"/>
                                        <p:tgtEl>
                                          <p:spTgt spid="760"/>
                                        </p:tgtEl>
                                      </p:cBhvr>
                                    </p:animEffect>
                                  </p:childTnLst>
                                </p:cTn>
                              </p:par>
                              <p:par>
                                <p:cTn fill="hold" nodeType="withEffect" presetClass="entr" presetID="10" presetSubtype="0">
                                  <p:stCondLst>
                                    <p:cond delay="0"/>
                                  </p:stCondLst>
                                  <p:childTnLst>
                                    <p:set>
                                      <p:cBhvr>
                                        <p:cTn dur="1" fill="hold">
                                          <p:stCondLst>
                                            <p:cond delay="0"/>
                                          </p:stCondLst>
                                        </p:cTn>
                                        <p:tgtEl>
                                          <p:spTgt spid="769"/>
                                        </p:tgtEl>
                                        <p:attrNameLst>
                                          <p:attrName>style.visibility</p:attrName>
                                        </p:attrNameLst>
                                      </p:cBhvr>
                                      <p:to>
                                        <p:strVal val="visible"/>
                                      </p:to>
                                    </p:set>
                                    <p:animEffect filter="fade" transition="in">
                                      <p:cBhvr>
                                        <p:cTn dur="500"/>
                                        <p:tgtEl>
                                          <p:spTgt spid="769"/>
                                        </p:tgtEl>
                                      </p:cBhvr>
                                    </p:animEffect>
                                  </p:childTnLst>
                                </p:cTn>
                              </p:par>
                              <p:par>
                                <p:cTn fill="hold" nodeType="withEffect" presetClass="entr" presetID="10" presetSubtype="0">
                                  <p:stCondLst>
                                    <p:cond delay="0"/>
                                  </p:stCondLst>
                                  <p:childTnLst>
                                    <p:set>
                                      <p:cBhvr>
                                        <p:cTn dur="1" fill="hold">
                                          <p:stCondLst>
                                            <p:cond delay="0"/>
                                          </p:stCondLst>
                                        </p:cTn>
                                        <p:tgtEl>
                                          <p:spTgt spid="779"/>
                                        </p:tgtEl>
                                        <p:attrNameLst>
                                          <p:attrName>style.visibility</p:attrName>
                                        </p:attrNameLst>
                                      </p:cBhvr>
                                      <p:to>
                                        <p:strVal val="visible"/>
                                      </p:to>
                                    </p:set>
                                    <p:animEffect filter="fade" transition="in">
                                      <p:cBhvr>
                                        <p:cTn dur="500"/>
                                        <p:tgtEl>
                                          <p:spTgt spid="779"/>
                                        </p:tgtEl>
                                      </p:cBhvr>
                                    </p:animEffect>
                                  </p:childTnLst>
                                </p:cTn>
                              </p:par>
                              <p:par>
                                <p:cTn fill="hold" nodeType="withEffect" presetClass="entr" presetID="10" presetSubtype="0">
                                  <p:stCondLst>
                                    <p:cond delay="0"/>
                                  </p:stCondLst>
                                  <p:childTnLst>
                                    <p:set>
                                      <p:cBhvr>
                                        <p:cTn dur="1" fill="hold">
                                          <p:stCondLst>
                                            <p:cond delay="0"/>
                                          </p:stCondLst>
                                        </p:cTn>
                                        <p:tgtEl>
                                          <p:spTgt spid="778"/>
                                        </p:tgtEl>
                                        <p:attrNameLst>
                                          <p:attrName>style.visibility</p:attrName>
                                        </p:attrNameLst>
                                      </p:cBhvr>
                                      <p:to>
                                        <p:strVal val="visible"/>
                                      </p:to>
                                    </p:set>
                                    <p:animEffect filter="fade" transition="in">
                                      <p:cBhvr>
                                        <p:cTn dur="500"/>
                                        <p:tgtEl>
                                          <p:spTgt spid="778"/>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782"/>
                                        </p:tgtEl>
                                        <p:attrNameLst>
                                          <p:attrName>style.visibility</p:attrName>
                                        </p:attrNameLst>
                                      </p:cBhvr>
                                      <p:to>
                                        <p:strVal val="visible"/>
                                      </p:to>
                                    </p:set>
                                    <p:animEffect filter="fade" transition="in">
                                      <p:cBhvr>
                                        <p:cTn dur="500"/>
                                        <p:tgtEl>
                                          <p:spTgt spid="78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85"/>
                                        </p:tgtEl>
                                        <p:attrNameLst>
                                          <p:attrName>style.visibility</p:attrName>
                                        </p:attrNameLst>
                                      </p:cBhvr>
                                      <p:to>
                                        <p:strVal val="visible"/>
                                      </p:to>
                                    </p:set>
                                    <p:animEffect filter="fade" transition="in">
                                      <p:cBhvr>
                                        <p:cTn dur="500"/>
                                        <p:tgtEl>
                                          <p:spTgt spid="785"/>
                                        </p:tgtEl>
                                      </p:cBhvr>
                                    </p:animEffect>
                                  </p:childTnLst>
                                </p:cTn>
                              </p:par>
                              <p:par>
                                <p:cTn fill="hold" nodeType="withEffect" presetClass="entr" presetID="10" presetSubtype="0">
                                  <p:stCondLst>
                                    <p:cond delay="0"/>
                                  </p:stCondLst>
                                  <p:childTnLst>
                                    <p:set>
                                      <p:cBhvr>
                                        <p:cTn dur="1" fill="hold">
                                          <p:stCondLst>
                                            <p:cond delay="0"/>
                                          </p:stCondLst>
                                        </p:cTn>
                                        <p:tgtEl>
                                          <p:spTgt spid="791"/>
                                        </p:tgtEl>
                                        <p:attrNameLst>
                                          <p:attrName>style.visibility</p:attrName>
                                        </p:attrNameLst>
                                      </p:cBhvr>
                                      <p:to>
                                        <p:strVal val="visible"/>
                                      </p:to>
                                    </p:set>
                                    <p:animEffect filter="fade" transition="in">
                                      <p:cBhvr>
                                        <p:cTn dur="500"/>
                                        <p:tgtEl>
                                          <p:spTgt spid="7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6992"/>
        </a:solidFill>
      </p:bgPr>
    </p:bg>
    <p:spTree>
      <p:nvGrpSpPr>
        <p:cNvPr id="796" name="Shape 796"/>
        <p:cNvGrpSpPr/>
        <p:nvPr/>
      </p:nvGrpSpPr>
      <p:grpSpPr>
        <a:xfrm>
          <a:off x="0" y="0"/>
          <a:ext cx="0" cy="0"/>
          <a:chOff x="0" y="0"/>
          <a:chExt cx="0" cy="0"/>
        </a:xfrm>
      </p:grpSpPr>
      <p:sp>
        <p:nvSpPr>
          <p:cNvPr id="797" name="Google Shape;797;h45438f6048749313_0_357"/>
          <p:cNvSpPr/>
          <p:nvPr/>
        </p:nvSpPr>
        <p:spPr>
          <a:xfrm>
            <a:off x="0" y="0"/>
            <a:ext cx="5729409" cy="4869997"/>
          </a:xfrm>
          <a:custGeom>
            <a:rect b="b" l="l" r="r" t="t"/>
            <a:pathLst>
              <a:path extrusionOk="0" h="7295876" w="8583384">
                <a:moveTo>
                  <a:pt x="0" y="0"/>
                </a:moveTo>
                <a:lnTo>
                  <a:pt x="8583384" y="0"/>
                </a:lnTo>
                <a:lnTo>
                  <a:pt x="8583384" y="7295876"/>
                </a:lnTo>
                <a:lnTo>
                  <a:pt x="0" y="7295876"/>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98" name="Google Shape;798;h45438f6048749313_0_357"/>
          <p:cNvSpPr/>
          <p:nvPr/>
        </p:nvSpPr>
        <p:spPr>
          <a:xfrm rot="10800000">
            <a:off x="6852841" y="2319715"/>
            <a:ext cx="5339159" cy="4538285"/>
          </a:xfrm>
          <a:custGeom>
            <a:rect b="b" l="l" r="r" t="t"/>
            <a:pathLst>
              <a:path extrusionOk="0" h="6798929" w="7998740">
                <a:moveTo>
                  <a:pt x="0" y="0"/>
                </a:moveTo>
                <a:lnTo>
                  <a:pt x="7998740" y="0"/>
                </a:lnTo>
                <a:lnTo>
                  <a:pt x="7998740" y="6798929"/>
                </a:lnTo>
                <a:lnTo>
                  <a:pt x="0" y="6798929"/>
                </a:lnTo>
                <a:lnTo>
                  <a:pt x="0" y="0"/>
                </a:lnTo>
                <a:close/>
              </a:path>
            </a:pathLst>
          </a:custGeom>
          <a:no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799" name="Google Shape;799;h45438f6048749313_0_357"/>
          <p:cNvSpPr/>
          <p:nvPr/>
        </p:nvSpPr>
        <p:spPr>
          <a:xfrm>
            <a:off x="228013" y="214495"/>
            <a:ext cx="11740528" cy="6431504"/>
          </a:xfrm>
          <a:custGeom>
            <a:rect b="b" l="l" r="r" t="t"/>
            <a:pathLst>
              <a:path extrusionOk="0" h="1517759" w="2770626">
                <a:moveTo>
                  <a:pt x="0" y="0"/>
                </a:moveTo>
                <a:lnTo>
                  <a:pt x="2770626" y="0"/>
                </a:lnTo>
                <a:lnTo>
                  <a:pt x="2770626" y="1517759"/>
                </a:lnTo>
                <a:lnTo>
                  <a:pt x="0" y="1517759"/>
                </a:lnTo>
                <a:close/>
              </a:path>
            </a:pathLst>
          </a:custGeom>
          <a:solidFill>
            <a:srgbClr val="FFFFFF"/>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0" name="Google Shape;800;h45438f6048749313_0_357"/>
          <p:cNvSpPr/>
          <p:nvPr/>
        </p:nvSpPr>
        <p:spPr>
          <a:xfrm>
            <a:off x="1181996" y="1810403"/>
            <a:ext cx="1295731" cy="1844433"/>
          </a:xfrm>
          <a:custGeom>
            <a:rect b="b" l="l" r="r" t="t"/>
            <a:pathLst>
              <a:path extrusionOk="0" h="2763196" w="1941170">
                <a:moveTo>
                  <a:pt x="0" y="0"/>
                </a:moveTo>
                <a:lnTo>
                  <a:pt x="1941170" y="0"/>
                </a:lnTo>
                <a:lnTo>
                  <a:pt x="1941170" y="2763197"/>
                </a:lnTo>
                <a:lnTo>
                  <a:pt x="0" y="2763197"/>
                </a:lnTo>
                <a:lnTo>
                  <a:pt x="0" y="0"/>
                </a:lnTo>
                <a:close/>
              </a:path>
            </a:pathLst>
          </a:custGeom>
          <a:blipFill rotWithShape="1">
            <a:blip r:embed="rId3">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1" name="Google Shape;801;h45438f6048749313_0_357"/>
          <p:cNvSpPr/>
          <p:nvPr/>
        </p:nvSpPr>
        <p:spPr>
          <a:xfrm>
            <a:off x="4293838" y="1810403"/>
            <a:ext cx="1273872" cy="1800749"/>
          </a:xfrm>
          <a:custGeom>
            <a:rect b="b" l="l" r="r" t="t"/>
            <a:pathLst>
              <a:path extrusionOk="0" h="2697751" w="1908422">
                <a:moveTo>
                  <a:pt x="0" y="0"/>
                </a:moveTo>
                <a:lnTo>
                  <a:pt x="1908422" y="0"/>
                </a:lnTo>
                <a:lnTo>
                  <a:pt x="1908422" y="2697752"/>
                </a:lnTo>
                <a:lnTo>
                  <a:pt x="0" y="2697752"/>
                </a:lnTo>
                <a:lnTo>
                  <a:pt x="0" y="0"/>
                </a:lnTo>
                <a:close/>
              </a:path>
            </a:pathLst>
          </a:custGeom>
          <a:blipFill rotWithShape="1">
            <a:blip r:embed="rId4">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2" name="Google Shape;802;h45438f6048749313_0_357"/>
          <p:cNvSpPr/>
          <p:nvPr/>
        </p:nvSpPr>
        <p:spPr>
          <a:xfrm>
            <a:off x="3447981" y="1900301"/>
            <a:ext cx="1209545" cy="1710738"/>
          </a:xfrm>
          <a:custGeom>
            <a:rect b="b" l="l" r="r" t="t"/>
            <a:pathLst>
              <a:path extrusionOk="0" h="2562904" w="1812053">
                <a:moveTo>
                  <a:pt x="0" y="0"/>
                </a:moveTo>
                <a:lnTo>
                  <a:pt x="1812054" y="0"/>
                </a:lnTo>
                <a:lnTo>
                  <a:pt x="1812054" y="2562905"/>
                </a:lnTo>
                <a:lnTo>
                  <a:pt x="0" y="2562905"/>
                </a:lnTo>
                <a:lnTo>
                  <a:pt x="0" y="0"/>
                </a:lnTo>
                <a:close/>
              </a:path>
            </a:pathLst>
          </a:custGeom>
          <a:blipFill rotWithShape="1">
            <a:blip r:embed="rId5">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3" name="Google Shape;803;h45438f6048749313_0_357"/>
          <p:cNvSpPr/>
          <p:nvPr/>
        </p:nvSpPr>
        <p:spPr>
          <a:xfrm>
            <a:off x="6659847" y="1676273"/>
            <a:ext cx="1369611" cy="1935047"/>
          </a:xfrm>
          <a:custGeom>
            <a:rect b="b" l="l" r="r" t="t"/>
            <a:pathLst>
              <a:path extrusionOk="0" h="2898947" w="2051852">
                <a:moveTo>
                  <a:pt x="0" y="0"/>
                </a:moveTo>
                <a:lnTo>
                  <a:pt x="2051852" y="0"/>
                </a:lnTo>
                <a:lnTo>
                  <a:pt x="2051852" y="2898948"/>
                </a:lnTo>
                <a:lnTo>
                  <a:pt x="0" y="2898948"/>
                </a:lnTo>
                <a:lnTo>
                  <a:pt x="0" y="0"/>
                </a:lnTo>
                <a:close/>
              </a:path>
            </a:pathLst>
          </a:custGeom>
          <a:blipFill rotWithShape="1">
            <a:blip r:embed="rId6">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4" name="Google Shape;804;h45438f6048749313_0_357"/>
          <p:cNvSpPr/>
          <p:nvPr/>
        </p:nvSpPr>
        <p:spPr>
          <a:xfrm>
            <a:off x="8826983" y="2642588"/>
            <a:ext cx="2016886" cy="1260554"/>
          </a:xfrm>
          <a:custGeom>
            <a:rect b="b" l="l" r="r" t="t"/>
            <a:pathLst>
              <a:path extrusionOk="0" h="1888470" w="3021552">
                <a:moveTo>
                  <a:pt x="0" y="0"/>
                </a:moveTo>
                <a:lnTo>
                  <a:pt x="3021552" y="0"/>
                </a:lnTo>
                <a:lnTo>
                  <a:pt x="3021552" y="1888470"/>
                </a:lnTo>
                <a:lnTo>
                  <a:pt x="0" y="1888470"/>
                </a:lnTo>
                <a:lnTo>
                  <a:pt x="0" y="0"/>
                </a:lnTo>
                <a:close/>
              </a:path>
            </a:pathLst>
          </a:custGeom>
          <a:blipFill rotWithShape="1">
            <a:blip r:embed="rId7">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805" name="Google Shape;805;h45438f6048749313_0_357"/>
          <p:cNvGrpSpPr/>
          <p:nvPr/>
        </p:nvGrpSpPr>
        <p:grpSpPr>
          <a:xfrm>
            <a:off x="991174" y="3761774"/>
            <a:ext cx="1675974" cy="376657"/>
            <a:chOff x="0" y="-9525"/>
            <a:chExt cx="662100" cy="148800"/>
          </a:xfrm>
        </p:grpSpPr>
        <p:sp>
          <p:nvSpPr>
            <p:cNvPr id="806" name="Google Shape;806;h45438f6048749313_0_357"/>
            <p:cNvSpPr/>
            <p:nvPr/>
          </p:nvSpPr>
          <p:spPr>
            <a:xfrm>
              <a:off x="0" y="0"/>
              <a:ext cx="662027" cy="139141"/>
            </a:xfrm>
            <a:custGeom>
              <a:rect b="b" l="l" r="r" t="t"/>
              <a:pathLst>
                <a:path extrusionOk="0" h="139141" w="662027">
                  <a:moveTo>
                    <a:pt x="0" y="0"/>
                  </a:moveTo>
                  <a:lnTo>
                    <a:pt x="662027" y="0"/>
                  </a:lnTo>
                  <a:lnTo>
                    <a:pt x="662027" y="139141"/>
                  </a:lnTo>
                  <a:lnTo>
                    <a:pt x="0" y="139141"/>
                  </a:ln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07" name="Google Shape;807;h45438f6048749313_0_357"/>
            <p:cNvSpPr txBox="1"/>
            <p:nvPr/>
          </p:nvSpPr>
          <p:spPr>
            <a:xfrm>
              <a:off x="0" y="-9525"/>
              <a:ext cx="662100" cy="148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200">
                  <a:solidFill>
                    <a:srgbClr val="FFFFFF"/>
                  </a:solidFill>
                  <a:latin typeface="Lato"/>
                  <a:ea typeface="Lato"/>
                  <a:cs typeface="Lato"/>
                  <a:sym typeface="Lato"/>
                </a:rPr>
                <a:t>Application guides</a:t>
              </a:r>
              <a:endParaRPr sz="900"/>
            </a:p>
          </p:txBody>
        </p:sp>
      </p:grpSp>
      <p:grpSp>
        <p:nvGrpSpPr>
          <p:cNvPr id="808" name="Google Shape;808;h45438f6048749313_0_357"/>
          <p:cNvGrpSpPr/>
          <p:nvPr/>
        </p:nvGrpSpPr>
        <p:grpSpPr>
          <a:xfrm>
            <a:off x="3720602" y="3761774"/>
            <a:ext cx="1675974" cy="376657"/>
            <a:chOff x="0" y="-9525"/>
            <a:chExt cx="662100" cy="148800"/>
          </a:xfrm>
        </p:grpSpPr>
        <p:sp>
          <p:nvSpPr>
            <p:cNvPr id="809" name="Google Shape;809;h45438f6048749313_0_357"/>
            <p:cNvSpPr/>
            <p:nvPr/>
          </p:nvSpPr>
          <p:spPr>
            <a:xfrm>
              <a:off x="0" y="0"/>
              <a:ext cx="662027" cy="139141"/>
            </a:xfrm>
            <a:custGeom>
              <a:rect b="b" l="l" r="r" t="t"/>
              <a:pathLst>
                <a:path extrusionOk="0" h="139141" w="662027">
                  <a:moveTo>
                    <a:pt x="0" y="0"/>
                  </a:moveTo>
                  <a:lnTo>
                    <a:pt x="662027" y="0"/>
                  </a:lnTo>
                  <a:lnTo>
                    <a:pt x="662027" y="139141"/>
                  </a:lnTo>
                  <a:lnTo>
                    <a:pt x="0" y="139141"/>
                  </a:ln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10" name="Google Shape;810;h45438f6048749313_0_357"/>
            <p:cNvSpPr txBox="1"/>
            <p:nvPr/>
          </p:nvSpPr>
          <p:spPr>
            <a:xfrm>
              <a:off x="0" y="-9525"/>
              <a:ext cx="662100" cy="148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200">
                  <a:solidFill>
                    <a:srgbClr val="FFFFFF"/>
                  </a:solidFill>
                  <a:latin typeface="Lato"/>
                  <a:ea typeface="Lato"/>
                  <a:cs typeface="Lato"/>
                  <a:sym typeface="Lato"/>
                </a:rPr>
                <a:t>Factsheets</a:t>
              </a:r>
              <a:endParaRPr sz="900"/>
            </a:p>
          </p:txBody>
        </p:sp>
      </p:grpSp>
      <p:grpSp>
        <p:nvGrpSpPr>
          <p:cNvPr id="811" name="Google Shape;811;h45438f6048749313_0_357"/>
          <p:cNvGrpSpPr/>
          <p:nvPr/>
        </p:nvGrpSpPr>
        <p:grpSpPr>
          <a:xfrm>
            <a:off x="6505919" y="3761774"/>
            <a:ext cx="1675974" cy="376657"/>
            <a:chOff x="0" y="-9525"/>
            <a:chExt cx="662100" cy="148800"/>
          </a:xfrm>
        </p:grpSpPr>
        <p:sp>
          <p:nvSpPr>
            <p:cNvPr id="812" name="Google Shape;812;h45438f6048749313_0_357"/>
            <p:cNvSpPr/>
            <p:nvPr/>
          </p:nvSpPr>
          <p:spPr>
            <a:xfrm>
              <a:off x="0" y="0"/>
              <a:ext cx="662027" cy="139141"/>
            </a:xfrm>
            <a:custGeom>
              <a:rect b="b" l="l" r="r" t="t"/>
              <a:pathLst>
                <a:path extrusionOk="0" h="139141" w="662027">
                  <a:moveTo>
                    <a:pt x="0" y="0"/>
                  </a:moveTo>
                  <a:lnTo>
                    <a:pt x="662027" y="0"/>
                  </a:lnTo>
                  <a:lnTo>
                    <a:pt x="662027" y="139141"/>
                  </a:lnTo>
                  <a:lnTo>
                    <a:pt x="0" y="139141"/>
                  </a:ln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13" name="Google Shape;813;h45438f6048749313_0_357"/>
            <p:cNvSpPr txBox="1"/>
            <p:nvPr/>
          </p:nvSpPr>
          <p:spPr>
            <a:xfrm>
              <a:off x="0" y="-9525"/>
              <a:ext cx="662100" cy="148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200">
                  <a:solidFill>
                    <a:srgbClr val="FFFFFF"/>
                  </a:solidFill>
                  <a:latin typeface="Lato"/>
                  <a:ea typeface="Lato"/>
                  <a:cs typeface="Lato"/>
                  <a:sym typeface="Lato"/>
                </a:rPr>
                <a:t>Using Faa guide</a:t>
              </a:r>
              <a:endParaRPr sz="900"/>
            </a:p>
          </p:txBody>
        </p:sp>
      </p:grpSp>
      <p:sp>
        <p:nvSpPr>
          <p:cNvPr id="814" name="Google Shape;814;h45438f6048749313_0_357"/>
          <p:cNvSpPr/>
          <p:nvPr/>
        </p:nvSpPr>
        <p:spPr>
          <a:xfrm>
            <a:off x="1700471" y="4148408"/>
            <a:ext cx="2264411" cy="1927278"/>
          </a:xfrm>
          <a:custGeom>
            <a:rect b="b" l="l" r="r" t="t"/>
            <a:pathLst>
              <a:path extrusionOk="0" h="2887308" w="3392376">
                <a:moveTo>
                  <a:pt x="0" y="0"/>
                </a:moveTo>
                <a:lnTo>
                  <a:pt x="3392376" y="0"/>
                </a:lnTo>
                <a:lnTo>
                  <a:pt x="3392376" y="2887307"/>
                </a:lnTo>
                <a:lnTo>
                  <a:pt x="0" y="2887307"/>
                </a:lnTo>
                <a:lnTo>
                  <a:pt x="0" y="0"/>
                </a:lnTo>
                <a:close/>
              </a:path>
            </a:pathLst>
          </a:custGeom>
          <a:blipFill rotWithShape="1">
            <a:blip r:embed="rId8">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grpSp>
        <p:nvGrpSpPr>
          <p:cNvPr id="815" name="Google Shape;815;h45438f6048749313_0_357"/>
          <p:cNvGrpSpPr/>
          <p:nvPr/>
        </p:nvGrpSpPr>
        <p:grpSpPr>
          <a:xfrm>
            <a:off x="1965136" y="6031604"/>
            <a:ext cx="1732472" cy="396926"/>
            <a:chOff x="0" y="0"/>
            <a:chExt cx="684420" cy="156807"/>
          </a:xfrm>
        </p:grpSpPr>
        <p:sp>
          <p:nvSpPr>
            <p:cNvPr id="816" name="Google Shape;816;h45438f6048749313_0_357"/>
            <p:cNvSpPr/>
            <p:nvPr/>
          </p:nvSpPr>
          <p:spPr>
            <a:xfrm>
              <a:off x="0" y="0"/>
              <a:ext cx="662027" cy="139141"/>
            </a:xfrm>
            <a:custGeom>
              <a:rect b="b" l="l" r="r" t="t"/>
              <a:pathLst>
                <a:path extrusionOk="0" h="139141" w="662027">
                  <a:moveTo>
                    <a:pt x="0" y="0"/>
                  </a:moveTo>
                  <a:lnTo>
                    <a:pt x="662027" y="0"/>
                  </a:lnTo>
                  <a:lnTo>
                    <a:pt x="662027" y="139141"/>
                  </a:lnTo>
                  <a:lnTo>
                    <a:pt x="0" y="139141"/>
                  </a:ln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17" name="Google Shape;817;h45438f6048749313_0_357"/>
            <p:cNvSpPr txBox="1"/>
            <p:nvPr/>
          </p:nvSpPr>
          <p:spPr>
            <a:xfrm>
              <a:off x="22320" y="8007"/>
              <a:ext cx="662100" cy="148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200">
                  <a:solidFill>
                    <a:srgbClr val="FFFFFF"/>
                  </a:solidFill>
                  <a:latin typeface="Lato"/>
                  <a:ea typeface="Lato"/>
                  <a:cs typeface="Lato"/>
                  <a:sym typeface="Lato"/>
                </a:rPr>
                <a:t>Employer profiles</a:t>
              </a:r>
              <a:endParaRPr sz="900"/>
            </a:p>
          </p:txBody>
        </p:sp>
      </p:grpSp>
      <p:sp>
        <p:nvSpPr>
          <p:cNvPr id="818" name="Google Shape;818;h45438f6048749313_0_357"/>
          <p:cNvSpPr/>
          <p:nvPr/>
        </p:nvSpPr>
        <p:spPr>
          <a:xfrm>
            <a:off x="4839355" y="4426411"/>
            <a:ext cx="1822768" cy="1385303"/>
          </a:xfrm>
          <a:custGeom>
            <a:rect b="b" l="l" r="r" t="t"/>
            <a:pathLst>
              <a:path extrusionOk="0" h="2075361" w="2730738">
                <a:moveTo>
                  <a:pt x="0" y="0"/>
                </a:moveTo>
                <a:lnTo>
                  <a:pt x="2730739" y="0"/>
                </a:lnTo>
                <a:lnTo>
                  <a:pt x="2730739" y="2075361"/>
                </a:lnTo>
                <a:lnTo>
                  <a:pt x="0" y="2075361"/>
                </a:lnTo>
                <a:lnTo>
                  <a:pt x="0" y="0"/>
                </a:lnTo>
                <a:close/>
              </a:path>
            </a:pathLst>
          </a:custGeom>
          <a:blipFill rotWithShape="1">
            <a:blip r:embed="rId9">
              <a:alphaModFix/>
            </a:blip>
            <a:stretch>
              <a:fillRect b="0" l="0" r="0" t="0"/>
            </a:stretch>
          </a:blip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19" name="Google Shape;819;h45438f6048749313_0_357"/>
          <p:cNvSpPr txBox="1"/>
          <p:nvPr/>
        </p:nvSpPr>
        <p:spPr>
          <a:xfrm>
            <a:off x="685505" y="684581"/>
            <a:ext cx="10578300" cy="531000"/>
          </a:xfrm>
          <a:prstGeom prst="rect">
            <a:avLst/>
          </a:prstGeom>
          <a:noFill/>
          <a:ln>
            <a:noFill/>
          </a:ln>
        </p:spPr>
        <p:txBody>
          <a:bodyPr anchorCtr="0" anchor="t" bIns="0" lIns="0" spcFirstLastPara="1" rIns="0" wrap="square" tIns="0">
            <a:spAutoFit/>
          </a:bodyPr>
          <a:lstStyle/>
          <a:p>
            <a:pPr indent="0" lvl="0" marL="0" marR="0" rtl="0" algn="l">
              <a:lnSpc>
                <a:spcPct val="74996"/>
              </a:lnSpc>
              <a:spcBef>
                <a:spcPts val="0"/>
              </a:spcBef>
              <a:spcAft>
                <a:spcPts val="0"/>
              </a:spcAft>
              <a:buNone/>
            </a:pPr>
            <a:r>
              <a:rPr b="1" lang="en-GB" sz="4600">
                <a:solidFill>
                  <a:srgbClr val="010A4F"/>
                </a:solidFill>
                <a:latin typeface="Lato"/>
                <a:ea typeface="Lato"/>
                <a:cs typeface="Lato"/>
                <a:sym typeface="Lato"/>
              </a:rPr>
              <a:t>Useful websites &amp; resources</a:t>
            </a:r>
            <a:endParaRPr sz="900"/>
          </a:p>
        </p:txBody>
      </p:sp>
      <p:sp>
        <p:nvSpPr>
          <p:cNvPr id="820" name="Google Shape;820;h45438f6048749313_0_357"/>
          <p:cNvSpPr txBox="1"/>
          <p:nvPr/>
        </p:nvSpPr>
        <p:spPr>
          <a:xfrm>
            <a:off x="758264" y="1226204"/>
            <a:ext cx="5083800" cy="231000"/>
          </a:xfrm>
          <a:prstGeom prst="rect">
            <a:avLst/>
          </a:prstGeom>
          <a:noFill/>
          <a:ln>
            <a:noFill/>
          </a:ln>
        </p:spPr>
        <p:txBody>
          <a:bodyPr anchorCtr="0" anchor="t" bIns="0" lIns="0" spcFirstLastPara="1" rIns="0" wrap="square" tIns="0">
            <a:spAutoFit/>
          </a:bodyPr>
          <a:lstStyle/>
          <a:p>
            <a:pPr indent="0" lvl="0" marL="0" marR="0" rtl="0" algn="l">
              <a:lnSpc>
                <a:spcPct val="119982"/>
              </a:lnSpc>
              <a:spcBef>
                <a:spcPts val="0"/>
              </a:spcBef>
              <a:spcAft>
                <a:spcPts val="0"/>
              </a:spcAft>
              <a:buNone/>
            </a:pPr>
            <a:r>
              <a:rPr lang="en-GB" sz="1500">
                <a:solidFill>
                  <a:srgbClr val="000000"/>
                </a:solidFill>
                <a:latin typeface="Lato"/>
                <a:ea typeface="Lato"/>
                <a:cs typeface="Lato"/>
                <a:sym typeface="Lato"/>
              </a:rPr>
              <a:t>Resources to support you in learning about apprenticeships</a:t>
            </a:r>
            <a:endParaRPr sz="900"/>
          </a:p>
        </p:txBody>
      </p:sp>
      <p:sp>
        <p:nvSpPr>
          <p:cNvPr id="821" name="Google Shape;821;h45438f6048749313_0_357"/>
          <p:cNvSpPr txBox="1"/>
          <p:nvPr/>
        </p:nvSpPr>
        <p:spPr>
          <a:xfrm>
            <a:off x="8270770" y="4277784"/>
            <a:ext cx="3806100" cy="231000"/>
          </a:xfrm>
          <a:prstGeom prst="rect">
            <a:avLst/>
          </a:prstGeom>
          <a:noFill/>
          <a:ln>
            <a:noFill/>
          </a:ln>
        </p:spPr>
        <p:txBody>
          <a:bodyPr anchorCtr="0" anchor="t" bIns="0" lIns="0" spcFirstLastPara="1" rIns="0" wrap="square" tIns="0">
            <a:spAutoFit/>
          </a:bodyPr>
          <a:lstStyle/>
          <a:p>
            <a:pPr indent="0" lvl="0" marL="0" marR="0" rtl="0" algn="ctr">
              <a:lnSpc>
                <a:spcPct val="119982"/>
              </a:lnSpc>
              <a:spcBef>
                <a:spcPts val="0"/>
              </a:spcBef>
              <a:spcAft>
                <a:spcPts val="0"/>
              </a:spcAft>
              <a:buNone/>
            </a:pPr>
            <a:r>
              <a:rPr b="1" lang="en-GB" sz="1500" u="sng">
                <a:solidFill>
                  <a:srgbClr val="5C8BC9"/>
                </a:solidFill>
                <a:latin typeface="Lato"/>
                <a:ea typeface="Lato"/>
                <a:cs typeface="Lato"/>
                <a:sym typeface="Lato"/>
              </a:rPr>
              <a:t>www.amazingapprenticeships.com</a:t>
            </a:r>
            <a:endParaRPr sz="900"/>
          </a:p>
        </p:txBody>
      </p:sp>
      <p:grpSp>
        <p:nvGrpSpPr>
          <p:cNvPr id="822" name="Google Shape;822;h45438f6048749313_0_357"/>
          <p:cNvGrpSpPr/>
          <p:nvPr/>
        </p:nvGrpSpPr>
        <p:grpSpPr>
          <a:xfrm>
            <a:off x="4799245" y="5996781"/>
            <a:ext cx="1706729" cy="376657"/>
            <a:chOff x="426122" y="269"/>
            <a:chExt cx="674250" cy="148800"/>
          </a:xfrm>
        </p:grpSpPr>
        <p:sp>
          <p:nvSpPr>
            <p:cNvPr id="823" name="Google Shape;823;h45438f6048749313_0_357"/>
            <p:cNvSpPr/>
            <p:nvPr/>
          </p:nvSpPr>
          <p:spPr>
            <a:xfrm>
              <a:off x="438345" y="3439"/>
              <a:ext cx="662027" cy="139141"/>
            </a:xfrm>
            <a:custGeom>
              <a:rect b="b" l="l" r="r" t="t"/>
              <a:pathLst>
                <a:path extrusionOk="0" h="139141" w="662027">
                  <a:moveTo>
                    <a:pt x="0" y="0"/>
                  </a:moveTo>
                  <a:lnTo>
                    <a:pt x="662027" y="0"/>
                  </a:lnTo>
                  <a:lnTo>
                    <a:pt x="662027" y="139141"/>
                  </a:lnTo>
                  <a:lnTo>
                    <a:pt x="0" y="139141"/>
                  </a:lnTo>
                  <a:close/>
                </a:path>
              </a:pathLst>
            </a:custGeom>
            <a:solidFill>
              <a:srgbClr val="EC5F65"/>
            </a:solidFill>
            <a:ln>
              <a:noFill/>
            </a:ln>
          </p:spPr>
          <p:txBody>
            <a:bodyPr anchorCtr="0" anchor="t" bIns="30475" lIns="60950" spcFirstLastPara="1" rIns="60950" wrap="square" tIns="30475">
              <a:no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824" name="Google Shape;824;h45438f6048749313_0_357"/>
            <p:cNvSpPr txBox="1"/>
            <p:nvPr/>
          </p:nvSpPr>
          <p:spPr>
            <a:xfrm>
              <a:off x="426122" y="269"/>
              <a:ext cx="662100" cy="148800"/>
            </a:xfrm>
            <a:prstGeom prst="rect">
              <a:avLst/>
            </a:prstGeom>
            <a:noFill/>
            <a:ln>
              <a:noFill/>
            </a:ln>
          </p:spPr>
          <p:txBody>
            <a:bodyPr anchorCtr="0" anchor="ctr" bIns="33875" lIns="33875" spcFirstLastPara="1" rIns="33875" wrap="square" tIns="33875">
              <a:noAutofit/>
            </a:bodyPr>
            <a:lstStyle/>
            <a:p>
              <a:pPr indent="0" lvl="0" marL="0" marR="0" rtl="0" algn="ctr">
                <a:lnSpc>
                  <a:spcPct val="120000"/>
                </a:lnSpc>
                <a:spcBef>
                  <a:spcPts val="0"/>
                </a:spcBef>
                <a:spcAft>
                  <a:spcPts val="0"/>
                </a:spcAft>
                <a:buNone/>
              </a:pPr>
              <a:r>
                <a:rPr b="1" lang="en-GB" sz="1200">
                  <a:solidFill>
                    <a:srgbClr val="FFFFFF"/>
                  </a:solidFill>
                  <a:latin typeface="Lato"/>
                  <a:ea typeface="Lato"/>
                  <a:cs typeface="Lato"/>
                  <a:sym typeface="Lato"/>
                </a:rPr>
                <a:t>Apprentice advice</a:t>
              </a:r>
              <a:endParaRPr sz="900"/>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00"/>
                                        </p:tgtEl>
                                        <p:attrNameLst>
                                          <p:attrName>style.visibility</p:attrName>
                                        </p:attrNameLst>
                                      </p:cBhvr>
                                      <p:to>
                                        <p:strVal val="visible"/>
                                      </p:to>
                                    </p:set>
                                    <p:animEffect filter="fade" transition="in">
                                      <p:cBhvr>
                                        <p:cTn dur="500"/>
                                        <p:tgtEl>
                                          <p:spTgt spid="800"/>
                                        </p:tgtEl>
                                      </p:cBhvr>
                                    </p:animEffect>
                                  </p:childTnLst>
                                </p:cTn>
                              </p:par>
                              <p:par>
                                <p:cTn fill="hold" nodeType="withEffect" presetClass="entr" presetID="10" presetSubtype="0">
                                  <p:stCondLst>
                                    <p:cond delay="0"/>
                                  </p:stCondLst>
                                  <p:childTnLst>
                                    <p:set>
                                      <p:cBhvr>
                                        <p:cTn dur="1" fill="hold">
                                          <p:stCondLst>
                                            <p:cond delay="0"/>
                                          </p:stCondLst>
                                        </p:cTn>
                                        <p:tgtEl>
                                          <p:spTgt spid="805"/>
                                        </p:tgtEl>
                                        <p:attrNameLst>
                                          <p:attrName>style.visibility</p:attrName>
                                        </p:attrNameLst>
                                      </p:cBhvr>
                                      <p:to>
                                        <p:strVal val="visible"/>
                                      </p:to>
                                    </p:set>
                                    <p:animEffect filter="fade" transition="in">
                                      <p:cBhvr>
                                        <p:cTn dur="500"/>
                                        <p:tgtEl>
                                          <p:spTgt spid="80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02"/>
                                        </p:tgtEl>
                                        <p:attrNameLst>
                                          <p:attrName>style.visibility</p:attrName>
                                        </p:attrNameLst>
                                      </p:cBhvr>
                                      <p:to>
                                        <p:strVal val="visible"/>
                                      </p:to>
                                    </p:set>
                                    <p:animEffect filter="fade" transition="in">
                                      <p:cBhvr>
                                        <p:cTn dur="500"/>
                                        <p:tgtEl>
                                          <p:spTgt spid="802"/>
                                        </p:tgtEl>
                                      </p:cBhvr>
                                    </p:animEffect>
                                  </p:childTnLst>
                                </p:cTn>
                              </p:par>
                              <p:par>
                                <p:cTn fill="hold" nodeType="withEffect" presetClass="entr" presetID="10" presetSubtype="0">
                                  <p:stCondLst>
                                    <p:cond delay="0"/>
                                  </p:stCondLst>
                                  <p:childTnLst>
                                    <p:set>
                                      <p:cBhvr>
                                        <p:cTn dur="1" fill="hold">
                                          <p:stCondLst>
                                            <p:cond delay="0"/>
                                          </p:stCondLst>
                                        </p:cTn>
                                        <p:tgtEl>
                                          <p:spTgt spid="801"/>
                                        </p:tgtEl>
                                        <p:attrNameLst>
                                          <p:attrName>style.visibility</p:attrName>
                                        </p:attrNameLst>
                                      </p:cBhvr>
                                      <p:to>
                                        <p:strVal val="visible"/>
                                      </p:to>
                                    </p:set>
                                    <p:animEffect filter="fade" transition="in">
                                      <p:cBhvr>
                                        <p:cTn dur="500"/>
                                        <p:tgtEl>
                                          <p:spTgt spid="801"/>
                                        </p:tgtEl>
                                      </p:cBhvr>
                                    </p:animEffect>
                                  </p:childTnLst>
                                </p:cTn>
                              </p:par>
                              <p:par>
                                <p:cTn fill="hold" nodeType="withEffect" presetClass="entr" presetID="10" presetSubtype="0">
                                  <p:stCondLst>
                                    <p:cond delay="0"/>
                                  </p:stCondLst>
                                  <p:childTnLst>
                                    <p:set>
                                      <p:cBhvr>
                                        <p:cTn dur="1" fill="hold">
                                          <p:stCondLst>
                                            <p:cond delay="0"/>
                                          </p:stCondLst>
                                        </p:cTn>
                                        <p:tgtEl>
                                          <p:spTgt spid="808"/>
                                        </p:tgtEl>
                                        <p:attrNameLst>
                                          <p:attrName>style.visibility</p:attrName>
                                        </p:attrNameLst>
                                      </p:cBhvr>
                                      <p:to>
                                        <p:strVal val="visible"/>
                                      </p:to>
                                    </p:set>
                                    <p:animEffect filter="fade" transition="in">
                                      <p:cBhvr>
                                        <p:cTn dur="500"/>
                                        <p:tgtEl>
                                          <p:spTgt spid="808"/>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803"/>
                                        </p:tgtEl>
                                        <p:attrNameLst>
                                          <p:attrName>style.visibility</p:attrName>
                                        </p:attrNameLst>
                                      </p:cBhvr>
                                      <p:to>
                                        <p:strVal val="visible"/>
                                      </p:to>
                                    </p:set>
                                    <p:animEffect filter="fade" transition="in">
                                      <p:cBhvr>
                                        <p:cTn dur="500"/>
                                        <p:tgtEl>
                                          <p:spTgt spid="803"/>
                                        </p:tgtEl>
                                      </p:cBhvr>
                                    </p:animEffect>
                                  </p:childTnLst>
                                </p:cTn>
                              </p:par>
                              <p:par>
                                <p:cTn fill="hold" nodeType="withEffect" presetClass="entr" presetID="10" presetSubtype="0">
                                  <p:stCondLst>
                                    <p:cond delay="0"/>
                                  </p:stCondLst>
                                  <p:childTnLst>
                                    <p:set>
                                      <p:cBhvr>
                                        <p:cTn dur="1" fill="hold">
                                          <p:stCondLst>
                                            <p:cond delay="0"/>
                                          </p:stCondLst>
                                        </p:cTn>
                                        <p:tgtEl>
                                          <p:spTgt spid="811"/>
                                        </p:tgtEl>
                                        <p:attrNameLst>
                                          <p:attrName>style.visibility</p:attrName>
                                        </p:attrNameLst>
                                      </p:cBhvr>
                                      <p:to>
                                        <p:strVal val="visible"/>
                                      </p:to>
                                    </p:set>
                                    <p:animEffect filter="fade" transition="in">
                                      <p:cBhvr>
                                        <p:cTn dur="500"/>
                                        <p:tgtEl>
                                          <p:spTgt spid="81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15"/>
                                        </p:tgtEl>
                                        <p:attrNameLst>
                                          <p:attrName>style.visibility</p:attrName>
                                        </p:attrNameLst>
                                      </p:cBhvr>
                                      <p:to>
                                        <p:strVal val="visible"/>
                                      </p:to>
                                    </p:set>
                                    <p:animEffect filter="fade" transition="in">
                                      <p:cBhvr>
                                        <p:cTn dur="500"/>
                                        <p:tgtEl>
                                          <p:spTgt spid="815"/>
                                        </p:tgtEl>
                                      </p:cBhvr>
                                    </p:animEffect>
                                  </p:childTnLst>
                                </p:cTn>
                              </p:par>
                              <p:par>
                                <p:cTn fill="hold" nodeType="withEffect" presetClass="entr" presetID="10" presetSubtype="0">
                                  <p:stCondLst>
                                    <p:cond delay="0"/>
                                  </p:stCondLst>
                                  <p:childTnLst>
                                    <p:set>
                                      <p:cBhvr>
                                        <p:cTn dur="1" fill="hold">
                                          <p:stCondLst>
                                            <p:cond delay="0"/>
                                          </p:stCondLst>
                                        </p:cTn>
                                        <p:tgtEl>
                                          <p:spTgt spid="814"/>
                                        </p:tgtEl>
                                        <p:attrNameLst>
                                          <p:attrName>style.visibility</p:attrName>
                                        </p:attrNameLst>
                                      </p:cBhvr>
                                      <p:to>
                                        <p:strVal val="visible"/>
                                      </p:to>
                                    </p:set>
                                    <p:animEffect filter="fade" transition="in">
                                      <p:cBhvr>
                                        <p:cTn dur="500"/>
                                        <p:tgtEl>
                                          <p:spTgt spid="814"/>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818"/>
                                        </p:tgtEl>
                                        <p:attrNameLst>
                                          <p:attrName>style.visibility</p:attrName>
                                        </p:attrNameLst>
                                      </p:cBhvr>
                                      <p:to>
                                        <p:strVal val="visible"/>
                                      </p:to>
                                    </p:set>
                                    <p:animEffect filter="fade" transition="in">
                                      <p:cBhvr>
                                        <p:cTn dur="500"/>
                                        <p:tgtEl>
                                          <p:spTgt spid="818"/>
                                        </p:tgtEl>
                                      </p:cBhvr>
                                    </p:animEffect>
                                  </p:childTnLst>
                                </p:cTn>
                              </p:par>
                              <p:par>
                                <p:cTn fill="hold" nodeType="withEffect" presetClass="entr" presetID="10" presetSubtype="0">
                                  <p:stCondLst>
                                    <p:cond delay="0"/>
                                  </p:stCondLst>
                                  <p:childTnLst>
                                    <p:set>
                                      <p:cBhvr>
                                        <p:cTn dur="1" fill="hold">
                                          <p:stCondLst>
                                            <p:cond delay="0"/>
                                          </p:stCondLst>
                                        </p:cTn>
                                        <p:tgtEl>
                                          <p:spTgt spid="822"/>
                                        </p:tgtEl>
                                        <p:attrNameLst>
                                          <p:attrName>style.visibility</p:attrName>
                                        </p:attrNameLst>
                                      </p:cBhvr>
                                      <p:to>
                                        <p:strVal val="visible"/>
                                      </p:to>
                                    </p:set>
                                    <p:animEffect filter="fade" transition="in">
                                      <p:cBhvr>
                                        <p:cTn dur="500"/>
                                        <p:tgtEl>
                                          <p:spTgt spid="822"/>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804"/>
                                        </p:tgtEl>
                                        <p:attrNameLst>
                                          <p:attrName>style.visibility</p:attrName>
                                        </p:attrNameLst>
                                      </p:cBhvr>
                                      <p:to>
                                        <p:strVal val="visible"/>
                                      </p:to>
                                    </p:set>
                                    <p:animEffect filter="fade" transition="in">
                                      <p:cBhvr>
                                        <p:cTn dur="500"/>
                                        <p:tgtEl>
                                          <p:spTgt spid="804"/>
                                        </p:tgtEl>
                                      </p:cBhvr>
                                    </p:animEffect>
                                  </p:childTnLst>
                                </p:cTn>
                              </p:par>
                              <p:par>
                                <p:cTn fill="hold" nodeType="withEffect" presetClass="entr" presetID="10" presetSubtype="0">
                                  <p:stCondLst>
                                    <p:cond delay="0"/>
                                  </p:stCondLst>
                                  <p:childTnLst>
                                    <p:set>
                                      <p:cBhvr>
                                        <p:cTn dur="1" fill="hold">
                                          <p:stCondLst>
                                            <p:cond delay="0"/>
                                          </p:stCondLst>
                                        </p:cTn>
                                        <p:tgtEl>
                                          <p:spTgt spid="821"/>
                                        </p:tgtEl>
                                        <p:attrNameLst>
                                          <p:attrName>style.visibility</p:attrName>
                                        </p:attrNameLst>
                                      </p:cBhvr>
                                      <p:to>
                                        <p:strVal val="visible"/>
                                      </p:to>
                                    </p:set>
                                    <p:animEffect filter="fade" transition="in">
                                      <p:cBhvr>
                                        <p:cTn dur="500"/>
                                        <p:tgtEl>
                                          <p:spTgt spid="8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9" name="Shape 829"/>
        <p:cNvGrpSpPr/>
        <p:nvPr/>
      </p:nvGrpSpPr>
      <p:grpSpPr>
        <a:xfrm>
          <a:off x="0" y="0"/>
          <a:ext cx="0" cy="0"/>
          <a:chOff x="0" y="0"/>
          <a:chExt cx="0" cy="0"/>
        </a:xfrm>
      </p:grpSpPr>
      <p:sp>
        <p:nvSpPr>
          <p:cNvPr id="830" name="Google Shape;830;g303d6914f44_0_114"/>
          <p:cNvSpPr txBox="1"/>
          <p:nvPr>
            <p:ph idx="1" type="body"/>
          </p:nvPr>
        </p:nvSpPr>
        <p:spPr>
          <a:xfrm>
            <a:off x="257375" y="512700"/>
            <a:ext cx="11587200" cy="572520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100000"/>
              </a:lnSpc>
              <a:spcBef>
                <a:spcPts val="360"/>
              </a:spcBef>
              <a:spcAft>
                <a:spcPts val="0"/>
              </a:spcAft>
              <a:buSzPts val="1800"/>
              <a:buNone/>
            </a:pPr>
            <a:r>
              <a:rPr lang="en-GB"/>
              <a:t>Students had an introduction to apprenticeships </a:t>
            </a:r>
            <a:br>
              <a:rPr lang="en-GB"/>
            </a:br>
            <a:r>
              <a:rPr lang="en-GB"/>
              <a:t>last academic year. </a:t>
            </a:r>
            <a:endParaRPr/>
          </a:p>
          <a:p>
            <a:pPr indent="0" lvl="0" marL="0" rtl="0" algn="l">
              <a:lnSpc>
                <a:spcPct val="100000"/>
              </a:lnSpc>
              <a:spcBef>
                <a:spcPts val="360"/>
              </a:spcBef>
              <a:spcAft>
                <a:spcPts val="0"/>
              </a:spcAft>
              <a:buSzPts val="1800"/>
              <a:buNone/>
            </a:pPr>
            <a:r>
              <a:t/>
            </a:r>
            <a:endParaRPr/>
          </a:p>
          <a:p>
            <a:pPr indent="0" lvl="0" marL="0" rtl="0" algn="l">
              <a:lnSpc>
                <a:spcPct val="100000"/>
              </a:lnSpc>
              <a:spcBef>
                <a:spcPts val="360"/>
              </a:spcBef>
              <a:spcAft>
                <a:spcPts val="0"/>
              </a:spcAft>
              <a:buSzPts val="1800"/>
              <a:buNone/>
            </a:pPr>
            <a:r>
              <a:rPr lang="en-GB"/>
              <a:t>They had further support from former Churchill student Sophie Townsend and her Apprenticeship employer Amentum, as well as the opportunity to attend an Apprenticeship workshop with our Independent Careers Adviser, Ms McGonigal. </a:t>
            </a:r>
            <a:endParaRPr/>
          </a:p>
          <a:p>
            <a:pPr indent="0" lvl="0" marL="0" rtl="0" algn="l">
              <a:lnSpc>
                <a:spcPct val="100000"/>
              </a:lnSpc>
              <a:spcBef>
                <a:spcPts val="360"/>
              </a:spcBef>
              <a:spcAft>
                <a:spcPts val="0"/>
              </a:spcAft>
              <a:buSzPts val="1800"/>
              <a:buNone/>
            </a:pPr>
            <a:r>
              <a:t/>
            </a:r>
            <a:endParaRPr/>
          </a:p>
          <a:p>
            <a:pPr indent="0" lvl="0" marL="0" rtl="0" algn="l">
              <a:lnSpc>
                <a:spcPct val="100000"/>
              </a:lnSpc>
              <a:spcBef>
                <a:spcPts val="360"/>
              </a:spcBef>
              <a:spcAft>
                <a:spcPts val="0"/>
              </a:spcAft>
              <a:buSzPts val="1800"/>
              <a:buNone/>
            </a:pPr>
            <a:r>
              <a:rPr lang="en-GB"/>
              <a:t>Students are emailed with opportunities regularly.</a:t>
            </a:r>
            <a:endParaRPr/>
          </a:p>
          <a:p>
            <a:pPr indent="0" lvl="0" marL="0" rtl="0" algn="l">
              <a:lnSpc>
                <a:spcPct val="100000"/>
              </a:lnSpc>
              <a:spcBef>
                <a:spcPts val="360"/>
              </a:spcBef>
              <a:spcAft>
                <a:spcPts val="0"/>
              </a:spcAft>
              <a:buSzPts val="1800"/>
              <a:buNone/>
            </a:pPr>
            <a:r>
              <a:t/>
            </a:r>
            <a:endParaRPr/>
          </a:p>
          <a:p>
            <a:pPr indent="0" lvl="0" marL="0" rtl="0" algn="l">
              <a:lnSpc>
                <a:spcPct val="100000"/>
              </a:lnSpc>
              <a:spcBef>
                <a:spcPts val="360"/>
              </a:spcBef>
              <a:spcAft>
                <a:spcPts val="0"/>
              </a:spcAft>
              <a:buSzPts val="1800"/>
              <a:buNone/>
            </a:pPr>
            <a:r>
              <a:rPr lang="en-GB"/>
              <a:t>Apprenticeships are competitive - have a plan B. </a:t>
            </a:r>
            <a:endParaRPr/>
          </a:p>
          <a:p>
            <a:pPr indent="0" lvl="0" marL="0" rtl="0" algn="l">
              <a:lnSpc>
                <a:spcPct val="100000"/>
              </a:lnSpc>
              <a:spcBef>
                <a:spcPts val="360"/>
              </a:spcBef>
              <a:spcAft>
                <a:spcPts val="0"/>
              </a:spcAft>
              <a:buSzPts val="18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5" name="Shape 835"/>
        <p:cNvGrpSpPr/>
        <p:nvPr/>
      </p:nvGrpSpPr>
      <p:grpSpPr>
        <a:xfrm>
          <a:off x="0" y="0"/>
          <a:ext cx="0" cy="0"/>
          <a:chOff x="0" y="0"/>
          <a:chExt cx="0" cy="0"/>
        </a:xfrm>
      </p:grpSpPr>
      <p:sp>
        <p:nvSpPr>
          <p:cNvPr id="836" name="Google Shape;836;g283011c027a_0_525"/>
          <p:cNvSpPr txBox="1"/>
          <p:nvPr>
            <p:ph type="title"/>
          </p:nvPr>
        </p:nvSpPr>
        <p:spPr>
          <a:xfrm>
            <a:off x="2385000" y="177963"/>
            <a:ext cx="9807000" cy="1143000"/>
          </a:xfrm>
          <a:prstGeom prst="rect">
            <a:avLst/>
          </a:prstGeom>
          <a:noFill/>
          <a:ln>
            <a:noFill/>
          </a:ln>
        </p:spPr>
        <p:txBody>
          <a:bodyPr anchorCtr="0" anchor="ctr" bIns="45700" lIns="91425" spcFirstLastPara="1" rIns="91425" wrap="square" tIns="45700">
            <a:normAutofit/>
          </a:bodyPr>
          <a:lstStyle/>
          <a:p>
            <a:pPr indent="0" lvl="0" marL="457200" rtl="0" algn="l">
              <a:lnSpc>
                <a:spcPct val="100000"/>
              </a:lnSpc>
              <a:spcBef>
                <a:spcPts val="0"/>
              </a:spcBef>
              <a:spcAft>
                <a:spcPts val="0"/>
              </a:spcAft>
              <a:buSzPts val="1800"/>
              <a:buNone/>
            </a:pPr>
            <a:r>
              <a:rPr b="1" lang="en-GB" sz="4000">
                <a:latin typeface="Montserrat"/>
                <a:ea typeface="Montserrat"/>
                <a:cs typeface="Montserrat"/>
                <a:sym typeface="Montserrat"/>
              </a:rPr>
              <a:t>3.  University Pathways</a:t>
            </a:r>
            <a:endParaRPr b="1" sz="4000">
              <a:latin typeface="Montserrat"/>
              <a:ea typeface="Montserrat"/>
              <a:cs typeface="Montserrat"/>
              <a:sym typeface="Montserrat"/>
            </a:endParaRPr>
          </a:p>
        </p:txBody>
      </p:sp>
      <p:pic>
        <p:nvPicPr>
          <p:cNvPr id="837" name="Google Shape;837;g283011c027a_0_525"/>
          <p:cNvPicPr preferRelativeResize="0"/>
          <p:nvPr/>
        </p:nvPicPr>
        <p:blipFill rotWithShape="1">
          <a:blip r:embed="rId3">
            <a:alphaModFix/>
          </a:blip>
          <a:srcRect b="0" l="0" r="0" t="0"/>
          <a:stretch/>
        </p:blipFill>
        <p:spPr>
          <a:xfrm>
            <a:off x="142450" y="1007324"/>
            <a:ext cx="4792376" cy="5270700"/>
          </a:xfrm>
          <a:prstGeom prst="rect">
            <a:avLst/>
          </a:prstGeom>
          <a:noFill/>
          <a:ln>
            <a:noFill/>
          </a:ln>
        </p:spPr>
      </p:pic>
      <p:sp>
        <p:nvSpPr>
          <p:cNvPr id="838" name="Google Shape;838;g283011c027a_0_525"/>
          <p:cNvSpPr txBox="1"/>
          <p:nvPr/>
        </p:nvSpPr>
        <p:spPr>
          <a:xfrm>
            <a:off x="4525950" y="1760650"/>
            <a:ext cx="5525100" cy="38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lang="en-GB" sz="2900">
                <a:latin typeface="Montserrat Light"/>
                <a:ea typeface="Montserrat Light"/>
                <a:cs typeface="Montserrat Light"/>
                <a:sym typeface="Montserrat Light"/>
              </a:rPr>
              <a:t>Nicky Rogers, UWE</a:t>
            </a:r>
            <a:endParaRPr b="0" i="0" sz="29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3" name="Shape 843"/>
        <p:cNvGrpSpPr/>
        <p:nvPr/>
      </p:nvGrpSpPr>
      <p:grpSpPr>
        <a:xfrm>
          <a:off x="0" y="0"/>
          <a:ext cx="0" cy="0"/>
          <a:chOff x="0" y="0"/>
          <a:chExt cx="0" cy="0"/>
        </a:xfrm>
      </p:grpSpPr>
      <p:sp>
        <p:nvSpPr>
          <p:cNvPr id="844" name="Google Shape;844;g28416aec6f5_0_0"/>
          <p:cNvSpPr txBox="1"/>
          <p:nvPr/>
        </p:nvSpPr>
        <p:spPr>
          <a:xfrm>
            <a:off x="284025" y="155325"/>
            <a:ext cx="6706200" cy="6061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GB" sz="3200" u="none" cap="none" strike="noStrike">
                <a:solidFill>
                  <a:srgbClr val="000000"/>
                </a:solidFill>
                <a:latin typeface="Montserrat Light"/>
                <a:ea typeface="Montserrat Light"/>
                <a:cs typeface="Montserrat Light"/>
                <a:sym typeface="Montserrat Light"/>
              </a:rPr>
              <a:t>Information on how to apply through UCAS has been shared with students via </a:t>
            </a:r>
            <a:r>
              <a:rPr b="1" i="0" lang="en-GB" sz="3200" u="none" cap="none" strike="noStrike">
                <a:solidFill>
                  <a:srgbClr val="000000"/>
                </a:solidFill>
                <a:latin typeface="Montserrat"/>
                <a:ea typeface="Montserrat"/>
                <a:cs typeface="Montserrat"/>
                <a:sym typeface="Montserrat"/>
              </a:rPr>
              <a:t>Assemblies</a:t>
            </a:r>
            <a:r>
              <a:rPr b="0" i="0" lang="en-GB" sz="3200" u="none" cap="none" strike="noStrike">
                <a:solidFill>
                  <a:srgbClr val="000000"/>
                </a:solidFill>
                <a:latin typeface="Montserrat Light"/>
                <a:ea typeface="Montserrat Light"/>
                <a:cs typeface="Montserrat Light"/>
                <a:sym typeface="Montserrat Light"/>
              </a:rPr>
              <a:t>, through our </a:t>
            </a:r>
            <a:r>
              <a:rPr b="1" i="0" lang="en-GB" sz="3200" u="none" cap="none" strike="noStrike">
                <a:solidFill>
                  <a:srgbClr val="000000"/>
                </a:solidFill>
                <a:latin typeface="Montserrat"/>
                <a:ea typeface="Montserrat"/>
                <a:cs typeface="Montserrat"/>
                <a:sym typeface="Montserrat"/>
              </a:rPr>
              <a:t>Specialist Tutor Programme (STP)</a:t>
            </a:r>
            <a:r>
              <a:rPr b="0" i="0" lang="en-GB" sz="3200" u="none" cap="none" strike="noStrike">
                <a:solidFill>
                  <a:srgbClr val="000000"/>
                </a:solidFill>
                <a:latin typeface="Montserrat Light"/>
                <a:ea typeface="Montserrat Light"/>
                <a:cs typeface="Montserrat Light"/>
                <a:sym typeface="Montserrat Light"/>
              </a:rPr>
              <a:t> and </a:t>
            </a:r>
            <a:br>
              <a:rPr b="0" i="0" lang="en-GB" sz="3200" u="none" cap="none" strike="noStrike">
                <a:solidFill>
                  <a:srgbClr val="000000"/>
                </a:solidFill>
                <a:latin typeface="Montserrat Light"/>
                <a:ea typeface="Montserrat Light"/>
                <a:cs typeface="Montserrat Light"/>
                <a:sym typeface="Montserrat Light"/>
              </a:rPr>
            </a:br>
            <a:r>
              <a:rPr b="0" i="0" lang="en-GB" sz="3200" u="none" cap="none" strike="noStrike">
                <a:solidFill>
                  <a:srgbClr val="000000"/>
                </a:solidFill>
                <a:latin typeface="Montserrat Light"/>
                <a:ea typeface="Montserrat Light"/>
                <a:cs typeface="Montserrat Light"/>
                <a:sym typeface="Montserrat Light"/>
              </a:rPr>
              <a:t>via </a:t>
            </a:r>
            <a:r>
              <a:rPr b="1" i="0" lang="en-GB" sz="3200" u="none" cap="none" strike="noStrike">
                <a:solidFill>
                  <a:srgbClr val="000000"/>
                </a:solidFill>
                <a:latin typeface="Montserrat"/>
                <a:ea typeface="Montserrat"/>
                <a:cs typeface="Montserrat"/>
                <a:sym typeface="Montserrat"/>
              </a:rPr>
              <a:t>email</a:t>
            </a:r>
            <a:r>
              <a:rPr b="0" i="0" lang="en-GB" sz="3200" u="none" cap="none" strike="noStrike">
                <a:solidFill>
                  <a:srgbClr val="000000"/>
                </a:solidFill>
                <a:latin typeface="Montserrat Light"/>
                <a:ea typeface="Montserrat Light"/>
                <a:cs typeface="Montserrat Light"/>
                <a:sym typeface="Montserrat Light"/>
              </a:rPr>
              <a:t>.</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chemeClr val="dk1"/>
              </a:buClr>
              <a:buSzPts val="1100"/>
              <a:buFont typeface="Arial"/>
              <a:buNone/>
            </a:pPr>
            <a:r>
              <a:t/>
            </a:r>
            <a:endParaRPr b="0" i="0" sz="32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chemeClr val="dk1"/>
              </a:buClr>
              <a:buSzPts val="1100"/>
              <a:buFont typeface="Arial"/>
              <a:buNone/>
            </a:pPr>
            <a:r>
              <a:rPr b="0" i="0" lang="en-GB" sz="3200" u="none" cap="none" strike="noStrike">
                <a:solidFill>
                  <a:srgbClr val="000000"/>
                </a:solidFill>
                <a:latin typeface="Montserrat Light"/>
                <a:ea typeface="Montserrat Light"/>
                <a:cs typeface="Montserrat Light"/>
                <a:sym typeface="Montserrat Light"/>
              </a:rPr>
              <a:t>Further support sessions on writing personal statements and completing applications are planned for the coming weeks in STP.</a:t>
            </a:r>
            <a:endParaRPr b="0" i="0" sz="3200" u="none" cap="none" strike="noStrike">
              <a:solidFill>
                <a:srgbClr val="000000"/>
              </a:solidFill>
              <a:latin typeface="Montserrat Light"/>
              <a:ea typeface="Montserrat Light"/>
              <a:cs typeface="Montserrat Light"/>
              <a:sym typeface="Montserrat Light"/>
            </a:endParaRPr>
          </a:p>
        </p:txBody>
      </p:sp>
      <p:sp>
        <p:nvSpPr>
          <p:cNvPr id="845" name="Google Shape;845;g28416aec6f5_0_0"/>
          <p:cNvSpPr txBox="1"/>
          <p:nvPr/>
        </p:nvSpPr>
        <p:spPr>
          <a:xfrm>
            <a:off x="6940875" y="2071675"/>
            <a:ext cx="5045100" cy="3346200"/>
          </a:xfrm>
          <a:prstGeom prst="rect">
            <a:avLst/>
          </a:prstGeom>
          <a:solidFill>
            <a:srgbClr val="FED029"/>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00"/>
              <a:buFont typeface="Arial"/>
              <a:buNone/>
            </a:pPr>
            <a:r>
              <a:rPr b="0" i="0" lang="en-GB" sz="2300" u="none" cap="none" strike="noStrike">
                <a:solidFill>
                  <a:schemeClr val="dk1"/>
                </a:solidFill>
                <a:latin typeface="Montserrat Light"/>
                <a:ea typeface="Montserrat Light"/>
                <a:cs typeface="Montserrat Light"/>
                <a:sym typeface="Montserrat Light"/>
              </a:rPr>
              <a:t>Where to go for help:</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rPr b="0" i="0" lang="en-GB" sz="2300" u="none" cap="none" strike="noStrike">
                <a:solidFill>
                  <a:schemeClr val="dk1"/>
                </a:solidFill>
                <a:latin typeface="Montserrat Light"/>
                <a:ea typeface="Montserrat Light"/>
                <a:cs typeface="Montserrat Light"/>
                <a:sym typeface="Montserrat Light"/>
              </a:rPr>
              <a:t>Contact the Head of Year initially:</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rPr b="0" i="0" lang="en-GB" sz="2300" u="none" cap="none" strike="noStrike">
                <a:solidFill>
                  <a:schemeClr val="dk1"/>
                </a:solidFill>
                <a:latin typeface="Montserrat Light"/>
                <a:ea typeface="Montserrat Light"/>
                <a:cs typeface="Montserrat Light"/>
                <a:sym typeface="Montserrat Light"/>
              </a:rPr>
              <a:t>Mrs </a:t>
            </a:r>
            <a:r>
              <a:rPr lang="en-GB" sz="2300">
                <a:solidFill>
                  <a:schemeClr val="dk1"/>
                </a:solidFill>
                <a:latin typeface="Montserrat Light"/>
                <a:ea typeface="Montserrat Light"/>
                <a:cs typeface="Montserrat Light"/>
                <a:sym typeface="Montserrat Light"/>
              </a:rPr>
              <a:t>Wilson</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t/>
            </a:r>
            <a:endParaRPr b="0" i="0" sz="2300" u="none" cap="none" strike="noStrike">
              <a:solidFill>
                <a:schemeClr val="dk1"/>
              </a:solidFill>
              <a:latin typeface="Montserrat Light"/>
              <a:ea typeface="Montserrat Light"/>
              <a:cs typeface="Montserrat Light"/>
              <a:sym typeface="Montserrat Light"/>
            </a:endParaRPr>
          </a:p>
          <a:p>
            <a:pPr indent="0" lvl="0" marL="0" marR="0" rtl="0" algn="ctr">
              <a:lnSpc>
                <a:spcPct val="100000"/>
              </a:lnSpc>
              <a:spcBef>
                <a:spcPts val="0"/>
              </a:spcBef>
              <a:spcAft>
                <a:spcPts val="0"/>
              </a:spcAft>
              <a:buClr>
                <a:srgbClr val="000000"/>
              </a:buClr>
              <a:buSzPts val="2300"/>
              <a:buFont typeface="Arial"/>
              <a:buNone/>
            </a:pPr>
            <a:r>
              <a:rPr b="0" i="0" lang="en-GB" sz="2300" u="sng" cap="none" strike="noStrike">
                <a:solidFill>
                  <a:schemeClr val="hlink"/>
                </a:solidFill>
                <a:latin typeface="Montserrat Light"/>
                <a:ea typeface="Montserrat Light"/>
                <a:cs typeface="Montserrat Light"/>
                <a:sym typeface="Montserrat Light"/>
                <a:hlinkClick r:id="rId3"/>
              </a:rPr>
              <a:t>Academy Website</a:t>
            </a:r>
            <a:endParaRPr b="0" i="0" sz="2300" u="none" cap="none" strike="noStrike">
              <a:solidFill>
                <a:schemeClr val="dk1"/>
              </a:solidFill>
              <a:latin typeface="Montserrat Light"/>
              <a:ea typeface="Montserrat Light"/>
              <a:cs typeface="Montserrat Light"/>
              <a:sym typeface="Montserrat Light"/>
            </a:endParaRPr>
          </a:p>
        </p:txBody>
      </p:sp>
      <p:pic>
        <p:nvPicPr>
          <p:cNvPr id="846" name="Google Shape;846;g28416aec6f5_0_0"/>
          <p:cNvPicPr preferRelativeResize="0"/>
          <p:nvPr/>
        </p:nvPicPr>
        <p:blipFill rotWithShape="1">
          <a:blip r:embed="rId4">
            <a:alphaModFix/>
          </a:blip>
          <a:srcRect b="0" l="0" r="0" t="0"/>
          <a:stretch/>
        </p:blipFill>
        <p:spPr>
          <a:xfrm>
            <a:off x="7142625" y="497700"/>
            <a:ext cx="2663975" cy="8834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1" name="Shape 851"/>
        <p:cNvGrpSpPr/>
        <p:nvPr/>
      </p:nvGrpSpPr>
      <p:grpSpPr>
        <a:xfrm>
          <a:off x="0" y="0"/>
          <a:ext cx="0" cy="0"/>
          <a:chOff x="0" y="0"/>
          <a:chExt cx="0" cy="0"/>
        </a:xfrm>
      </p:grpSpPr>
      <p:sp>
        <p:nvSpPr>
          <p:cNvPr id="852" name="Google Shape;852;g283a9ca8d56_1_0"/>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UCAS parents guide </a:t>
            </a:r>
            <a:endParaRPr/>
          </a:p>
        </p:txBody>
      </p:sp>
      <p:sp>
        <p:nvSpPr>
          <p:cNvPr id="853" name="Google Shape;853;g283a9ca8d56_1_0"/>
          <p:cNvSpPr txBox="1"/>
          <p:nvPr/>
        </p:nvSpPr>
        <p:spPr>
          <a:xfrm>
            <a:off x="8168575" y="2330550"/>
            <a:ext cx="3545100" cy="3414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Montserrat Light"/>
                <a:ea typeface="Montserrat Light"/>
                <a:cs typeface="Montserrat Light"/>
                <a:sym typeface="Montserrat Light"/>
              </a:rPr>
              <a:t>Available from the UCAS website</a:t>
            </a:r>
            <a:endParaRPr b="0" i="0" sz="3200" u="none" cap="none" strike="noStrike">
              <a:solidFill>
                <a:schemeClr val="dk1"/>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rPr b="0" i="0" lang="en-GB" sz="1700" u="sng" cap="none" strike="noStrike">
                <a:solidFill>
                  <a:schemeClr val="hlink"/>
                </a:solidFill>
                <a:latin typeface="Montserrat Light"/>
                <a:ea typeface="Montserrat Light"/>
                <a:cs typeface="Montserrat Light"/>
                <a:sym typeface="Montserrat Light"/>
                <a:hlinkClick r:id="rId3"/>
              </a:rPr>
              <a:t>https://www.ucas.com/discover/advice-for-parents-guardians-and-carers/parent-guardian-and-carer-guide</a:t>
            </a:r>
            <a:endParaRPr b="0" i="0" sz="1700" u="none" cap="none" strike="noStrike">
              <a:solidFill>
                <a:schemeClr val="dk1"/>
              </a:solidFill>
              <a:latin typeface="Montserrat Light"/>
              <a:ea typeface="Montserrat Light"/>
              <a:cs typeface="Montserrat Light"/>
              <a:sym typeface="Montserrat Light"/>
            </a:endParaRPr>
          </a:p>
        </p:txBody>
      </p:sp>
      <p:pic>
        <p:nvPicPr>
          <p:cNvPr id="854" name="Google Shape;854;g283a9ca8d56_1_0"/>
          <p:cNvPicPr preferRelativeResize="0"/>
          <p:nvPr/>
        </p:nvPicPr>
        <p:blipFill>
          <a:blip r:embed="rId4">
            <a:alphaModFix/>
          </a:blip>
          <a:stretch>
            <a:fillRect/>
          </a:stretch>
        </p:blipFill>
        <p:spPr>
          <a:xfrm>
            <a:off x="846575" y="1417649"/>
            <a:ext cx="6850301" cy="435042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9" name="Shape 859"/>
        <p:cNvGrpSpPr/>
        <p:nvPr/>
      </p:nvGrpSpPr>
      <p:grpSpPr>
        <a:xfrm>
          <a:off x="0" y="0"/>
          <a:ext cx="0" cy="0"/>
          <a:chOff x="0" y="0"/>
          <a:chExt cx="0" cy="0"/>
        </a:xfrm>
      </p:grpSpPr>
      <p:sp>
        <p:nvSpPr>
          <p:cNvPr id="860" name="Google Shape;860;g283011c027a_0_1323"/>
          <p:cNvSpPr txBox="1"/>
          <p:nvPr>
            <p:ph type="title"/>
          </p:nvPr>
        </p:nvSpPr>
        <p:spPr>
          <a:xfrm>
            <a:off x="388650" y="198313"/>
            <a:ext cx="9807000" cy="1143000"/>
          </a:xfrm>
          <a:prstGeom prst="rect">
            <a:avLst/>
          </a:prstGeom>
          <a:noFill/>
          <a:ln>
            <a:noFill/>
          </a:ln>
        </p:spPr>
        <p:txBody>
          <a:bodyPr anchorCtr="0" anchor="ctr" bIns="45700" lIns="91425" spcFirstLastPara="1" rIns="91425" wrap="square" tIns="45700">
            <a:normAutofit fontScale="90000"/>
          </a:bodyPr>
          <a:lstStyle/>
          <a:p>
            <a:pPr indent="0" lvl="0" marL="457200" rtl="0" algn="l">
              <a:lnSpc>
                <a:spcPct val="100000"/>
              </a:lnSpc>
              <a:spcBef>
                <a:spcPts val="0"/>
              </a:spcBef>
              <a:spcAft>
                <a:spcPts val="0"/>
              </a:spcAft>
              <a:buSzPct val="50000"/>
              <a:buNone/>
            </a:pPr>
            <a:r>
              <a:rPr b="1" lang="en-GB" sz="4000">
                <a:latin typeface="Montserrat"/>
                <a:ea typeface="Montserrat"/>
                <a:cs typeface="Montserrat"/>
                <a:sym typeface="Montserrat"/>
              </a:rPr>
              <a:t>4.  Churchill deadlines and processes</a:t>
            </a:r>
            <a:endParaRPr b="1" sz="4000">
              <a:latin typeface="Montserrat"/>
              <a:ea typeface="Montserrat"/>
              <a:cs typeface="Montserrat"/>
              <a:sym typeface="Montserrat"/>
            </a:endParaRPr>
          </a:p>
        </p:txBody>
      </p:sp>
      <p:pic>
        <p:nvPicPr>
          <p:cNvPr id="861" name="Google Shape;861;g283011c027a_0_1323"/>
          <p:cNvPicPr preferRelativeResize="0"/>
          <p:nvPr/>
        </p:nvPicPr>
        <p:blipFill rotWithShape="1">
          <a:blip r:embed="rId3">
            <a:alphaModFix/>
          </a:blip>
          <a:srcRect b="0" l="0" r="0" t="0"/>
          <a:stretch/>
        </p:blipFill>
        <p:spPr>
          <a:xfrm>
            <a:off x="142450" y="1007324"/>
            <a:ext cx="4792376" cy="5270700"/>
          </a:xfrm>
          <a:prstGeom prst="rect">
            <a:avLst/>
          </a:prstGeom>
          <a:noFill/>
          <a:ln>
            <a:noFill/>
          </a:ln>
        </p:spPr>
      </p:pic>
      <p:sp>
        <p:nvSpPr>
          <p:cNvPr id="862" name="Google Shape;862;g283011c027a_0_1323"/>
          <p:cNvSpPr txBox="1"/>
          <p:nvPr/>
        </p:nvSpPr>
        <p:spPr>
          <a:xfrm>
            <a:off x="5154375" y="2133600"/>
            <a:ext cx="5525100" cy="38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Montserrat Light"/>
              <a:ea typeface="Montserrat Light"/>
              <a:cs typeface="Montserrat Light"/>
              <a:sym typeface="Montserrat Light"/>
            </a:endParaRPr>
          </a:p>
        </p:txBody>
      </p:sp>
      <p:graphicFrame>
        <p:nvGraphicFramePr>
          <p:cNvPr id="863" name="Google Shape;863;g283011c027a_0_1323"/>
          <p:cNvGraphicFramePr/>
          <p:nvPr/>
        </p:nvGraphicFramePr>
        <p:xfrm>
          <a:off x="5154375" y="1568125"/>
          <a:ext cx="3000000" cy="3000000"/>
        </p:xfrm>
        <a:graphic>
          <a:graphicData uri="http://schemas.openxmlformats.org/drawingml/2006/table">
            <a:tbl>
              <a:tblPr>
                <a:noFill/>
                <a:tableStyleId>{834A0D6F-AF32-4ABF-9015-EACA10724220}</a:tableStyleId>
              </a:tblPr>
              <a:tblGrid>
                <a:gridCol w="2280900"/>
                <a:gridCol w="2280900"/>
                <a:gridCol w="2280900"/>
              </a:tblGrid>
              <a:tr h="665350">
                <a:tc>
                  <a:txBody>
                    <a:bodyPr/>
                    <a:lstStyle/>
                    <a:p>
                      <a:pPr indent="0" lvl="0" marL="0" marR="0" rtl="0" algn="ctr">
                        <a:lnSpc>
                          <a:spcPct val="100000"/>
                        </a:lnSpc>
                        <a:spcBef>
                          <a:spcPts val="0"/>
                        </a:spcBef>
                        <a:spcAft>
                          <a:spcPts val="0"/>
                        </a:spcAft>
                        <a:buClr>
                          <a:srgbClr val="000000"/>
                        </a:buClr>
                        <a:buSzPts val="2300"/>
                        <a:buFont typeface="Arial"/>
                        <a:buNone/>
                      </a:pPr>
                      <a:r>
                        <a:t/>
                      </a:r>
                      <a:endParaRPr b="1"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b="1" lang="en-GB" sz="2300" u="none" cap="none" strike="noStrike">
                          <a:latin typeface="Montserrat"/>
                          <a:ea typeface="Montserrat"/>
                          <a:cs typeface="Montserrat"/>
                          <a:sym typeface="Montserrat"/>
                        </a:rPr>
                        <a:t>Churchill</a:t>
                      </a:r>
                      <a:endParaRPr b="1" sz="2300" u="none" cap="none" strike="noStrike">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2300"/>
                        <a:buFont typeface="Arial"/>
                        <a:buNone/>
                      </a:pPr>
                      <a:r>
                        <a:t/>
                      </a:r>
                      <a:endParaRPr b="1"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b="1" lang="en-GB" sz="2300" u="none" cap="none" strike="noStrike">
                          <a:latin typeface="Montserrat"/>
                          <a:ea typeface="Montserrat"/>
                          <a:cs typeface="Montserrat"/>
                          <a:sym typeface="Montserrat"/>
                        </a:rPr>
                        <a:t>UCAS</a:t>
                      </a:r>
                      <a:endParaRPr b="1" sz="2300" u="none" cap="none" strike="noStrike">
                        <a:latin typeface="Montserrat"/>
                        <a:ea typeface="Montserrat"/>
                        <a:cs typeface="Montserrat"/>
                        <a:sym typeface="Montserrat"/>
                      </a:endParaRPr>
                    </a:p>
                  </a:txBody>
                  <a:tcPr marT="91425" marB="91425" marR="91425" marL="91425"/>
                </a:tc>
              </a:tr>
              <a:tr h="1456925">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rPr>
                        <a:t>Early Applicants - Oxbridge, Medicine, Veterinary, Dentistry</a:t>
                      </a:r>
                      <a:endParaRPr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rPr>
                        <a:t>30</a:t>
                      </a:r>
                      <a:r>
                        <a:rPr lang="en-GB" sz="2300" u="none" cap="none" strike="noStrike">
                          <a:latin typeface="Montserrat"/>
                          <a:ea typeface="Montserrat"/>
                          <a:cs typeface="Montserrat"/>
                          <a:sym typeface="Montserrat"/>
                          <a:extLst>
                            <a:ext uri="http://customooxmlschemas.google.com/">
                              <go:slidesCustomData xmlns:go="http://customooxmlschemas.google.com/" textRoundtripDataId="3"/>
                            </a:ext>
                          </a:extLst>
                        </a:rPr>
                        <a:t>th September</a:t>
                      </a:r>
                      <a:endParaRPr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extLst>
                            <a:ext uri="http://customooxmlschemas.google.com/">
                              <go:slidesCustomData xmlns:go="http://customooxmlschemas.google.com/" textRoundtripDataId="4"/>
                            </a:ext>
                          </a:extLst>
                        </a:rPr>
                        <a:t>15th </a:t>
                      </a:r>
                      <a:endParaRPr sz="2300" u="none" cap="none" strike="noStrike">
                        <a:latin typeface="Montserrat"/>
                        <a:ea typeface="Montserrat"/>
                        <a:cs typeface="Montserrat"/>
                        <a:sym typeface="Montserrat"/>
                        <a:extLst>
                          <a:ext uri="http://customooxmlschemas.google.com/">
                            <go:slidesCustomData xmlns:go="http://customooxmlschemas.google.com/" textRoundtripDataId="5"/>
                          </a:ext>
                        </a:extLst>
                      </a:endParaRPr>
                    </a:p>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extLst>
                            <a:ext uri="http://customooxmlschemas.google.com/">
                              <go:slidesCustomData xmlns:go="http://customooxmlschemas.google.com/" textRoundtripDataId="6"/>
                            </a:ext>
                          </a:extLst>
                        </a:rPr>
                        <a:t>October</a:t>
                      </a:r>
                      <a:endParaRPr sz="2300" u="none" cap="none" strike="noStrike">
                        <a:latin typeface="Montserrat"/>
                        <a:ea typeface="Montserrat"/>
                        <a:cs typeface="Montserrat"/>
                        <a:sym typeface="Montserrat"/>
                      </a:endParaRPr>
                    </a:p>
                  </a:txBody>
                  <a:tcPr marT="91425" marB="91425" marR="91425" marL="91425"/>
                </a:tc>
              </a:tr>
              <a:tr h="929200">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rPr>
                        <a:t>All other UCAS applications </a:t>
                      </a:r>
                      <a:endParaRPr sz="2300" u="none" cap="none" strike="noStrike">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2300"/>
                        <a:buFont typeface="Arial"/>
                        <a:buNone/>
                      </a:pPr>
                      <a:r>
                        <a:t/>
                      </a:r>
                      <a:endParaRPr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extLst>
                            <a:ext uri="http://customooxmlschemas.google.com/">
                              <go:slidesCustomData xmlns:go="http://customooxmlschemas.google.com/" textRoundtripDataId="7"/>
                            </a:ext>
                          </a:extLst>
                        </a:rPr>
                        <a:t>1st </a:t>
                      </a:r>
                      <a:endParaRPr sz="2300" u="none" cap="none" strike="noStrike">
                        <a:latin typeface="Montserrat"/>
                        <a:ea typeface="Montserrat"/>
                        <a:cs typeface="Montserrat"/>
                        <a:sym typeface="Montserrat"/>
                        <a:extLst>
                          <a:ext uri="http://customooxmlschemas.google.com/">
                            <go:slidesCustomData xmlns:go="http://customooxmlschemas.google.com/" textRoundtripDataId="8"/>
                          </a:ext>
                        </a:extLst>
                      </a:endParaRPr>
                    </a:p>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extLst>
                            <a:ext uri="http://customooxmlschemas.google.com/">
                              <go:slidesCustomData xmlns:go="http://customooxmlschemas.google.com/" textRoundtripDataId="9"/>
                            </a:ext>
                          </a:extLst>
                        </a:rPr>
                        <a:t>December</a:t>
                      </a:r>
                      <a:endParaRPr sz="2300" u="none" cap="none" strike="noStrike">
                        <a:latin typeface="Montserrat"/>
                        <a:ea typeface="Montserrat"/>
                        <a:cs typeface="Montserrat"/>
                        <a:sym typeface="Montserrat"/>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rPr>
                        <a:t>1</a:t>
                      </a:r>
                      <a:r>
                        <a:rPr lang="en-GB" sz="2300">
                          <a:latin typeface="Montserrat"/>
                          <a:ea typeface="Montserrat"/>
                          <a:cs typeface="Montserrat"/>
                          <a:sym typeface="Montserrat"/>
                        </a:rPr>
                        <a:t>3</a:t>
                      </a:r>
                      <a:r>
                        <a:rPr lang="en-GB" sz="2300" u="none" cap="none" strike="noStrike">
                          <a:latin typeface="Montserrat"/>
                          <a:ea typeface="Montserrat"/>
                          <a:cs typeface="Montserrat"/>
                          <a:sym typeface="Montserrat"/>
                        </a:rPr>
                        <a:t>th</a:t>
                      </a:r>
                      <a:r>
                        <a:rPr lang="en-GB" sz="2300" u="none" cap="none" strike="noStrike">
                          <a:latin typeface="Montserrat"/>
                          <a:ea typeface="Montserrat"/>
                          <a:cs typeface="Montserrat"/>
                          <a:sym typeface="Montserrat"/>
                          <a:extLst>
                            <a:ext uri="http://customooxmlschemas.google.com/">
                              <go:slidesCustomData xmlns:go="http://customooxmlschemas.google.com/" textRoundtripDataId="10"/>
                            </a:ext>
                          </a:extLst>
                        </a:rPr>
                        <a:t> </a:t>
                      </a:r>
                      <a:endParaRPr sz="2300" u="none" cap="none" strike="noStrike">
                        <a:latin typeface="Montserrat"/>
                        <a:ea typeface="Montserrat"/>
                        <a:cs typeface="Montserrat"/>
                        <a:sym typeface="Montserrat"/>
                        <a:extLst>
                          <a:ext uri="http://customooxmlschemas.google.com/">
                            <go:slidesCustomData xmlns:go="http://customooxmlschemas.google.com/" textRoundtripDataId="11"/>
                          </a:ext>
                        </a:extLst>
                      </a:endParaRPr>
                    </a:p>
                    <a:p>
                      <a:pPr indent="0" lvl="0" marL="0" marR="0" rtl="0" algn="ctr">
                        <a:lnSpc>
                          <a:spcPct val="100000"/>
                        </a:lnSpc>
                        <a:spcBef>
                          <a:spcPts val="0"/>
                        </a:spcBef>
                        <a:spcAft>
                          <a:spcPts val="0"/>
                        </a:spcAft>
                        <a:buClr>
                          <a:srgbClr val="000000"/>
                        </a:buClr>
                        <a:buSzPts val="2300"/>
                        <a:buFont typeface="Arial"/>
                        <a:buNone/>
                      </a:pPr>
                      <a:r>
                        <a:rPr lang="en-GB" sz="2300" u="none" cap="none" strike="noStrike">
                          <a:latin typeface="Montserrat"/>
                          <a:ea typeface="Montserrat"/>
                          <a:cs typeface="Montserrat"/>
                          <a:sym typeface="Montserrat"/>
                          <a:extLst>
                            <a:ext uri="http://customooxmlschemas.google.com/">
                              <go:slidesCustomData xmlns:go="http://customooxmlschemas.google.com/" textRoundtripDataId="12"/>
                            </a:ext>
                          </a:extLst>
                        </a:rPr>
                        <a:t>January</a:t>
                      </a:r>
                      <a:endParaRPr sz="2300" u="none" cap="none" strike="noStrike">
                        <a:latin typeface="Montserrat"/>
                        <a:ea typeface="Montserrat"/>
                        <a:cs typeface="Montserrat"/>
                        <a:sym typeface="Montserrat"/>
                      </a:endParaRPr>
                    </a:p>
                  </a:txBody>
                  <a:tcPr marT="91425" marB="91425" marR="91425" marL="91425"/>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8" name="Shape 868"/>
        <p:cNvGrpSpPr/>
        <p:nvPr/>
      </p:nvGrpSpPr>
      <p:grpSpPr>
        <a:xfrm>
          <a:off x="0" y="0"/>
          <a:ext cx="0" cy="0"/>
          <a:chOff x="0" y="0"/>
          <a:chExt cx="0" cy="0"/>
        </a:xfrm>
      </p:grpSpPr>
      <p:sp>
        <p:nvSpPr>
          <p:cNvPr id="869" name="Google Shape;869;g283011c027a_0_1331"/>
          <p:cNvSpPr txBox="1"/>
          <p:nvPr>
            <p:ph type="title"/>
          </p:nvPr>
        </p:nvSpPr>
        <p:spPr>
          <a:xfrm>
            <a:off x="1531550" y="162713"/>
            <a:ext cx="9807000" cy="1143000"/>
          </a:xfrm>
          <a:prstGeom prst="rect">
            <a:avLst/>
          </a:prstGeom>
          <a:noFill/>
          <a:ln>
            <a:noFill/>
          </a:ln>
        </p:spPr>
        <p:txBody>
          <a:bodyPr anchorCtr="0" anchor="ctr" bIns="45700" lIns="91425" spcFirstLastPara="1" rIns="91425" wrap="square" tIns="45700">
            <a:normAutofit/>
          </a:bodyPr>
          <a:lstStyle/>
          <a:p>
            <a:pPr indent="0" lvl="0" marL="457200" rtl="0" algn="l">
              <a:lnSpc>
                <a:spcPct val="100000"/>
              </a:lnSpc>
              <a:spcBef>
                <a:spcPts val="0"/>
              </a:spcBef>
              <a:spcAft>
                <a:spcPts val="0"/>
              </a:spcAft>
              <a:buSzPts val="1800"/>
              <a:buNone/>
            </a:pPr>
            <a:r>
              <a:rPr b="1" lang="en-GB" sz="4000">
                <a:latin typeface="Montserrat"/>
                <a:ea typeface="Montserrat"/>
                <a:cs typeface="Montserrat"/>
                <a:sym typeface="Montserrat"/>
              </a:rPr>
              <a:t>5.  Other information  </a:t>
            </a:r>
            <a:endParaRPr b="1" sz="4000">
              <a:latin typeface="Montserrat"/>
              <a:ea typeface="Montserrat"/>
              <a:cs typeface="Montserrat"/>
              <a:sym typeface="Montserrat"/>
            </a:endParaRPr>
          </a:p>
        </p:txBody>
      </p:sp>
      <p:pic>
        <p:nvPicPr>
          <p:cNvPr id="870" name="Google Shape;870;g283011c027a_0_1331"/>
          <p:cNvPicPr preferRelativeResize="0"/>
          <p:nvPr/>
        </p:nvPicPr>
        <p:blipFill rotWithShape="1">
          <a:blip r:embed="rId3">
            <a:alphaModFix/>
          </a:blip>
          <a:srcRect b="0" l="0" r="0" t="0"/>
          <a:stretch/>
        </p:blipFill>
        <p:spPr>
          <a:xfrm>
            <a:off x="142450" y="1007324"/>
            <a:ext cx="4792376" cy="5270700"/>
          </a:xfrm>
          <a:prstGeom prst="rect">
            <a:avLst/>
          </a:prstGeom>
          <a:noFill/>
          <a:ln>
            <a:noFill/>
          </a:ln>
        </p:spPr>
      </p:pic>
      <p:sp>
        <p:nvSpPr>
          <p:cNvPr id="871" name="Google Shape;871;g283011c027a_0_1331"/>
          <p:cNvSpPr txBox="1"/>
          <p:nvPr/>
        </p:nvSpPr>
        <p:spPr>
          <a:xfrm>
            <a:off x="5154375" y="2133600"/>
            <a:ext cx="5525100" cy="38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Montserrat Light"/>
              <a:ea typeface="Montserrat Light"/>
              <a:cs typeface="Montserrat Light"/>
              <a:sym typeface="Montserrat Light"/>
            </a:endParaRPr>
          </a:p>
        </p:txBody>
      </p:sp>
      <p:sp>
        <p:nvSpPr>
          <p:cNvPr id="872" name="Google Shape;872;g283011c027a_0_1331"/>
          <p:cNvSpPr txBox="1"/>
          <p:nvPr/>
        </p:nvSpPr>
        <p:spPr>
          <a:xfrm>
            <a:off x="5554750" y="1440175"/>
            <a:ext cx="6045900" cy="312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STP &amp; super-curricular</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Communication/MCAS</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Health and Mental Health</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Mock exams</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Key dates</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Home Study</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rgbClr val="000000"/>
                </a:solidFill>
                <a:latin typeface="Montserrat Light"/>
                <a:ea typeface="Montserrat Light"/>
                <a:cs typeface="Montserrat Light"/>
                <a:sym typeface="Montserrat Light"/>
              </a:rPr>
              <a:t>Work Experience</a:t>
            </a:r>
            <a:endParaRPr b="0" i="0" sz="3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chemeClr val="dk1"/>
              </a:buClr>
              <a:buSzPts val="1100"/>
              <a:buFont typeface="Arial"/>
              <a:buNone/>
            </a:pPr>
            <a:r>
              <a:rPr b="0" i="0" lang="en-GB" sz="3400" u="none" cap="none" strike="noStrike">
                <a:solidFill>
                  <a:schemeClr val="dk1"/>
                </a:solidFill>
                <a:latin typeface="Montserrat Light"/>
                <a:ea typeface="Montserrat Light"/>
                <a:cs typeface="Montserrat Light"/>
                <a:sym typeface="Montserrat Light"/>
              </a:rPr>
              <a:t>Unifrog</a:t>
            </a:r>
            <a:endParaRPr b="0" i="0" sz="34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6" name="Shape 876"/>
        <p:cNvGrpSpPr/>
        <p:nvPr/>
      </p:nvGrpSpPr>
      <p:grpSpPr>
        <a:xfrm>
          <a:off x="0" y="0"/>
          <a:ext cx="0" cy="0"/>
          <a:chOff x="0" y="0"/>
          <a:chExt cx="0" cy="0"/>
        </a:xfrm>
      </p:grpSpPr>
      <p:sp>
        <p:nvSpPr>
          <p:cNvPr id="877" name="Google Shape;877;g3f54d34ccb7_0_1"/>
          <p:cNvSpPr txBox="1"/>
          <p:nvPr>
            <p:ph type="title"/>
          </p:nvPr>
        </p:nvSpPr>
        <p:spPr>
          <a:xfrm>
            <a:off x="1063950" y="22088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Montserrat Light"/>
              <a:buNone/>
            </a:pPr>
            <a:r>
              <a:rPr b="1" lang="en-GB" sz="4000">
                <a:latin typeface="Montserrat"/>
                <a:ea typeface="Montserrat"/>
                <a:cs typeface="Montserrat"/>
                <a:sym typeface="Montserrat"/>
              </a:rPr>
              <a:t>Super-curricular learning</a:t>
            </a:r>
            <a:endParaRPr b="1" sz="4000">
              <a:latin typeface="Montserrat"/>
              <a:ea typeface="Montserrat"/>
              <a:cs typeface="Montserrat"/>
              <a:sym typeface="Montserrat"/>
            </a:endParaRPr>
          </a:p>
        </p:txBody>
      </p:sp>
      <p:pic>
        <p:nvPicPr>
          <p:cNvPr id="878" name="Google Shape;878;g3f54d34ccb7_0_1"/>
          <p:cNvPicPr preferRelativeResize="0"/>
          <p:nvPr/>
        </p:nvPicPr>
        <p:blipFill>
          <a:blip r:embed="rId3">
            <a:alphaModFix/>
          </a:blip>
          <a:stretch>
            <a:fillRect/>
          </a:stretch>
        </p:blipFill>
        <p:spPr>
          <a:xfrm>
            <a:off x="152400" y="1212188"/>
            <a:ext cx="11887200" cy="502068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2" name="Shape 882"/>
        <p:cNvGrpSpPr/>
        <p:nvPr/>
      </p:nvGrpSpPr>
      <p:grpSpPr>
        <a:xfrm>
          <a:off x="0" y="0"/>
          <a:ext cx="0" cy="0"/>
          <a:chOff x="0" y="0"/>
          <a:chExt cx="0" cy="0"/>
        </a:xfrm>
      </p:grpSpPr>
      <p:sp>
        <p:nvSpPr>
          <p:cNvPr id="883" name="Google Shape;883;g1396bafc3a7_0_132"/>
          <p:cNvSpPr txBox="1"/>
          <p:nvPr>
            <p:ph type="title"/>
          </p:nvPr>
        </p:nvSpPr>
        <p:spPr>
          <a:xfrm>
            <a:off x="1243313" y="30688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Montserrat Light"/>
              <a:buNone/>
            </a:pPr>
            <a:r>
              <a:rPr b="1" lang="en-GB" sz="4000">
                <a:latin typeface="Montserrat"/>
                <a:ea typeface="Montserrat"/>
                <a:cs typeface="Montserrat"/>
                <a:sym typeface="Montserrat"/>
              </a:rPr>
              <a:t>Super-curricular learning</a:t>
            </a:r>
            <a:r>
              <a:rPr lang="en-GB"/>
              <a:t> </a:t>
            </a:r>
            <a:endParaRPr/>
          </a:p>
        </p:txBody>
      </p:sp>
      <p:graphicFrame>
        <p:nvGraphicFramePr>
          <p:cNvPr id="884" name="Google Shape;884;g1396bafc3a7_0_132"/>
          <p:cNvGraphicFramePr/>
          <p:nvPr/>
        </p:nvGraphicFramePr>
        <p:xfrm>
          <a:off x="609600" y="1310317"/>
          <a:ext cx="3000000" cy="3000000"/>
        </p:xfrm>
        <a:graphic>
          <a:graphicData uri="http://schemas.openxmlformats.org/drawingml/2006/table">
            <a:tbl>
              <a:tblPr bandRow="1" firstRow="1">
                <a:noFill/>
                <a:tableStyleId>{9FBAE459-332C-418F-A4E7-F0D6656FDF54}</a:tableStyleId>
              </a:tblPr>
              <a:tblGrid>
                <a:gridCol w="3691475"/>
                <a:gridCol w="3691475"/>
                <a:gridCol w="3691475"/>
              </a:tblGrid>
              <a:tr h="16871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Watch films in the language you’re studying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If you find it hard at first, you could watch with English subtitles to begin with.</a:t>
                      </a:r>
                      <a:endParaRPr sz="1400" u="none" cap="none" strike="noStrike">
                        <a:latin typeface="Montserrat Light"/>
                        <a:ea typeface="Montserrat Light"/>
                        <a:cs typeface="Montserrat Light"/>
                        <a:sym typeface="Montserrat Light"/>
                      </a:endParaRPr>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Start a blog about your subject.</a:t>
                      </a:r>
                      <a:endParaRPr sz="1400" u="none" cap="none" strike="noStrike">
                        <a:latin typeface="Montserrat Light"/>
                        <a:ea typeface="Montserrat Light"/>
                        <a:cs typeface="Montserrat Light"/>
                        <a:sym typeface="Montserrat Light"/>
                      </a:endParaRPr>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Watch Podcasts and videos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400"/>
                        <a:buFont typeface="Arial"/>
                        <a:buNone/>
                      </a:pPr>
                      <a:r>
                        <a:rPr lang="en-GB" sz="1400" u="sng" cap="none" strike="noStrike">
                          <a:solidFill>
                            <a:schemeClr val="hlink"/>
                          </a:solidFill>
                          <a:latin typeface="Montserrat Light"/>
                          <a:ea typeface="Montserrat Light"/>
                          <a:cs typeface="Montserrat Light"/>
                          <a:sym typeface="Montserrat Light"/>
                          <a:hlinkClick r:id="rId3"/>
                        </a:rPr>
                        <a:t>https://podcasts.ox.ac.uk/</a:t>
                      </a:r>
                      <a:endParaRPr sz="1400" u="none" cap="none" strike="noStrike">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400"/>
                        <a:buFont typeface="Arial"/>
                        <a:buNone/>
                      </a:pPr>
                      <a:r>
                        <a:rPr lang="en-GB" sz="1400" u="sng" cap="none" strike="noStrike">
                          <a:solidFill>
                            <a:schemeClr val="hlink"/>
                          </a:solidFill>
                          <a:latin typeface="Montserrat Light"/>
                          <a:ea typeface="Montserrat Light"/>
                          <a:cs typeface="Montserrat Light"/>
                          <a:sym typeface="Montserrat Light"/>
                          <a:hlinkClick r:id="rId4"/>
                        </a:rPr>
                        <a:t>https://www.ted.com/</a:t>
                      </a:r>
                      <a:r>
                        <a:rPr lang="en-GB" sz="1400" u="none" cap="none" strike="noStrike">
                          <a:latin typeface="Montserrat Light"/>
                          <a:ea typeface="Montserrat Light"/>
                          <a:cs typeface="Montserrat Light"/>
                          <a:sym typeface="Montserrat Light"/>
                        </a:rPr>
                        <a:t> </a:t>
                      </a:r>
                      <a:endParaRPr sz="1400" u="none" cap="none" strike="noStrike">
                        <a:latin typeface="Montserrat Light"/>
                        <a:ea typeface="Montserrat Light"/>
                        <a:cs typeface="Montserrat Light"/>
                        <a:sym typeface="Montserrat Light"/>
                      </a:endParaRPr>
                    </a:p>
                  </a:txBody>
                  <a:tcPr marT="45725" marB="45725" marR="91450" marL="91450" anchor="ctr"/>
                </a:tc>
              </a:tr>
              <a:tr h="16871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TED talks. A good place to start are ted talks recommended by students for students.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GB" sz="1400" u="sng" cap="none" strike="noStrike">
                          <a:solidFill>
                            <a:schemeClr val="hlink"/>
                          </a:solidFill>
                          <a:latin typeface="Montserrat Light"/>
                          <a:ea typeface="Montserrat Light"/>
                          <a:cs typeface="Montserrat Light"/>
                          <a:sym typeface="Montserrat Light"/>
                          <a:hlinkClick r:id="rId5"/>
                        </a:rPr>
                        <a:t>https://www.weareteachers.com/ted-talks-students/</a:t>
                      </a:r>
                      <a:r>
                        <a:rPr lang="en-GB" sz="1400" u="none" cap="none" strike="noStrike">
                          <a:latin typeface="Montserrat Light"/>
                          <a:ea typeface="Montserrat Light"/>
                          <a:cs typeface="Montserrat Light"/>
                          <a:sym typeface="Montserrat Light"/>
                        </a:rPr>
                        <a:t> </a:t>
                      </a:r>
                      <a:endParaRPr sz="1400" u="none" cap="none" strike="noStrike">
                        <a:latin typeface="Montserrat Light"/>
                        <a:ea typeface="Montserrat Light"/>
                        <a:cs typeface="Montserrat Light"/>
                        <a:sym typeface="Montserrat Light"/>
                      </a:endParaRPr>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Montserrat Light"/>
                        <a:ea typeface="Montserrat Light"/>
                        <a:cs typeface="Montserrat Light"/>
                        <a:sym typeface="Montserrat Light"/>
                      </a:endParaRPr>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400"/>
                        <a:buFont typeface="Arial"/>
                        <a:buNone/>
                      </a:pPr>
                      <a:r>
                        <a:rPr b="1" lang="en-GB" sz="1400" u="none" cap="none" strike="noStrike">
                          <a:latin typeface="Montserrat Light"/>
                          <a:ea typeface="Montserrat Light"/>
                          <a:cs typeface="Montserrat Light"/>
                          <a:sym typeface="Montserrat Light"/>
                        </a:rPr>
                        <a:t>Staircase 12 </a:t>
                      </a:r>
                      <a:r>
                        <a:rPr lang="en-GB" sz="1400" u="none" cap="none" strike="noStrike">
                          <a:latin typeface="Montserrat Light"/>
                          <a:ea typeface="Montserrat Light"/>
                          <a:cs typeface="Montserrat Light"/>
                          <a:sym typeface="Montserrat Light"/>
                        </a:rPr>
                        <a:t>is hosted by Oxford University and has lots of ideas to help students extend their knowledge beyond the school syllabus.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GB" sz="1400" u="sng" cap="none" strike="noStrike">
                          <a:solidFill>
                            <a:schemeClr val="hlink"/>
                          </a:solidFill>
                          <a:latin typeface="Montserrat Light"/>
                          <a:ea typeface="Montserrat Light"/>
                          <a:cs typeface="Montserrat Light"/>
                          <a:sym typeface="Montserrat Light"/>
                          <a:hlinkClick r:id="rId6"/>
                        </a:rPr>
                        <a:t>https://www.univ.ox.ac.uk/applying-to-univ/staircase12/</a:t>
                      </a:r>
                      <a:r>
                        <a:rPr lang="en-GB" sz="1400" u="none" cap="none" strike="noStrike">
                          <a:latin typeface="Montserrat Light"/>
                          <a:ea typeface="Montserrat Light"/>
                          <a:cs typeface="Montserrat Light"/>
                          <a:sym typeface="Montserrat Light"/>
                        </a:rPr>
                        <a:t> </a:t>
                      </a:r>
                      <a:endParaRPr sz="1400" u="none" cap="none" strike="noStrike">
                        <a:latin typeface="Montserrat Light"/>
                        <a:ea typeface="Montserrat Light"/>
                        <a:cs typeface="Montserrat Light"/>
                        <a:sym typeface="Montserrat Light"/>
                      </a:endParaRPr>
                    </a:p>
                  </a:txBody>
                  <a:tcPr marT="45725" marB="45725" marR="91450" marL="91450" anchor="ctr"/>
                </a:tc>
              </a:tr>
              <a:tr h="16871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(Unifrog has a tool to help you find one)</a:t>
                      </a:r>
                      <a:endParaRPr sz="1400" u="none" cap="none" strike="noStrike">
                        <a:latin typeface="Montserrat Light"/>
                        <a:ea typeface="Montserrat Light"/>
                        <a:cs typeface="Montserrat Light"/>
                        <a:sym typeface="Montserrat Light"/>
                      </a:endParaRPr>
                    </a:p>
                  </a:txBody>
                  <a:tcPr marT="45725" marB="45725" marR="91450" marL="91450" anchor="b"/>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Work experience and volunteering</a:t>
                      </a:r>
                      <a:endParaRPr sz="1400" u="none" cap="none" strike="noStrike">
                        <a:latin typeface="Montserrat Light"/>
                        <a:ea typeface="Montserrat Light"/>
                        <a:cs typeface="Montserrat Light"/>
                        <a:sym typeface="Montserrat Light"/>
                      </a:endParaRPr>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latin typeface="Montserrat Light"/>
                          <a:ea typeface="Montserrat Light"/>
                          <a:cs typeface="Montserrat Light"/>
                          <a:sym typeface="Montserrat Light"/>
                        </a:rPr>
                        <a:t>Wider reading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Montserrat Light"/>
                        <a:ea typeface="Montserrat Light"/>
                        <a:cs typeface="Montserrat Light"/>
                        <a:sym typeface="Montserrat Light"/>
                      </a:endParaRPr>
                    </a:p>
                  </a:txBody>
                  <a:tcPr marT="45725" marB="45725" marR="91450" marL="91450" anchor="ctr"/>
                </a:tc>
              </a:tr>
            </a:tbl>
          </a:graphicData>
        </a:graphic>
      </p:graphicFrame>
      <p:pic>
        <p:nvPicPr>
          <p:cNvPr id="885" name="Google Shape;885;g1396bafc3a7_0_132"/>
          <p:cNvPicPr preferRelativeResize="0"/>
          <p:nvPr/>
        </p:nvPicPr>
        <p:blipFill rotWithShape="1">
          <a:blip r:embed="rId7">
            <a:alphaModFix/>
          </a:blip>
          <a:srcRect b="0" l="0" r="0" t="0"/>
          <a:stretch/>
        </p:blipFill>
        <p:spPr>
          <a:xfrm>
            <a:off x="4734832" y="3172093"/>
            <a:ext cx="2873255" cy="1227318"/>
          </a:xfrm>
          <a:prstGeom prst="rect">
            <a:avLst/>
          </a:prstGeom>
          <a:noFill/>
          <a:ln>
            <a:noFill/>
          </a:ln>
        </p:spPr>
      </p:pic>
      <p:pic>
        <p:nvPicPr>
          <p:cNvPr id="886" name="Google Shape;886;g1396bafc3a7_0_132"/>
          <p:cNvPicPr preferRelativeResize="0"/>
          <p:nvPr/>
        </p:nvPicPr>
        <p:blipFill rotWithShape="1">
          <a:blip r:embed="rId8">
            <a:alphaModFix/>
          </a:blip>
          <a:srcRect b="0" l="0" r="0" t="0"/>
          <a:stretch/>
        </p:blipFill>
        <p:spPr>
          <a:xfrm>
            <a:off x="1137556" y="4816162"/>
            <a:ext cx="2188241" cy="1188371"/>
          </a:xfrm>
          <a:prstGeom prst="rect">
            <a:avLst/>
          </a:prstGeom>
          <a:noFill/>
          <a:ln>
            <a:noFill/>
          </a:ln>
        </p:spPr>
      </p:pic>
      <p:pic>
        <p:nvPicPr>
          <p:cNvPr id="887" name="Google Shape;887;g1396bafc3a7_0_132"/>
          <p:cNvPicPr preferRelativeResize="0"/>
          <p:nvPr/>
        </p:nvPicPr>
        <p:blipFill rotWithShape="1">
          <a:blip r:embed="rId9">
            <a:alphaModFix/>
          </a:blip>
          <a:srcRect b="0" l="0" r="0" t="0"/>
          <a:stretch/>
        </p:blipFill>
        <p:spPr>
          <a:xfrm>
            <a:off x="9637486" y="4875118"/>
            <a:ext cx="1791252" cy="1279252"/>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1" name="Shape 891"/>
        <p:cNvGrpSpPr/>
        <p:nvPr/>
      </p:nvGrpSpPr>
      <p:grpSpPr>
        <a:xfrm>
          <a:off x="0" y="0"/>
          <a:ext cx="0" cy="0"/>
          <a:chOff x="0" y="0"/>
          <a:chExt cx="0" cy="0"/>
        </a:xfrm>
      </p:grpSpPr>
      <p:sp>
        <p:nvSpPr>
          <p:cNvPr id="892" name="Google Shape;892;g2843f291a69_2_0"/>
          <p:cNvSpPr txBox="1"/>
          <p:nvPr>
            <p:ph idx="4294967295" type="title"/>
          </p:nvPr>
        </p:nvSpPr>
        <p:spPr>
          <a:xfrm>
            <a:off x="633063" y="68688"/>
            <a:ext cx="98070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90000"/>
              <a:buFont typeface="Montserrat Light"/>
              <a:buNone/>
            </a:pPr>
            <a:r>
              <a:rPr b="1" lang="en-GB" sz="4000">
                <a:latin typeface="Montserrat"/>
                <a:ea typeface="Montserrat"/>
                <a:cs typeface="Montserrat"/>
                <a:sym typeface="Montserrat"/>
              </a:rPr>
              <a:t>Super-curricular learning through STP</a:t>
            </a:r>
            <a:r>
              <a:rPr lang="en-GB"/>
              <a:t> </a:t>
            </a:r>
            <a:endParaRPr/>
          </a:p>
        </p:txBody>
      </p:sp>
      <p:graphicFrame>
        <p:nvGraphicFramePr>
          <p:cNvPr id="893" name="Google Shape;893;g2843f291a69_2_0"/>
          <p:cNvGraphicFramePr/>
          <p:nvPr/>
        </p:nvGraphicFramePr>
        <p:xfrm>
          <a:off x="2708675" y="1602638"/>
          <a:ext cx="3000000" cy="3000000"/>
        </p:xfrm>
        <a:graphic>
          <a:graphicData uri="http://schemas.openxmlformats.org/drawingml/2006/table">
            <a:tbl>
              <a:tblPr>
                <a:noFill/>
                <a:tableStyleId>{9FBAE459-332C-418F-A4E7-F0D6656FDF54}</a:tableStyleId>
              </a:tblPr>
              <a:tblGrid>
                <a:gridCol w="1427100"/>
                <a:gridCol w="5347550"/>
              </a:tblGrid>
              <a:tr h="670275">
                <a:tc>
                  <a:txBody>
                    <a:bodyPr/>
                    <a:lstStyle/>
                    <a:p>
                      <a:pPr indent="0" lvl="0" marL="0" marR="0" rtl="0" algn="ctr">
                        <a:lnSpc>
                          <a:spcPct val="115000"/>
                        </a:lnSpc>
                        <a:spcBef>
                          <a:spcPts val="0"/>
                        </a:spcBef>
                        <a:spcAft>
                          <a:spcPts val="0"/>
                        </a:spcAft>
                        <a:buClr>
                          <a:srgbClr val="000000"/>
                        </a:buClr>
                        <a:buSzPts val="2400"/>
                        <a:buFont typeface="Arial"/>
                        <a:buNone/>
                      </a:pPr>
                      <a:r>
                        <a:rPr lang="en-GB" sz="2400" u="none" cap="none" strike="noStrike">
                          <a:latin typeface="Montserrat"/>
                          <a:ea typeface="Montserrat"/>
                          <a:cs typeface="Montserrat"/>
                          <a:sym typeface="Montserrat"/>
                        </a:rPr>
                        <a:t>13</a:t>
                      </a:r>
                      <a:r>
                        <a:rPr lang="en-GB" sz="2400">
                          <a:latin typeface="Montserrat"/>
                          <a:ea typeface="Montserrat"/>
                          <a:cs typeface="Montserrat"/>
                          <a:sym typeface="Montserrat"/>
                        </a:rPr>
                        <a:t>DG</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rgbClr val="000000"/>
                        </a:buClr>
                        <a:buSzPts val="2400"/>
                        <a:buFont typeface="Arial"/>
                        <a:buNone/>
                      </a:pPr>
                      <a:r>
                        <a:rPr lang="en-GB" sz="2400">
                          <a:latin typeface="Montserrat"/>
                          <a:ea typeface="Montserrat"/>
                          <a:cs typeface="Montserrat"/>
                          <a:sym typeface="Montserrat"/>
                        </a:rPr>
                        <a:t>STEM</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70275">
                <a:tc>
                  <a:txBody>
                    <a:bodyPr/>
                    <a:lstStyle/>
                    <a:p>
                      <a:pPr indent="0" lvl="0" marL="0" marR="0" rtl="0" algn="ctr">
                        <a:lnSpc>
                          <a:spcPct val="115000"/>
                        </a:lnSpc>
                        <a:spcBef>
                          <a:spcPts val="0"/>
                        </a:spcBef>
                        <a:spcAft>
                          <a:spcPts val="0"/>
                        </a:spcAft>
                        <a:buNone/>
                      </a:pPr>
                      <a:r>
                        <a:rPr lang="en-GB" sz="2400">
                          <a:latin typeface="Montserrat"/>
                          <a:ea typeface="Montserrat"/>
                          <a:cs typeface="Montserrat"/>
                          <a:sym typeface="Montserrat"/>
                        </a:rPr>
                        <a:t>13GES</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Clr>
                          <a:schemeClr val="dk1"/>
                        </a:buClr>
                        <a:buSzPts val="2400"/>
                        <a:buFont typeface="Arial"/>
                        <a:buNone/>
                      </a:pPr>
                      <a:r>
                        <a:rPr lang="en-GB" sz="2400">
                          <a:solidFill>
                            <a:schemeClr val="dk1"/>
                          </a:solidFill>
                          <a:latin typeface="Montserrat"/>
                          <a:ea typeface="Montserrat"/>
                          <a:cs typeface="Montserrat"/>
                          <a:sym typeface="Montserrat"/>
                        </a:rPr>
                        <a:t>Business / IT / Law / Economics</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508400">
                <a:tc>
                  <a:txBody>
                    <a:bodyPr/>
                    <a:lstStyle/>
                    <a:p>
                      <a:pPr indent="0" lvl="0" marL="0" marR="0" rtl="0" algn="ctr">
                        <a:lnSpc>
                          <a:spcPct val="115000"/>
                        </a:lnSpc>
                        <a:spcBef>
                          <a:spcPts val="0"/>
                        </a:spcBef>
                        <a:spcAft>
                          <a:spcPts val="0"/>
                        </a:spcAft>
                        <a:buClr>
                          <a:srgbClr val="000000"/>
                        </a:buClr>
                        <a:buSzPts val="2400"/>
                        <a:buFont typeface="Arial"/>
                        <a:buNone/>
                      </a:pPr>
                      <a:r>
                        <a:rPr lang="en-GB" sz="2400" u="none" cap="none" strike="noStrike">
                          <a:latin typeface="Montserrat"/>
                          <a:ea typeface="Montserrat"/>
                          <a:cs typeface="Montserrat"/>
                          <a:sym typeface="Montserrat"/>
                        </a:rPr>
                        <a:t>13</a:t>
                      </a:r>
                      <a:r>
                        <a:rPr lang="en-GB" sz="2400">
                          <a:latin typeface="Montserrat"/>
                          <a:ea typeface="Montserrat"/>
                          <a:cs typeface="Montserrat"/>
                          <a:sym typeface="Montserrat"/>
                        </a:rPr>
                        <a:t>LB</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rgbClr val="000000"/>
                        </a:buClr>
                        <a:buSzPts val="2400"/>
                        <a:buFont typeface="Arial"/>
                        <a:buNone/>
                      </a:pPr>
                      <a:r>
                        <a:rPr lang="en-GB" sz="2400">
                          <a:latin typeface="Montserrat"/>
                          <a:ea typeface="Montserrat"/>
                          <a:cs typeface="Montserrat"/>
                          <a:sym typeface="Montserrat"/>
                        </a:rPr>
                        <a:t>STEM</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508400">
                <a:tc>
                  <a:txBody>
                    <a:bodyPr/>
                    <a:lstStyle/>
                    <a:p>
                      <a:pPr indent="0" lvl="0" marL="0" marR="0" rtl="0" algn="ctr">
                        <a:lnSpc>
                          <a:spcPct val="115000"/>
                        </a:lnSpc>
                        <a:spcBef>
                          <a:spcPts val="0"/>
                        </a:spcBef>
                        <a:spcAft>
                          <a:spcPts val="0"/>
                        </a:spcAft>
                        <a:buClr>
                          <a:srgbClr val="000000"/>
                        </a:buClr>
                        <a:buSzPts val="2400"/>
                        <a:buFont typeface="Arial"/>
                        <a:buNone/>
                      </a:pPr>
                      <a:r>
                        <a:rPr lang="en-GB" sz="2400" u="none" cap="none" strike="noStrike">
                          <a:latin typeface="Montserrat"/>
                          <a:ea typeface="Montserrat"/>
                          <a:cs typeface="Montserrat"/>
                          <a:sym typeface="Montserrat"/>
                        </a:rPr>
                        <a:t>13</a:t>
                      </a:r>
                      <a:r>
                        <a:rPr lang="en-GB" sz="2400">
                          <a:latin typeface="Montserrat"/>
                          <a:ea typeface="Montserrat"/>
                          <a:cs typeface="Montserrat"/>
                          <a:sym typeface="Montserrat"/>
                        </a:rPr>
                        <a:t>OWC</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rgbClr val="000000"/>
                        </a:buClr>
                        <a:buSzPts val="2400"/>
                        <a:buFont typeface="Arial"/>
                        <a:buNone/>
                      </a:pPr>
                      <a:r>
                        <a:rPr lang="en-GB" sz="2400">
                          <a:latin typeface="Montserrat"/>
                          <a:ea typeface="Montserrat"/>
                          <a:cs typeface="Montserrat"/>
                          <a:sym typeface="Montserrat"/>
                        </a:rPr>
                        <a:t>Humanities / Social Sciences</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508400">
                <a:tc>
                  <a:txBody>
                    <a:bodyPr/>
                    <a:lstStyle/>
                    <a:p>
                      <a:pPr indent="0" lvl="0" marL="0" marR="0" rtl="0" algn="ctr">
                        <a:lnSpc>
                          <a:spcPct val="115000"/>
                        </a:lnSpc>
                        <a:spcBef>
                          <a:spcPts val="0"/>
                        </a:spcBef>
                        <a:spcAft>
                          <a:spcPts val="0"/>
                        </a:spcAft>
                        <a:buClr>
                          <a:srgbClr val="000000"/>
                        </a:buClr>
                        <a:buSzPts val="2400"/>
                        <a:buFont typeface="Arial"/>
                        <a:buNone/>
                      </a:pPr>
                      <a:r>
                        <a:rPr lang="en-GB" sz="2400" u="none" cap="none" strike="noStrike">
                          <a:latin typeface="Montserrat"/>
                          <a:ea typeface="Montserrat"/>
                          <a:cs typeface="Montserrat"/>
                          <a:sym typeface="Montserrat"/>
                        </a:rPr>
                        <a:t>13</a:t>
                      </a:r>
                      <a:r>
                        <a:rPr lang="en-GB" sz="2400">
                          <a:latin typeface="Montserrat"/>
                          <a:ea typeface="Montserrat"/>
                          <a:cs typeface="Montserrat"/>
                          <a:sym typeface="Montserrat"/>
                        </a:rPr>
                        <a:t>SB</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rgbClr val="000000"/>
                        </a:buClr>
                        <a:buSzPts val="2400"/>
                        <a:buFont typeface="Arial"/>
                        <a:buNone/>
                      </a:pPr>
                      <a:r>
                        <a:rPr lang="en-GB" sz="2400">
                          <a:latin typeface="Montserrat"/>
                          <a:ea typeface="Montserrat"/>
                          <a:cs typeface="Montserrat"/>
                          <a:sym typeface="Montserrat"/>
                        </a:rPr>
                        <a:t>Creative / Performance</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508400">
                <a:tc>
                  <a:txBody>
                    <a:bodyPr/>
                    <a:lstStyle/>
                    <a:p>
                      <a:pPr indent="0" lvl="0" marL="0" marR="0" rtl="0" algn="ctr">
                        <a:lnSpc>
                          <a:spcPct val="115000"/>
                        </a:lnSpc>
                        <a:spcBef>
                          <a:spcPts val="0"/>
                        </a:spcBef>
                        <a:spcAft>
                          <a:spcPts val="0"/>
                        </a:spcAft>
                        <a:buClr>
                          <a:srgbClr val="000000"/>
                        </a:buClr>
                        <a:buSzPts val="2400"/>
                        <a:buFont typeface="Arial"/>
                        <a:buNone/>
                      </a:pPr>
                      <a:r>
                        <a:rPr lang="en-GB" sz="2400" u="none" cap="none" strike="noStrike">
                          <a:latin typeface="Montserrat"/>
                          <a:ea typeface="Montserrat"/>
                          <a:cs typeface="Montserrat"/>
                          <a:sym typeface="Montserrat"/>
                        </a:rPr>
                        <a:t>13VB</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Clr>
                          <a:schemeClr val="dk1"/>
                        </a:buClr>
                        <a:buSzPts val="2400"/>
                        <a:buFont typeface="Arial"/>
                        <a:buNone/>
                      </a:pPr>
                      <a:r>
                        <a:rPr lang="en-GB" sz="2400">
                          <a:solidFill>
                            <a:schemeClr val="dk1"/>
                          </a:solidFill>
                          <a:latin typeface="Montserrat"/>
                          <a:ea typeface="Montserrat"/>
                          <a:cs typeface="Montserrat"/>
                          <a:sym typeface="Montserrat"/>
                        </a:rPr>
                        <a:t>Humanities / Social Sciences</a:t>
                      </a:r>
                      <a:endParaRPr sz="2400" u="none" cap="none" strike="noStrike">
                        <a:latin typeface="Montserrat"/>
                        <a:ea typeface="Montserrat"/>
                        <a:cs typeface="Montserrat"/>
                        <a:sym typeface="Montserrat"/>
                      </a:endParaRPr>
                    </a:p>
                  </a:txBody>
                  <a:tcPr marT="91425" marB="91425" marR="28575" marL="2857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8" name="Shape 898"/>
        <p:cNvGrpSpPr/>
        <p:nvPr/>
      </p:nvGrpSpPr>
      <p:grpSpPr>
        <a:xfrm>
          <a:off x="0" y="0"/>
          <a:ext cx="0" cy="0"/>
          <a:chOff x="0" y="0"/>
          <a:chExt cx="0" cy="0"/>
        </a:xfrm>
      </p:grpSpPr>
      <p:sp>
        <p:nvSpPr>
          <p:cNvPr id="899" name="Google Shape;899;g2848b106025_0_11"/>
          <p:cNvSpPr txBox="1"/>
          <p:nvPr/>
        </p:nvSpPr>
        <p:spPr>
          <a:xfrm>
            <a:off x="442050" y="671825"/>
            <a:ext cx="10267200" cy="5428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800"/>
              <a:buFont typeface="Arial"/>
              <a:buNone/>
            </a:pPr>
            <a:r>
              <a:rPr b="1" i="0" lang="en-GB" sz="2300" u="none" cap="none" strike="noStrike">
                <a:solidFill>
                  <a:srgbClr val="000000"/>
                </a:solidFill>
                <a:latin typeface="Montserrat"/>
                <a:ea typeface="Montserrat"/>
                <a:cs typeface="Montserrat"/>
                <a:sym typeface="Montserrat"/>
              </a:rPr>
              <a:t>The Specialist Tutor Programme (STP) is every Thursday, Period 2.</a:t>
            </a:r>
            <a:endParaRPr b="1" i="0" sz="23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1" i="0" sz="23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1" i="0" lang="en-GB" sz="2300" u="none" cap="none" strike="noStrike">
                <a:solidFill>
                  <a:srgbClr val="000000"/>
                </a:solidFill>
                <a:latin typeface="Montserrat"/>
                <a:ea typeface="Montserrat"/>
                <a:cs typeface="Montserrat"/>
                <a:sym typeface="Montserrat"/>
              </a:rPr>
              <a:t>Activities for the week are published every </a:t>
            </a:r>
            <a:r>
              <a:rPr b="1" lang="en-GB" sz="2300">
                <a:latin typeface="Montserrat"/>
                <a:ea typeface="Montserrat"/>
                <a:cs typeface="Montserrat"/>
                <a:sym typeface="Montserrat"/>
              </a:rPr>
              <a:t>Monday</a:t>
            </a:r>
            <a:r>
              <a:rPr b="1" i="0" lang="en-GB" sz="2300" u="none" cap="none" strike="noStrike">
                <a:solidFill>
                  <a:srgbClr val="000000"/>
                </a:solidFill>
                <a:latin typeface="Montserrat"/>
                <a:ea typeface="Montserrat"/>
                <a:cs typeface="Montserrat"/>
                <a:sym typeface="Montserrat"/>
              </a:rPr>
              <a:t>.  </a:t>
            </a:r>
            <a:endParaRPr b="1" i="0" sz="23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t/>
            </a:r>
            <a:endParaRPr b="1" i="0" sz="23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800"/>
              <a:buFont typeface="Arial"/>
              <a:buNone/>
            </a:pPr>
            <a:r>
              <a:rPr b="1" i="0" lang="en-GB" sz="2300" u="none" cap="none" strike="noStrike">
                <a:solidFill>
                  <a:srgbClr val="000000"/>
                </a:solidFill>
                <a:latin typeface="Montserrat"/>
                <a:ea typeface="Montserrat"/>
                <a:cs typeface="Montserrat"/>
                <a:sym typeface="Montserrat"/>
              </a:rPr>
              <a:t>Aims:</a:t>
            </a:r>
            <a:r>
              <a:rPr b="0" i="0" lang="en-GB" sz="2300" u="none" cap="none" strike="noStrike">
                <a:solidFill>
                  <a:srgbClr val="000000"/>
                </a:solidFill>
                <a:latin typeface="Montserrat Light"/>
                <a:ea typeface="Montserrat Light"/>
                <a:cs typeface="Montserrat Light"/>
                <a:sym typeface="Montserrat Light"/>
              </a:rPr>
              <a:t>  </a:t>
            </a:r>
            <a:endParaRPr b="0" i="0" sz="23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400"/>
              <a:buFont typeface="Arial"/>
              <a:buNone/>
            </a:pPr>
            <a:r>
              <a:t/>
            </a:r>
            <a:endParaRPr b="0" i="0" sz="19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700"/>
              <a:buFont typeface="Arial"/>
              <a:buNone/>
            </a:pPr>
            <a:r>
              <a:rPr b="0" i="0" lang="en-GB" sz="2200" u="none" cap="none" strike="noStrike">
                <a:solidFill>
                  <a:schemeClr val="dk1"/>
                </a:solidFill>
                <a:latin typeface="Montserrat"/>
                <a:ea typeface="Montserrat"/>
                <a:cs typeface="Montserrat"/>
                <a:sym typeface="Montserrat"/>
              </a:rPr>
              <a:t>To provide specialist support, advice and guidance through a programme of activities that are tailored to the Personalised Curriculum.</a:t>
            </a:r>
            <a:endParaRPr b="0" i="0" sz="2200" u="none" cap="none" strike="noStrike">
              <a:solidFill>
                <a:schemeClr val="dk1"/>
              </a:solidFill>
              <a:latin typeface="Montserrat"/>
              <a:ea typeface="Montserrat"/>
              <a:cs typeface="Montserrat"/>
              <a:sym typeface="Montserrat"/>
            </a:endParaRPr>
          </a:p>
          <a:p>
            <a:pPr indent="-190500" lvl="0" marL="228600" marR="0" rtl="0" algn="l">
              <a:lnSpc>
                <a:spcPct val="90000"/>
              </a:lnSpc>
              <a:spcBef>
                <a:spcPts val="1000"/>
              </a:spcBef>
              <a:spcAft>
                <a:spcPts val="0"/>
              </a:spcAft>
              <a:buClr>
                <a:schemeClr val="dk1"/>
              </a:buClr>
              <a:buSzPts val="2200"/>
              <a:buFont typeface="Montserrat"/>
              <a:buChar char="•"/>
            </a:pPr>
            <a:r>
              <a:rPr b="0" i="0" lang="en-GB" sz="2200" u="none" cap="none" strike="noStrike">
                <a:solidFill>
                  <a:schemeClr val="dk1"/>
                </a:solidFill>
                <a:latin typeface="Montserrat"/>
                <a:ea typeface="Montserrat"/>
                <a:cs typeface="Montserrat"/>
                <a:sym typeface="Montserrat"/>
              </a:rPr>
              <a:t>Super-curricular learning</a:t>
            </a:r>
            <a:endParaRPr b="0" i="0" sz="2200" u="none" cap="none" strike="noStrike">
              <a:solidFill>
                <a:schemeClr val="dk1"/>
              </a:solidFill>
              <a:latin typeface="Montserrat"/>
              <a:ea typeface="Montserrat"/>
              <a:cs typeface="Montserrat"/>
              <a:sym typeface="Montserrat"/>
            </a:endParaRPr>
          </a:p>
          <a:p>
            <a:pPr indent="-190500" lvl="0" marL="228600" marR="0" rtl="0" algn="l">
              <a:lnSpc>
                <a:spcPct val="90000"/>
              </a:lnSpc>
              <a:spcBef>
                <a:spcPts val="1000"/>
              </a:spcBef>
              <a:spcAft>
                <a:spcPts val="0"/>
              </a:spcAft>
              <a:buClr>
                <a:schemeClr val="dk1"/>
              </a:buClr>
              <a:buSzPts val="2200"/>
              <a:buFont typeface="Montserrat"/>
              <a:buChar char="•"/>
            </a:pPr>
            <a:r>
              <a:rPr b="0" i="0" lang="en-GB" sz="2200" u="none" cap="none" strike="noStrike">
                <a:solidFill>
                  <a:schemeClr val="dk1"/>
                </a:solidFill>
                <a:latin typeface="Montserrat"/>
                <a:ea typeface="Montserrat"/>
                <a:cs typeface="Montserrat"/>
                <a:sym typeface="Montserrat"/>
              </a:rPr>
              <a:t>Aspirational encounters</a:t>
            </a:r>
            <a:endParaRPr b="0" i="0" sz="2200" u="none" cap="none" strike="noStrike">
              <a:solidFill>
                <a:schemeClr val="dk1"/>
              </a:solidFill>
              <a:latin typeface="Montserrat"/>
              <a:ea typeface="Montserrat"/>
              <a:cs typeface="Montserrat"/>
              <a:sym typeface="Montserrat"/>
            </a:endParaRPr>
          </a:p>
          <a:p>
            <a:pPr indent="-190500" lvl="0" marL="228600" marR="0" rtl="0" algn="l">
              <a:lnSpc>
                <a:spcPct val="90000"/>
              </a:lnSpc>
              <a:spcBef>
                <a:spcPts val="1000"/>
              </a:spcBef>
              <a:spcAft>
                <a:spcPts val="0"/>
              </a:spcAft>
              <a:buClr>
                <a:schemeClr val="dk1"/>
              </a:buClr>
              <a:buSzPts val="2200"/>
              <a:buFont typeface="Montserrat"/>
              <a:buChar char="•"/>
            </a:pPr>
            <a:r>
              <a:rPr b="0" i="0" lang="en-GB" sz="2200" u="none" cap="none" strike="noStrike">
                <a:solidFill>
                  <a:schemeClr val="dk1"/>
                </a:solidFill>
                <a:latin typeface="Montserrat"/>
                <a:ea typeface="Montserrat"/>
                <a:cs typeface="Montserrat"/>
                <a:sym typeface="Montserrat"/>
              </a:rPr>
              <a:t>Projects and activities that develop skills and competencies</a:t>
            </a:r>
            <a:endParaRPr b="0" i="0" sz="2200" u="none" cap="none" strike="noStrike">
              <a:solidFill>
                <a:schemeClr val="dk1"/>
              </a:solidFill>
              <a:latin typeface="Montserrat"/>
              <a:ea typeface="Montserrat"/>
              <a:cs typeface="Montserrat"/>
              <a:sym typeface="Montserrat"/>
            </a:endParaRPr>
          </a:p>
          <a:p>
            <a:pPr indent="-190500" lvl="0" marL="228600" marR="0" rtl="0" algn="l">
              <a:lnSpc>
                <a:spcPct val="90000"/>
              </a:lnSpc>
              <a:spcBef>
                <a:spcPts val="1000"/>
              </a:spcBef>
              <a:spcAft>
                <a:spcPts val="0"/>
              </a:spcAft>
              <a:buClr>
                <a:schemeClr val="dk1"/>
              </a:buClr>
              <a:buSzPts val="2200"/>
              <a:buFont typeface="Montserrat"/>
              <a:buChar char="•"/>
            </a:pPr>
            <a:r>
              <a:rPr b="0" i="0" lang="en-GB" sz="2200" u="none" cap="none" strike="noStrike">
                <a:solidFill>
                  <a:schemeClr val="dk1"/>
                </a:solidFill>
                <a:latin typeface="Montserrat"/>
                <a:ea typeface="Montserrat"/>
                <a:cs typeface="Montserrat"/>
                <a:sym typeface="Montserrat"/>
              </a:rPr>
              <a:t>Life-skills and personal development</a:t>
            </a:r>
            <a:endParaRPr b="0" i="0" sz="2200" u="none" cap="none" strike="noStrike">
              <a:solidFill>
                <a:schemeClr val="dk1"/>
              </a:solidFill>
              <a:latin typeface="Montserrat"/>
              <a:ea typeface="Montserrat"/>
              <a:cs typeface="Montserrat"/>
              <a:sym typeface="Montserrat"/>
            </a:endParaRPr>
          </a:p>
          <a:p>
            <a:pPr indent="-190500" lvl="0" marL="228600" marR="0" rtl="0" algn="l">
              <a:lnSpc>
                <a:spcPct val="90000"/>
              </a:lnSpc>
              <a:spcBef>
                <a:spcPts val="1000"/>
              </a:spcBef>
              <a:spcAft>
                <a:spcPts val="0"/>
              </a:spcAft>
              <a:buClr>
                <a:schemeClr val="dk1"/>
              </a:buClr>
              <a:buSzPts val="2200"/>
              <a:buFont typeface="Montserrat"/>
              <a:buChar char="•"/>
            </a:pPr>
            <a:r>
              <a:rPr b="0" i="0" lang="en-GB" sz="2200" u="none" cap="none" strike="noStrike">
                <a:solidFill>
                  <a:schemeClr val="dk1"/>
                </a:solidFill>
                <a:latin typeface="Montserrat"/>
                <a:ea typeface="Montserrat"/>
                <a:cs typeface="Montserrat"/>
                <a:sym typeface="Montserrat"/>
              </a:rPr>
              <a:t>Study skills and academic support</a:t>
            </a:r>
            <a:endParaRPr b="0" i="0" sz="22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4" name="Shape 904"/>
        <p:cNvGrpSpPr/>
        <p:nvPr/>
      </p:nvGrpSpPr>
      <p:grpSpPr>
        <a:xfrm>
          <a:off x="0" y="0"/>
          <a:ext cx="0" cy="0"/>
          <a:chOff x="0" y="0"/>
          <a:chExt cx="0" cy="0"/>
        </a:xfrm>
      </p:grpSpPr>
      <p:graphicFrame>
        <p:nvGraphicFramePr>
          <p:cNvPr id="905" name="Google Shape;905;g2843f291a69_1_0"/>
          <p:cNvGraphicFramePr/>
          <p:nvPr/>
        </p:nvGraphicFramePr>
        <p:xfrm>
          <a:off x="546700" y="888050"/>
          <a:ext cx="3000000" cy="3000000"/>
        </p:xfrm>
        <a:graphic>
          <a:graphicData uri="http://schemas.openxmlformats.org/drawingml/2006/table">
            <a:tbl>
              <a:tblPr>
                <a:noFill/>
                <a:tableStyleId>{834A0D6F-AF32-4ABF-9015-EACA10724220}</a:tableStyleId>
              </a:tblPr>
              <a:tblGrid>
                <a:gridCol w="2774650"/>
                <a:gridCol w="2774650"/>
                <a:gridCol w="2774650"/>
                <a:gridCol w="2774650"/>
              </a:tblGrid>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Speaker: Wildlife Film Making</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What is a mortgage?</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Environmental Action Group</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Drama School Audition Prep</a:t>
                      </a:r>
                      <a:endParaRPr sz="2000" u="none" cap="none" strike="noStrike">
                        <a:latin typeface="Montserrat"/>
                        <a:ea typeface="Montserrat"/>
                        <a:cs typeface="Montserrat"/>
                        <a:sym typeface="Montserrat"/>
                      </a:endParaRPr>
                    </a:p>
                  </a:txBody>
                  <a:tcPr marT="91425" marB="91425" marR="91425" marL="91425">
                    <a:solidFill>
                      <a:schemeClr val="lt1"/>
                    </a:solidFill>
                  </a:tcPr>
                </a:tc>
              </a:tr>
              <a:tr h="10972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Uni Lecturer: Political Communications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Speaker:  Apprenticeships in Accountancy</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How to create effective study skills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Cooking for the homeless</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Guest speaker:  BIMM</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Basic Aramaic</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Oxbridge and Russell Group Prep</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Making Music for TV</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Grill a Vicar!</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Alumni talk: Natural Sciences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How to build a portfolio</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Understanding Freud</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Prosthetics and make-up for Film</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Personal Statement writing</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First Aid</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Plant propagation</a:t>
                      </a:r>
                      <a:endParaRPr sz="2000" u="none" cap="none" strike="noStrike">
                        <a:latin typeface="Montserrat"/>
                        <a:ea typeface="Montserrat"/>
                        <a:cs typeface="Montserrat"/>
                        <a:sym typeface="Montserrat"/>
                      </a:endParaRPr>
                    </a:p>
                  </a:txBody>
                  <a:tcPr marT="91425" marB="91425" marR="91425" marL="91425">
                    <a:solidFill>
                      <a:schemeClr val="lt1"/>
                    </a:solidFill>
                  </a:tcPr>
                </a:tc>
              </a:tr>
              <a:tr h="10972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Biomedical Engineering Event</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Falmouth Uni: preparing for creative interviews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Bicycle maintenance</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How to manage stress and workload</a:t>
                      </a:r>
                      <a:endParaRPr sz="2000" u="none" cap="none" strike="noStrike">
                        <a:latin typeface="Montserrat"/>
                        <a:ea typeface="Montserrat"/>
                        <a:cs typeface="Montserrat"/>
                        <a:sym typeface="Montserrat"/>
                      </a:endParaRPr>
                    </a:p>
                  </a:txBody>
                  <a:tcPr marT="91425" marB="91425" marR="91425" marL="91425">
                    <a:solidFill>
                      <a:schemeClr val="lt1"/>
                    </a:solidFill>
                  </a:tcPr>
                </a:tc>
              </a:tr>
            </a:tbl>
          </a:graphicData>
        </a:graphic>
      </p:graphicFrame>
      <p:sp>
        <p:nvSpPr>
          <p:cNvPr id="906" name="Google Shape;906;g2843f291a69_1_0"/>
          <p:cNvSpPr txBox="1"/>
          <p:nvPr/>
        </p:nvSpPr>
        <p:spPr>
          <a:xfrm>
            <a:off x="1315825" y="211350"/>
            <a:ext cx="87615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300"/>
              <a:buFont typeface="Arial"/>
              <a:buNone/>
            </a:pPr>
            <a:r>
              <a:rPr b="0" i="0" lang="en-GB" sz="2300" u="none" cap="none" strike="noStrike">
                <a:solidFill>
                  <a:srgbClr val="000000"/>
                </a:solidFill>
                <a:latin typeface="Montserrat Light"/>
                <a:ea typeface="Montserrat Light"/>
                <a:cs typeface="Montserrat Light"/>
                <a:sym typeface="Montserrat Light"/>
              </a:rPr>
              <a:t>STP Activity Examples</a:t>
            </a:r>
            <a:endParaRPr b="0" i="0" sz="23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1" name="Shape 911"/>
        <p:cNvGrpSpPr/>
        <p:nvPr/>
      </p:nvGrpSpPr>
      <p:grpSpPr>
        <a:xfrm>
          <a:off x="0" y="0"/>
          <a:ext cx="0" cy="0"/>
          <a:chOff x="0" y="0"/>
          <a:chExt cx="0" cy="0"/>
        </a:xfrm>
      </p:grpSpPr>
      <p:graphicFrame>
        <p:nvGraphicFramePr>
          <p:cNvPr id="912" name="Google Shape;912;g2843f291a69_1_6"/>
          <p:cNvGraphicFramePr/>
          <p:nvPr/>
        </p:nvGraphicFramePr>
        <p:xfrm>
          <a:off x="597575" y="694725"/>
          <a:ext cx="3000000" cy="3000000"/>
        </p:xfrm>
        <a:graphic>
          <a:graphicData uri="http://schemas.openxmlformats.org/drawingml/2006/table">
            <a:tbl>
              <a:tblPr>
                <a:noFill/>
                <a:tableStyleId>{834A0D6F-AF32-4ABF-9015-EACA10724220}</a:tableStyleId>
              </a:tblPr>
              <a:tblGrid>
                <a:gridCol w="2774650"/>
                <a:gridCol w="2774650"/>
                <a:gridCol w="2774650"/>
                <a:gridCol w="2774650"/>
              </a:tblGrid>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Cognitive Psychology and AI</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Black History - Jennifer Eberhardt, understanding bias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Disaster planning: climate crisis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Political Party visits e.g. Green Party</a:t>
                      </a:r>
                      <a:endParaRPr sz="2000" u="none" cap="none" strike="noStrike">
                        <a:latin typeface="Montserrat"/>
                        <a:ea typeface="Montserrat"/>
                        <a:cs typeface="Montserrat"/>
                        <a:sym typeface="Montserrat"/>
                      </a:endParaRPr>
                    </a:p>
                  </a:txBody>
                  <a:tcPr marT="91425" marB="91425" marR="91425" marL="91425">
                    <a:solidFill>
                      <a:schemeClr val="lt1"/>
                    </a:solidFill>
                  </a:tcPr>
                </a:tc>
              </a:tr>
              <a:tr h="95480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Uni Lecturer: Political Communications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Planning your gap year</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Civil Engineers CITYZEN competition</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Book club</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Positive masculinity</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Mastering presentation skills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TaskMaster: problem solving skills </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Prosthetics and make-up</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Ethics of cloning</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Alumni talk: </a:t>
                      </a:r>
                      <a:endParaRPr sz="2000" u="none" cap="none" strike="noStrike">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Natural Sciences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Stage Production Skills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Wire Sculptures</a:t>
                      </a:r>
                      <a:endParaRPr sz="2000" u="none" cap="none" strike="noStrike">
                        <a:latin typeface="Montserrat"/>
                        <a:ea typeface="Montserrat"/>
                        <a:cs typeface="Montserrat"/>
                        <a:sym typeface="Montserrat"/>
                      </a:endParaRPr>
                    </a:p>
                  </a:txBody>
                  <a:tcPr marT="91425" marB="91425" marR="91425" marL="91425">
                    <a:solidFill>
                      <a:schemeClr val="lt1"/>
                    </a:solidFill>
                  </a:tcPr>
                </a:tc>
              </a:tr>
              <a:tr h="7924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Composing for film and TV</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What is Post-Modernism?</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Understanding Tax</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Business and sustainability</a:t>
                      </a:r>
                      <a:endParaRPr sz="2000" u="none" cap="none" strike="noStrike">
                        <a:latin typeface="Montserrat"/>
                        <a:ea typeface="Montserrat"/>
                        <a:cs typeface="Montserrat"/>
                        <a:sym typeface="Montserrat"/>
                      </a:endParaRPr>
                    </a:p>
                  </a:txBody>
                  <a:tcPr marT="91425" marB="91425" marR="91425" marL="91425">
                    <a:solidFill>
                      <a:schemeClr val="lt1"/>
                    </a:solidFill>
                  </a:tcPr>
                </a:tc>
              </a:tr>
              <a:tr h="1097250">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Wealth Management</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Robotics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Astrophysics</a:t>
                      </a:r>
                      <a:endParaRPr sz="2000" u="none" cap="none" strike="noStrike">
                        <a:latin typeface="Montserrat"/>
                        <a:ea typeface="Montserrat"/>
                        <a:cs typeface="Montserrat"/>
                        <a:sym typeface="Montserrat"/>
                      </a:endParaRPr>
                    </a:p>
                  </a:txBody>
                  <a:tcPr marT="91425" marB="91425" marR="91425" marL="91425">
                    <a:solidFill>
                      <a:schemeClr val="lt1"/>
                    </a:solidFill>
                  </a:tcPr>
                </a:tc>
                <a:tc>
                  <a:txBody>
                    <a:bodyPr/>
                    <a:lstStyle/>
                    <a:p>
                      <a:pPr indent="0" lvl="0" marL="0" marR="0" rtl="0" algn="ctr">
                        <a:lnSpc>
                          <a:spcPct val="100000"/>
                        </a:lnSpc>
                        <a:spcBef>
                          <a:spcPts val="0"/>
                        </a:spcBef>
                        <a:spcAft>
                          <a:spcPts val="0"/>
                        </a:spcAft>
                        <a:buClr>
                          <a:srgbClr val="000000"/>
                        </a:buClr>
                        <a:buSzPts val="2000"/>
                        <a:buFont typeface="Arial"/>
                        <a:buNone/>
                      </a:pPr>
                      <a:r>
                        <a:rPr lang="en-GB" sz="2000" u="none" cap="none" strike="noStrike">
                          <a:latin typeface="Montserrat"/>
                          <a:ea typeface="Montserrat"/>
                          <a:cs typeface="Montserrat"/>
                          <a:sym typeface="Montserrat"/>
                        </a:rPr>
                        <a:t>Calligraphy</a:t>
                      </a:r>
                      <a:endParaRPr sz="2000" u="none" cap="none" strike="noStrike">
                        <a:latin typeface="Montserrat"/>
                        <a:ea typeface="Montserrat"/>
                        <a:cs typeface="Montserrat"/>
                        <a:sym typeface="Montserrat"/>
                      </a:endParaRPr>
                    </a:p>
                  </a:txBody>
                  <a:tcPr marT="91425" marB="91425" marR="91425" marL="91425">
                    <a:solidFill>
                      <a:schemeClr val="lt1"/>
                    </a:solidFill>
                  </a:tcPr>
                </a:tc>
              </a:tr>
            </a:tbl>
          </a:graphicData>
        </a:graphic>
      </p:graphicFrame>
      <p:sp>
        <p:nvSpPr>
          <p:cNvPr id="913" name="Google Shape;913;g2843f291a69_1_6"/>
          <p:cNvSpPr txBox="1"/>
          <p:nvPr/>
        </p:nvSpPr>
        <p:spPr>
          <a:xfrm>
            <a:off x="1315825" y="211350"/>
            <a:ext cx="87615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300"/>
              <a:buFont typeface="Arial"/>
              <a:buNone/>
            </a:pPr>
            <a:r>
              <a:rPr b="0" i="0" lang="en-GB" sz="2300" u="none" cap="none" strike="noStrike">
                <a:solidFill>
                  <a:srgbClr val="000000"/>
                </a:solidFill>
                <a:latin typeface="Montserrat Light"/>
                <a:ea typeface="Montserrat Light"/>
                <a:cs typeface="Montserrat Light"/>
                <a:sym typeface="Montserrat Light"/>
              </a:rPr>
              <a:t>STP Activity Examples</a:t>
            </a:r>
            <a:endParaRPr b="0" i="0" sz="23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8" name="Shape 918"/>
        <p:cNvGrpSpPr/>
        <p:nvPr/>
      </p:nvGrpSpPr>
      <p:grpSpPr>
        <a:xfrm>
          <a:off x="0" y="0"/>
          <a:ext cx="0" cy="0"/>
          <a:chOff x="0" y="0"/>
          <a:chExt cx="0" cy="0"/>
        </a:xfrm>
      </p:grpSpPr>
      <p:sp>
        <p:nvSpPr>
          <p:cNvPr id="919" name="Google Shape;919;g1396bafc3a7_0_282"/>
          <p:cNvSpPr txBox="1"/>
          <p:nvPr>
            <p:ph type="ctrTitle"/>
          </p:nvPr>
        </p:nvSpPr>
        <p:spPr>
          <a:xfrm>
            <a:off x="1111767" y="758850"/>
            <a:ext cx="10363200" cy="1470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sz="4000">
                <a:latin typeface="Montserrat"/>
                <a:ea typeface="Montserrat"/>
                <a:cs typeface="Montserrat"/>
                <a:sym typeface="Montserrat"/>
              </a:rPr>
              <a:t>Careers, Advice and Guidance </a:t>
            </a:r>
            <a:endParaRPr b="1" sz="4000">
              <a:latin typeface="Montserrat"/>
              <a:ea typeface="Montserrat"/>
              <a:cs typeface="Montserrat"/>
              <a:sym typeface="Montserrat"/>
            </a:endParaRPr>
          </a:p>
          <a:p>
            <a:pPr indent="0" lvl="0" marL="0" rtl="0" algn="ctr">
              <a:lnSpc>
                <a:spcPct val="100000"/>
              </a:lnSpc>
              <a:spcBef>
                <a:spcPts val="0"/>
              </a:spcBef>
              <a:spcAft>
                <a:spcPts val="0"/>
              </a:spcAft>
              <a:buSzPts val="1800"/>
              <a:buNone/>
            </a:pPr>
            <a:r>
              <a:t/>
            </a:r>
            <a:endParaRPr/>
          </a:p>
        </p:txBody>
      </p:sp>
      <p:sp>
        <p:nvSpPr>
          <p:cNvPr id="920" name="Google Shape;920;g1396bafc3a7_0_282"/>
          <p:cNvSpPr txBox="1"/>
          <p:nvPr/>
        </p:nvSpPr>
        <p:spPr>
          <a:xfrm>
            <a:off x="671033" y="1676175"/>
            <a:ext cx="7670400" cy="45624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1200"/>
              </a:spcBef>
              <a:spcAft>
                <a:spcPts val="0"/>
              </a:spcAft>
              <a:buClr>
                <a:srgbClr val="000000"/>
              </a:buClr>
              <a:buSzPts val="1900"/>
              <a:buFont typeface="Arial"/>
              <a:buNone/>
            </a:pPr>
            <a:r>
              <a:rPr b="0" i="0" lang="en-GB" sz="2800" u="none" cap="none" strike="noStrike">
                <a:solidFill>
                  <a:schemeClr val="dk1"/>
                </a:solidFill>
                <a:latin typeface="Montserrat"/>
                <a:ea typeface="Montserrat"/>
                <a:cs typeface="Montserrat"/>
                <a:sym typeface="Montserrat"/>
              </a:rPr>
              <a:t>Information, advice &amp; guidance careers meetings are available by request via a student's tutor or direct to the Academy Careers Adviser, Suzie McGonigal:</a:t>
            </a:r>
            <a:endParaRPr b="0" i="0" sz="2800" u="none" cap="none" strike="noStrike">
              <a:solidFill>
                <a:schemeClr val="dk1"/>
              </a:solidFill>
              <a:latin typeface="Montserrat"/>
              <a:ea typeface="Montserrat"/>
              <a:cs typeface="Montserrat"/>
              <a:sym typeface="Montserrat"/>
            </a:endParaRPr>
          </a:p>
          <a:p>
            <a:pPr indent="0" lvl="0" marL="0" marR="0" rtl="0" algn="l">
              <a:lnSpc>
                <a:spcPct val="115000"/>
              </a:lnSpc>
              <a:spcBef>
                <a:spcPts val="1200"/>
              </a:spcBef>
              <a:spcAft>
                <a:spcPts val="0"/>
              </a:spcAft>
              <a:buClr>
                <a:srgbClr val="000000"/>
              </a:buClr>
              <a:buSzPts val="1900"/>
              <a:buFont typeface="Arial"/>
              <a:buNone/>
            </a:pPr>
            <a:r>
              <a:rPr b="0" i="0" lang="en-GB" sz="2800" u="sng" cap="none" strike="noStrike">
                <a:solidFill>
                  <a:schemeClr val="hlink"/>
                </a:solidFill>
                <a:latin typeface="Montserrat"/>
                <a:ea typeface="Montserrat"/>
                <a:cs typeface="Montserrat"/>
                <a:sym typeface="Montserrat"/>
                <a:hlinkClick r:id="rId3"/>
              </a:rPr>
              <a:t>smg@churchill-academy.org</a:t>
            </a:r>
            <a:endParaRPr b="0" i="0" sz="2800" u="none" cap="none" strike="noStrike">
              <a:solidFill>
                <a:schemeClr val="dk1"/>
              </a:solidFill>
              <a:latin typeface="Montserrat"/>
              <a:ea typeface="Montserrat"/>
              <a:cs typeface="Montserrat"/>
              <a:sym typeface="Montserrat"/>
            </a:endParaRPr>
          </a:p>
          <a:p>
            <a:pPr indent="0" lvl="0" marL="0" marR="0" rtl="0" algn="l">
              <a:lnSpc>
                <a:spcPct val="115000"/>
              </a:lnSpc>
              <a:spcBef>
                <a:spcPts val="1200"/>
              </a:spcBef>
              <a:spcAft>
                <a:spcPts val="0"/>
              </a:spcAft>
              <a:buClr>
                <a:srgbClr val="000000"/>
              </a:buClr>
              <a:buSzPts val="1900"/>
              <a:buFont typeface="Arial"/>
              <a:buNone/>
            </a:pPr>
            <a:r>
              <a:rPr b="0" i="0" lang="en-GB" sz="2800" u="none" cap="none" strike="noStrike">
                <a:solidFill>
                  <a:schemeClr val="dk1"/>
                </a:solidFill>
                <a:latin typeface="Montserrat"/>
                <a:ea typeface="Montserrat"/>
                <a:cs typeface="Montserrat"/>
                <a:sym typeface="Montserrat"/>
              </a:rPr>
              <a:t> or </a:t>
            </a:r>
            <a:endParaRPr b="0" i="0" sz="2800" u="none" cap="none" strike="noStrike">
              <a:solidFill>
                <a:schemeClr val="dk1"/>
              </a:solidFill>
              <a:latin typeface="Montserrat"/>
              <a:ea typeface="Montserrat"/>
              <a:cs typeface="Montserrat"/>
              <a:sym typeface="Montserrat"/>
            </a:endParaRPr>
          </a:p>
          <a:p>
            <a:pPr indent="0" lvl="0" marL="0" marR="0" rtl="0" algn="l">
              <a:lnSpc>
                <a:spcPct val="115000"/>
              </a:lnSpc>
              <a:spcBef>
                <a:spcPts val="1200"/>
              </a:spcBef>
              <a:spcAft>
                <a:spcPts val="0"/>
              </a:spcAft>
              <a:buClr>
                <a:srgbClr val="000000"/>
              </a:buClr>
              <a:buSzPts val="1900"/>
              <a:buFont typeface="Arial"/>
              <a:buNone/>
            </a:pPr>
            <a:r>
              <a:rPr b="0" i="0" lang="en-GB" sz="2800" u="sng" cap="none" strike="noStrike">
                <a:solidFill>
                  <a:schemeClr val="hlink"/>
                </a:solidFill>
                <a:latin typeface="Montserrat"/>
                <a:ea typeface="Montserrat"/>
                <a:cs typeface="Montserrat"/>
                <a:sym typeface="Montserrat"/>
                <a:hlinkClick r:id="rId4"/>
              </a:rPr>
              <a:t>careers@churchill-academy.org</a:t>
            </a:r>
            <a:endParaRPr b="0" i="0" sz="2800" u="none" cap="none" strike="noStrike">
              <a:solidFill>
                <a:schemeClr val="dk1"/>
              </a:solidFill>
              <a:latin typeface="Montserrat"/>
              <a:ea typeface="Montserrat"/>
              <a:cs typeface="Montserrat"/>
              <a:sym typeface="Montserrat"/>
            </a:endParaRPr>
          </a:p>
          <a:p>
            <a:pPr indent="0" lvl="0" marL="0" marR="0" rtl="0" algn="l">
              <a:lnSpc>
                <a:spcPct val="115000"/>
              </a:lnSpc>
              <a:spcBef>
                <a:spcPts val="1200"/>
              </a:spcBef>
              <a:spcAft>
                <a:spcPts val="1200"/>
              </a:spcAft>
              <a:buClr>
                <a:srgbClr val="000000"/>
              </a:buClr>
              <a:buSzPts val="1900"/>
              <a:buFont typeface="Arial"/>
              <a:buNone/>
            </a:pPr>
            <a:r>
              <a:t/>
            </a:r>
            <a:endParaRPr b="0" i="0" sz="1900" u="none" cap="none" strike="noStrike">
              <a:solidFill>
                <a:schemeClr val="dk1"/>
              </a:solidFill>
              <a:latin typeface="Montserrat"/>
              <a:ea typeface="Montserrat"/>
              <a:cs typeface="Montserrat"/>
              <a:sym typeface="Montserrat"/>
            </a:endParaRPr>
          </a:p>
        </p:txBody>
      </p:sp>
      <p:pic>
        <p:nvPicPr>
          <p:cNvPr id="921" name="Google Shape;921;g1396bafc3a7_0_282" title="Staff Photo 2.jpg"/>
          <p:cNvPicPr preferRelativeResize="0"/>
          <p:nvPr/>
        </p:nvPicPr>
        <p:blipFill rotWithShape="1">
          <a:blip r:embed="rId5">
            <a:alphaModFix/>
          </a:blip>
          <a:srcRect b="2015" l="0" r="0" t="2015"/>
          <a:stretch/>
        </p:blipFill>
        <p:spPr>
          <a:xfrm>
            <a:off x="8567926" y="2335525"/>
            <a:ext cx="2696150" cy="299397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5" name="Shape 925"/>
        <p:cNvGrpSpPr/>
        <p:nvPr/>
      </p:nvGrpSpPr>
      <p:grpSpPr>
        <a:xfrm>
          <a:off x="0" y="0"/>
          <a:ext cx="0" cy="0"/>
          <a:chOff x="0" y="0"/>
          <a:chExt cx="0" cy="0"/>
        </a:xfrm>
      </p:grpSpPr>
      <p:sp>
        <p:nvSpPr>
          <p:cNvPr id="926" name="Google Shape;926;g1559c8752e1_0_6"/>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Montserrat"/>
              <a:buNone/>
            </a:pPr>
            <a:r>
              <a:rPr b="1" lang="en-GB">
                <a:latin typeface="Montserrat"/>
                <a:ea typeface="Montserrat"/>
                <a:cs typeface="Montserrat"/>
                <a:sym typeface="Montserrat"/>
              </a:rPr>
              <a:t>Health</a:t>
            </a:r>
            <a:endParaRPr b="1">
              <a:latin typeface="Montserrat"/>
              <a:ea typeface="Montserrat"/>
              <a:cs typeface="Montserrat"/>
              <a:sym typeface="Montserrat"/>
            </a:endParaRPr>
          </a:p>
        </p:txBody>
      </p:sp>
      <p:sp>
        <p:nvSpPr>
          <p:cNvPr id="927" name="Google Shape;927;g1559c8752e1_0_6"/>
          <p:cNvSpPr txBox="1"/>
          <p:nvPr>
            <p:ph idx="1" type="body"/>
          </p:nvPr>
        </p:nvSpPr>
        <p:spPr>
          <a:xfrm>
            <a:off x="609600" y="1600201"/>
            <a:ext cx="10972800" cy="4526100"/>
          </a:xfrm>
          <a:prstGeom prst="rect">
            <a:avLst/>
          </a:prstGeom>
          <a:noFill/>
          <a:ln cap="flat" cmpd="sng" w="9525">
            <a:solidFill>
              <a:srgbClr val="3C78D8"/>
            </a:solidFill>
            <a:prstDash val="solid"/>
            <a:round/>
            <a:headEnd len="sm" w="sm" type="none"/>
            <a:tailEnd len="sm" w="sm" type="none"/>
          </a:ln>
        </p:spPr>
        <p:txBody>
          <a:bodyPr anchorCtr="0" anchor="t" bIns="45700" lIns="91425" spcFirstLastPara="1" rIns="91425" wrap="square" tIns="45700">
            <a:normAutofit fontScale="92500" lnSpcReduction="20000"/>
          </a:bodyPr>
          <a:lstStyle/>
          <a:p>
            <a:pPr indent="0" lvl="0" marL="0" rtl="0" algn="l">
              <a:lnSpc>
                <a:spcPct val="100000"/>
              </a:lnSpc>
              <a:spcBef>
                <a:spcPts val="0"/>
              </a:spcBef>
              <a:spcAft>
                <a:spcPts val="0"/>
              </a:spcAft>
              <a:buSzPct val="56250"/>
              <a:buNone/>
            </a:pPr>
            <a:r>
              <a:t/>
            </a:r>
            <a:endParaRPr/>
          </a:p>
          <a:p>
            <a:pPr indent="0" lvl="0" marL="342900" rtl="0" algn="l">
              <a:lnSpc>
                <a:spcPct val="100000"/>
              </a:lnSpc>
              <a:spcBef>
                <a:spcPts val="0"/>
              </a:spcBef>
              <a:spcAft>
                <a:spcPts val="0"/>
              </a:spcAft>
              <a:buSzPct val="56250"/>
              <a:buNone/>
            </a:pPr>
            <a:r>
              <a:t/>
            </a:r>
            <a:endParaRPr/>
          </a:p>
          <a:p>
            <a:pPr indent="0" lvl="0" marL="0" rtl="0" algn="l">
              <a:lnSpc>
                <a:spcPct val="100000"/>
              </a:lnSpc>
              <a:spcBef>
                <a:spcPts val="640"/>
              </a:spcBef>
              <a:spcAft>
                <a:spcPts val="0"/>
              </a:spcAft>
              <a:buSzPct val="52828"/>
              <a:buNone/>
            </a:pPr>
            <a:r>
              <a:rPr lang="en-GB" sz="3407"/>
              <a:t>If your child requires a Health Care Plan please contact School Nurse.</a:t>
            </a:r>
            <a:endParaRPr sz="3407"/>
          </a:p>
          <a:p>
            <a:pPr indent="0" lvl="0" marL="0" rtl="0" algn="l">
              <a:lnSpc>
                <a:spcPct val="100000"/>
              </a:lnSpc>
              <a:spcBef>
                <a:spcPts val="640"/>
              </a:spcBef>
              <a:spcAft>
                <a:spcPts val="0"/>
              </a:spcAft>
              <a:buSzPct val="52828"/>
              <a:buNone/>
            </a:pPr>
            <a:r>
              <a:t/>
            </a:r>
            <a:endParaRPr sz="3407"/>
          </a:p>
          <a:p>
            <a:pPr indent="0" lvl="0" marL="0" rtl="0" algn="l">
              <a:lnSpc>
                <a:spcPct val="100000"/>
              </a:lnSpc>
              <a:spcBef>
                <a:spcPts val="640"/>
              </a:spcBef>
              <a:spcAft>
                <a:spcPts val="0"/>
              </a:spcAft>
              <a:buSzPct val="52828"/>
              <a:buNone/>
            </a:pPr>
            <a:r>
              <a:rPr lang="en-GB" sz="3407"/>
              <a:t>Please email </a:t>
            </a:r>
            <a:r>
              <a:rPr lang="en-GB" sz="3407" u="sng">
                <a:solidFill>
                  <a:schemeClr val="hlink"/>
                </a:solidFill>
                <a:hlinkClick r:id="rId3"/>
              </a:rPr>
              <a:t>churchill@churchill-academy.org</a:t>
            </a:r>
            <a:endParaRPr sz="3407"/>
          </a:p>
          <a:p>
            <a:pPr indent="0" lvl="0" marL="0" rtl="0" algn="l">
              <a:lnSpc>
                <a:spcPct val="100000"/>
              </a:lnSpc>
              <a:spcBef>
                <a:spcPts val="640"/>
              </a:spcBef>
              <a:spcAft>
                <a:spcPts val="0"/>
              </a:spcAft>
              <a:buSzPct val="56250"/>
              <a:buNone/>
            </a:pPr>
            <a:r>
              <a:t/>
            </a:r>
            <a:endParaRPr/>
          </a:p>
          <a:p>
            <a:pPr indent="0" lvl="0" marL="0" rtl="0" algn="l">
              <a:lnSpc>
                <a:spcPct val="100000"/>
              </a:lnSpc>
              <a:spcBef>
                <a:spcPts val="640"/>
              </a:spcBef>
              <a:spcAft>
                <a:spcPts val="0"/>
              </a:spcAft>
              <a:buSzPct val="56250"/>
              <a:buNone/>
            </a:pPr>
            <a:r>
              <a:t/>
            </a:r>
            <a:endParaRPr/>
          </a:p>
          <a:p>
            <a:pPr indent="457200" lvl="0" marL="0" rtl="0" algn="l">
              <a:lnSpc>
                <a:spcPct val="100000"/>
              </a:lnSpc>
              <a:spcBef>
                <a:spcPts val="640"/>
              </a:spcBef>
              <a:spcAft>
                <a:spcPts val="0"/>
              </a:spcAft>
              <a:buSzPct val="56250"/>
              <a:buNone/>
            </a:pPr>
            <a:r>
              <a:t/>
            </a:r>
            <a:endParaRPr/>
          </a:p>
          <a:p>
            <a:pPr indent="0" lvl="0" marL="0" rtl="0" algn="l">
              <a:lnSpc>
                <a:spcPct val="100000"/>
              </a:lnSpc>
              <a:spcBef>
                <a:spcPts val="640"/>
              </a:spcBef>
              <a:spcAft>
                <a:spcPts val="0"/>
              </a:spcAft>
              <a:buSzPct val="5625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2" name="Shape 932"/>
        <p:cNvGrpSpPr/>
        <p:nvPr/>
      </p:nvGrpSpPr>
      <p:grpSpPr>
        <a:xfrm>
          <a:off x="0" y="0"/>
          <a:ext cx="0" cy="0"/>
          <a:chOff x="0" y="0"/>
          <a:chExt cx="0" cy="0"/>
        </a:xfrm>
      </p:grpSpPr>
      <p:sp>
        <p:nvSpPr>
          <p:cNvPr id="933" name="Google Shape;933;g283a9ca8d56_1_6"/>
          <p:cNvSpPr txBox="1"/>
          <p:nvPr>
            <p:ph type="title"/>
          </p:nvPr>
        </p:nvSpPr>
        <p:spPr>
          <a:xfrm>
            <a:off x="6096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Signposting to support agencies</a:t>
            </a:r>
            <a:endParaRPr/>
          </a:p>
        </p:txBody>
      </p:sp>
      <p:sp>
        <p:nvSpPr>
          <p:cNvPr id="934" name="Google Shape;934;g283a9ca8d56_1_6"/>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fontScale="55000" lnSpcReduction="20000"/>
          </a:bodyPr>
          <a:lstStyle/>
          <a:p>
            <a:pPr indent="0" lvl="0" marL="0" rtl="0" algn="l">
              <a:lnSpc>
                <a:spcPct val="100000"/>
              </a:lnSpc>
              <a:spcBef>
                <a:spcPts val="360"/>
              </a:spcBef>
              <a:spcAft>
                <a:spcPts val="0"/>
              </a:spcAft>
              <a:buClr>
                <a:schemeClr val="dk1"/>
              </a:buClr>
              <a:buSzPct val="56250"/>
              <a:buFont typeface="Arial"/>
              <a:buNone/>
            </a:pPr>
            <a:r>
              <a:rPr b="1" lang="en-GB">
                <a:latin typeface="Montserrat"/>
                <a:ea typeface="Montserrat"/>
                <a:cs typeface="Montserrat"/>
                <a:sym typeface="Montserrat"/>
              </a:rPr>
              <a:t>Mental Health Resources </a:t>
            </a:r>
            <a:r>
              <a:rPr lang="en-GB">
                <a:latin typeface="Montserrat"/>
                <a:ea typeface="Montserrat"/>
                <a:cs typeface="Montserrat"/>
                <a:sym typeface="Montserrat"/>
              </a:rPr>
              <a:t>are available on our </a:t>
            </a:r>
            <a:r>
              <a:rPr lang="en-GB" u="sng">
                <a:solidFill>
                  <a:schemeClr val="hlink"/>
                </a:solidFill>
                <a:latin typeface="Montserrat"/>
                <a:ea typeface="Montserrat"/>
                <a:cs typeface="Montserrat"/>
                <a:sym typeface="Montserrat"/>
                <a:hlinkClick r:id="rId3"/>
              </a:rPr>
              <a:t>website</a:t>
            </a:r>
            <a:r>
              <a:rPr lang="en-GB">
                <a:latin typeface="Montserrat"/>
                <a:ea typeface="Montserrat"/>
                <a:cs typeface="Montserrat"/>
                <a:sym typeface="Montserrat"/>
              </a:rPr>
              <a:t> and from the students’ HoY. </a:t>
            </a:r>
            <a:endParaRPr>
              <a:latin typeface="Montserrat"/>
              <a:ea typeface="Montserrat"/>
              <a:cs typeface="Montserrat"/>
              <a:sym typeface="Montserrat"/>
            </a:endParaRPr>
          </a:p>
          <a:p>
            <a:pPr indent="0" lvl="0" marL="0" rtl="0" algn="l">
              <a:lnSpc>
                <a:spcPct val="100000"/>
              </a:lnSpc>
              <a:spcBef>
                <a:spcPts val="360"/>
              </a:spcBef>
              <a:spcAft>
                <a:spcPts val="0"/>
              </a:spcAft>
              <a:buClr>
                <a:schemeClr val="dk1"/>
              </a:buClr>
              <a:buSzPct val="56250"/>
              <a:buFont typeface="Arial"/>
              <a:buNone/>
            </a:pPr>
            <a:r>
              <a:t/>
            </a:r>
            <a:endParaRPr/>
          </a:p>
          <a:p>
            <a:pPr indent="0" lvl="0" marL="0" rtl="0" algn="l">
              <a:lnSpc>
                <a:spcPct val="100000"/>
              </a:lnSpc>
              <a:spcBef>
                <a:spcPts val="360"/>
              </a:spcBef>
              <a:spcAft>
                <a:spcPts val="0"/>
              </a:spcAft>
              <a:buClr>
                <a:schemeClr val="dk1"/>
              </a:buClr>
              <a:buSzPct val="56250"/>
              <a:buFont typeface="Arial"/>
              <a:buNone/>
            </a:pPr>
            <a:r>
              <a:t/>
            </a:r>
            <a:endParaRPr/>
          </a:p>
          <a:p>
            <a:pPr indent="0" lvl="0" marL="0" rtl="0" algn="l">
              <a:lnSpc>
                <a:spcPct val="100000"/>
              </a:lnSpc>
              <a:spcBef>
                <a:spcPts val="360"/>
              </a:spcBef>
              <a:spcAft>
                <a:spcPts val="0"/>
              </a:spcAft>
              <a:buClr>
                <a:schemeClr val="dk1"/>
              </a:buClr>
              <a:buSzPct val="56250"/>
              <a:buFont typeface="Arial"/>
              <a:buNone/>
            </a:pPr>
            <a:r>
              <a:rPr lang="en-GB"/>
              <a:t>Sirona</a:t>
            </a:r>
            <a:endParaRPr/>
          </a:p>
          <a:p>
            <a:pPr indent="0" lvl="0" marL="0" rtl="0" algn="l">
              <a:lnSpc>
                <a:spcPct val="100000"/>
              </a:lnSpc>
              <a:spcBef>
                <a:spcPts val="360"/>
              </a:spcBef>
              <a:spcAft>
                <a:spcPts val="0"/>
              </a:spcAft>
              <a:buClr>
                <a:schemeClr val="dk1"/>
              </a:buClr>
              <a:buSzPct val="56250"/>
              <a:buFont typeface="Arial"/>
              <a:buNone/>
            </a:pPr>
            <a:r>
              <a:t/>
            </a:r>
            <a:endParaRPr/>
          </a:p>
          <a:p>
            <a:pPr indent="0" lvl="0" marL="0" rtl="0" algn="l">
              <a:lnSpc>
                <a:spcPct val="115000"/>
              </a:lnSpc>
              <a:spcBef>
                <a:spcPts val="0"/>
              </a:spcBef>
              <a:spcAft>
                <a:spcPts val="0"/>
              </a:spcAft>
              <a:buClr>
                <a:schemeClr val="dk1"/>
              </a:buClr>
              <a:buSzPct val="34375"/>
              <a:buFont typeface="Arial"/>
              <a:buNone/>
            </a:pPr>
            <a:r>
              <a:rPr b="1" lang="en-GB">
                <a:highlight>
                  <a:srgbClr val="FFFFFF"/>
                </a:highlight>
                <a:latin typeface="Arial"/>
                <a:ea typeface="Arial"/>
                <a:cs typeface="Arial"/>
                <a:sym typeface="Arial"/>
              </a:rPr>
              <a:t>What they do: </a:t>
            </a:r>
            <a:r>
              <a:rPr lang="en-GB">
                <a:highlight>
                  <a:srgbClr val="FFFFFF"/>
                </a:highlight>
                <a:latin typeface="Arial"/>
                <a:ea typeface="Arial"/>
                <a:cs typeface="Arial"/>
                <a:sym typeface="Arial"/>
              </a:rPr>
              <a:t>They work alongside young people and families offering support and information around topics such as sexual health, emotional support and relationships, sleep, smoking/vaping and healthy eating and exercise. Appointments and drop in sessions work in the same way that NHS appointments work and students can expect the same level of confidentiality. </a:t>
            </a:r>
            <a:endParaRPr>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ct val="34375"/>
              <a:buFont typeface="Arial"/>
              <a:buNone/>
            </a:pPr>
            <a:r>
              <a:rPr b="1" lang="en-GB">
                <a:highlight>
                  <a:srgbClr val="FFFFFF"/>
                </a:highlight>
                <a:latin typeface="Arial"/>
                <a:ea typeface="Arial"/>
                <a:cs typeface="Arial"/>
                <a:sym typeface="Arial"/>
              </a:rPr>
              <a:t>What they offer</a:t>
            </a:r>
            <a:r>
              <a:rPr lang="en-GB">
                <a:highlight>
                  <a:srgbClr val="FFFFFF"/>
                </a:highlight>
                <a:latin typeface="Arial"/>
                <a:ea typeface="Arial"/>
                <a:cs typeface="Arial"/>
                <a:sym typeface="Arial"/>
              </a:rPr>
              <a:t>: A lunchtime drop in session with Saskia EVERY Wednesday</a:t>
            </a:r>
            <a:endParaRPr>
              <a:highlight>
                <a:srgbClr val="FFFFFF"/>
              </a:highlight>
              <a:latin typeface="Arial"/>
              <a:ea typeface="Arial"/>
              <a:cs typeface="Arial"/>
              <a:sym typeface="Arial"/>
            </a:endParaRPr>
          </a:p>
          <a:p>
            <a:pPr indent="0" lvl="0" marL="0" rtl="0" algn="l">
              <a:lnSpc>
                <a:spcPct val="100000"/>
              </a:lnSpc>
              <a:spcBef>
                <a:spcPts val="360"/>
              </a:spcBef>
              <a:spcAft>
                <a:spcPts val="0"/>
              </a:spcAft>
              <a:buClr>
                <a:schemeClr val="dk1"/>
              </a:buClr>
              <a:buSzPct val="56250"/>
              <a:buFont typeface="Arial"/>
              <a:buNone/>
            </a:pPr>
            <a:r>
              <a:t/>
            </a:r>
            <a:endParaRPr/>
          </a:p>
          <a:p>
            <a:pPr indent="0" lvl="0" marL="0" rtl="0" algn="l">
              <a:lnSpc>
                <a:spcPct val="100000"/>
              </a:lnSpc>
              <a:spcBef>
                <a:spcPts val="360"/>
              </a:spcBef>
              <a:spcAft>
                <a:spcPts val="0"/>
              </a:spcAft>
              <a:buClr>
                <a:schemeClr val="dk1"/>
              </a:buClr>
              <a:buSzPct val="56250"/>
              <a:buFont typeface="Arial"/>
              <a:buNone/>
            </a:pPr>
            <a:r>
              <a:t/>
            </a:r>
            <a:endParaRPr/>
          </a:p>
          <a:p>
            <a:pPr indent="0" lvl="0" marL="0" rtl="0" algn="l">
              <a:lnSpc>
                <a:spcPct val="100000"/>
              </a:lnSpc>
              <a:spcBef>
                <a:spcPts val="360"/>
              </a:spcBef>
              <a:spcAft>
                <a:spcPts val="0"/>
              </a:spcAft>
              <a:buClr>
                <a:schemeClr val="dk1"/>
              </a:buClr>
              <a:buSzPct val="56250"/>
              <a:buFont typeface="Arial"/>
              <a:buNone/>
            </a:pPr>
            <a:r>
              <a:rPr lang="en-GB"/>
              <a:t>MHST </a:t>
            </a:r>
            <a:endParaRPr/>
          </a:p>
          <a:p>
            <a:pPr indent="0" lvl="0" marL="0" rtl="0" algn="l">
              <a:lnSpc>
                <a:spcPct val="100000"/>
              </a:lnSpc>
              <a:spcBef>
                <a:spcPts val="360"/>
              </a:spcBef>
              <a:spcAft>
                <a:spcPts val="0"/>
              </a:spcAft>
              <a:buClr>
                <a:schemeClr val="dk1"/>
              </a:buClr>
              <a:buSzPct val="56250"/>
              <a:buFont typeface="Arial"/>
              <a:buNone/>
            </a:pPr>
            <a:r>
              <a:t/>
            </a:r>
            <a:endParaRPr b="1">
              <a:solidFill>
                <a:srgbClr val="222222"/>
              </a:solidFill>
              <a:highlight>
                <a:srgbClr val="FFFFFF"/>
              </a:highlight>
              <a:latin typeface="Arial"/>
              <a:ea typeface="Arial"/>
              <a:cs typeface="Arial"/>
              <a:sym typeface="Arial"/>
            </a:endParaRPr>
          </a:p>
          <a:p>
            <a:pPr indent="0" lvl="0" marL="0" rtl="0" algn="l">
              <a:lnSpc>
                <a:spcPct val="100000"/>
              </a:lnSpc>
              <a:spcBef>
                <a:spcPts val="360"/>
              </a:spcBef>
              <a:spcAft>
                <a:spcPts val="0"/>
              </a:spcAft>
              <a:buClr>
                <a:schemeClr val="dk1"/>
              </a:buClr>
              <a:buSzPct val="56250"/>
              <a:buFont typeface="Arial"/>
              <a:buNone/>
            </a:pPr>
            <a:r>
              <a:rPr b="1" lang="en-GB">
                <a:solidFill>
                  <a:srgbClr val="222222"/>
                </a:solidFill>
                <a:highlight>
                  <a:srgbClr val="FFFFFF"/>
                </a:highlight>
                <a:latin typeface="Arial"/>
                <a:ea typeface="Arial"/>
                <a:cs typeface="Arial"/>
                <a:sym typeface="Arial"/>
              </a:rPr>
              <a:t>What they do:</a:t>
            </a:r>
            <a:r>
              <a:rPr lang="en-GB">
                <a:solidFill>
                  <a:srgbClr val="222222"/>
                </a:solidFill>
                <a:highlight>
                  <a:srgbClr val="FFFFFF"/>
                </a:highlight>
                <a:latin typeface="Arial"/>
                <a:ea typeface="Arial"/>
                <a:cs typeface="Arial"/>
                <a:sym typeface="Arial"/>
              </a:rPr>
              <a:t> In school CBT support for students with low to moderate mood or anxiety. </a:t>
            </a:r>
            <a:endParaRPr>
              <a:solidFill>
                <a:srgbClr val="222222"/>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ct val="34375"/>
              <a:buFont typeface="Arial"/>
              <a:buNone/>
            </a:pPr>
            <a:r>
              <a:rPr b="1" lang="en-GB">
                <a:solidFill>
                  <a:srgbClr val="222222"/>
                </a:solidFill>
                <a:highlight>
                  <a:srgbClr val="FFFFFF"/>
                </a:highlight>
                <a:latin typeface="Arial"/>
                <a:ea typeface="Arial"/>
                <a:cs typeface="Arial"/>
                <a:sym typeface="Arial"/>
              </a:rPr>
              <a:t>What they offer</a:t>
            </a:r>
            <a:r>
              <a:rPr lang="en-GB">
                <a:solidFill>
                  <a:srgbClr val="222222"/>
                </a:solidFill>
                <a:highlight>
                  <a:srgbClr val="FFFFFF"/>
                </a:highlight>
                <a:latin typeface="Arial"/>
                <a:ea typeface="Arial"/>
                <a:cs typeface="Arial"/>
                <a:sym typeface="Arial"/>
              </a:rPr>
              <a:t>: 121 CBT sessions once a week on a Monday or a tuesday.</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sp>
        <p:nvSpPr>
          <p:cNvPr id="940" name="Google Shape;940;g283011c027a_0_1487"/>
          <p:cNvSpPr txBox="1"/>
          <p:nvPr>
            <p:ph type="ctrTitle"/>
          </p:nvPr>
        </p:nvSpPr>
        <p:spPr>
          <a:xfrm>
            <a:off x="914400" y="332126"/>
            <a:ext cx="10363200" cy="1470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sz="4900" u="sng">
                <a:latin typeface="Montserrat"/>
                <a:ea typeface="Montserrat"/>
                <a:cs typeface="Montserrat"/>
                <a:sym typeface="Montserrat"/>
              </a:rPr>
              <a:t>Mock Exams</a:t>
            </a:r>
            <a:endParaRPr b="1" sz="4900" u="sng">
              <a:latin typeface="Montserrat"/>
              <a:ea typeface="Montserrat"/>
              <a:cs typeface="Montserrat"/>
              <a:sym typeface="Montserrat"/>
            </a:endParaRPr>
          </a:p>
        </p:txBody>
      </p:sp>
      <p:sp>
        <p:nvSpPr>
          <p:cNvPr id="941" name="Google Shape;941;g283011c027a_0_1487"/>
          <p:cNvSpPr txBox="1"/>
          <p:nvPr/>
        </p:nvSpPr>
        <p:spPr>
          <a:xfrm>
            <a:off x="1407050" y="1997825"/>
            <a:ext cx="9395700" cy="4236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en-GB" sz="3000" u="none" cap="none" strike="noStrike">
                <a:solidFill>
                  <a:srgbClr val="000000"/>
                </a:solidFill>
                <a:latin typeface="Montserrat Light"/>
                <a:ea typeface="Montserrat Light"/>
                <a:cs typeface="Montserrat Light"/>
                <a:sym typeface="Montserrat Light"/>
              </a:rPr>
              <a:t>Mock Exams Round 1:   2</a:t>
            </a:r>
            <a:r>
              <a:rPr lang="en-GB" sz="3000">
                <a:latin typeface="Montserrat Light"/>
                <a:ea typeface="Montserrat Light"/>
                <a:cs typeface="Montserrat Light"/>
                <a:sym typeface="Montserrat Light"/>
              </a:rPr>
              <a:t>3rd </a:t>
            </a:r>
            <a:r>
              <a:rPr b="0" i="0" lang="en-GB" sz="3000" u="none" cap="none" strike="noStrike">
                <a:solidFill>
                  <a:srgbClr val="000000"/>
                </a:solidFill>
                <a:latin typeface="Montserrat Light"/>
                <a:ea typeface="Montserrat Light"/>
                <a:cs typeface="Montserrat Light"/>
                <a:sym typeface="Montserrat Light"/>
              </a:rPr>
              <a:t>- 2</a:t>
            </a:r>
            <a:r>
              <a:rPr lang="en-GB" sz="3000">
                <a:latin typeface="Montserrat Light"/>
                <a:ea typeface="Montserrat Light"/>
                <a:cs typeface="Montserrat Light"/>
                <a:sym typeface="Montserrat Light"/>
              </a:rPr>
              <a:t>7</a:t>
            </a:r>
            <a:r>
              <a:rPr b="0" i="0" lang="en-GB" sz="3000" u="none" cap="none" strike="noStrike">
                <a:solidFill>
                  <a:srgbClr val="000000"/>
                </a:solidFill>
                <a:latin typeface="Montserrat Light"/>
                <a:ea typeface="Montserrat Light"/>
                <a:cs typeface="Montserrat Light"/>
                <a:sym typeface="Montserrat Light"/>
              </a:rPr>
              <a:t>th November</a:t>
            </a:r>
            <a:endParaRPr b="0" i="0" sz="30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3000"/>
              <a:buFont typeface="Arial"/>
              <a:buNone/>
            </a:pPr>
            <a:r>
              <a:rPr b="0" i="0" lang="en-GB" sz="3000" u="none" cap="none" strike="noStrike">
                <a:solidFill>
                  <a:srgbClr val="000000"/>
                </a:solidFill>
                <a:latin typeface="Montserrat Light"/>
                <a:ea typeface="Montserrat Light"/>
                <a:cs typeface="Montserrat Light"/>
                <a:sym typeface="Montserrat Light"/>
              </a:rPr>
              <a:t>Mock Exams Round 2:  </a:t>
            </a:r>
            <a:r>
              <a:rPr lang="en-GB" sz="3000">
                <a:latin typeface="Montserrat Light"/>
                <a:ea typeface="Montserrat Light"/>
                <a:cs typeface="Montserrat Light"/>
                <a:sym typeface="Montserrat Light"/>
              </a:rPr>
              <a:t>1st </a:t>
            </a:r>
            <a:r>
              <a:rPr b="0" i="0" lang="en-GB" sz="3000" u="none" cap="none" strike="noStrike">
                <a:solidFill>
                  <a:srgbClr val="000000"/>
                </a:solidFill>
                <a:latin typeface="Montserrat Light"/>
                <a:ea typeface="Montserrat Light"/>
                <a:cs typeface="Montserrat Light"/>
                <a:sym typeface="Montserrat Light"/>
              </a:rPr>
              <a:t>- </a:t>
            </a:r>
            <a:r>
              <a:rPr lang="en-GB" sz="3000">
                <a:latin typeface="Montserrat Light"/>
                <a:ea typeface="Montserrat Light"/>
                <a:cs typeface="Montserrat Light"/>
                <a:sym typeface="Montserrat Light"/>
              </a:rPr>
              <a:t>5</a:t>
            </a:r>
            <a:r>
              <a:rPr b="0" i="0" lang="en-GB" sz="3000" u="none" cap="none" strike="noStrike">
                <a:solidFill>
                  <a:srgbClr val="000000"/>
                </a:solidFill>
                <a:latin typeface="Montserrat Light"/>
                <a:ea typeface="Montserrat Light"/>
                <a:cs typeface="Montserrat Light"/>
                <a:sym typeface="Montserrat Light"/>
              </a:rPr>
              <a:t>th March</a:t>
            </a:r>
            <a:endParaRPr b="0" i="0" sz="30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5" name="Shape 945"/>
        <p:cNvGrpSpPr/>
        <p:nvPr/>
      </p:nvGrpSpPr>
      <p:grpSpPr>
        <a:xfrm>
          <a:off x="0" y="0"/>
          <a:ext cx="0" cy="0"/>
          <a:chOff x="0" y="0"/>
          <a:chExt cx="0" cy="0"/>
        </a:xfrm>
      </p:grpSpPr>
      <p:sp>
        <p:nvSpPr>
          <p:cNvPr id="946" name="Google Shape;946;g2843f291a69_1_93"/>
          <p:cNvSpPr txBox="1"/>
          <p:nvPr>
            <p:ph type="title"/>
          </p:nvPr>
        </p:nvSpPr>
        <p:spPr>
          <a:xfrm>
            <a:off x="189675" y="122750"/>
            <a:ext cx="107052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73469"/>
              <a:buFont typeface="Montserrat Light"/>
              <a:buNone/>
            </a:pPr>
            <a:r>
              <a:rPr lang="en-GB" sz="4900">
                <a:latin typeface="Montserrat"/>
                <a:ea typeface="Montserrat"/>
                <a:cs typeface="Montserrat"/>
                <a:sym typeface="Montserrat"/>
              </a:rPr>
              <a:t>Work Experience and Volunteering</a:t>
            </a:r>
            <a:r>
              <a:rPr lang="en-GB" sz="4900"/>
              <a:t> </a:t>
            </a:r>
            <a:endParaRPr sz="4900"/>
          </a:p>
        </p:txBody>
      </p:sp>
      <p:sp>
        <p:nvSpPr>
          <p:cNvPr id="947" name="Google Shape;947;g2843f291a69_1_93"/>
          <p:cNvSpPr txBox="1"/>
          <p:nvPr/>
        </p:nvSpPr>
        <p:spPr>
          <a:xfrm>
            <a:off x="752950" y="1597125"/>
            <a:ext cx="10861500" cy="4140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GB" sz="2600" u="none" cap="none" strike="noStrike">
                <a:solidFill>
                  <a:srgbClr val="000000"/>
                </a:solidFill>
                <a:latin typeface="Montserrat Light"/>
                <a:ea typeface="Montserrat Light"/>
                <a:cs typeface="Montserrat Light"/>
                <a:sym typeface="Montserrat Light"/>
              </a:rPr>
              <a:t>Students can continue to take part in work experience or volunteering  in Year 13.  </a:t>
            </a:r>
            <a:endParaRPr b="0" i="0" sz="26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t/>
            </a:r>
            <a:endParaRPr b="0" i="0" sz="26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rPr b="0" i="0" lang="en-GB" sz="2600" u="none" cap="none" strike="noStrike">
                <a:solidFill>
                  <a:srgbClr val="000000"/>
                </a:solidFill>
                <a:latin typeface="Montserrat Light"/>
                <a:ea typeface="Montserrat Light"/>
                <a:cs typeface="Montserrat Light"/>
                <a:sym typeface="Montserrat Light"/>
              </a:rPr>
              <a:t>They should complete at least two weeks of work experience and volunteering over the two years, many have done that already, but there is no limit.</a:t>
            </a:r>
            <a:endParaRPr b="0" i="0" sz="26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t/>
            </a:r>
            <a:endParaRPr b="0" i="0" sz="26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rPr b="0" i="0" lang="en-GB" sz="2600" u="none" cap="none" strike="noStrike">
                <a:solidFill>
                  <a:srgbClr val="000000"/>
                </a:solidFill>
                <a:latin typeface="Montserrat Light"/>
                <a:ea typeface="Montserrat Light"/>
                <a:cs typeface="Montserrat Light"/>
                <a:sym typeface="Montserrat Light"/>
              </a:rPr>
              <a:t>They can do this during the school day e.g. Wednesday PM or in their own time. </a:t>
            </a:r>
            <a:endParaRPr b="0" i="0" sz="2600" u="none" cap="none" strike="noStrike">
              <a:solidFill>
                <a:srgbClr val="000000"/>
              </a:solidFill>
              <a:latin typeface="Montserrat Light"/>
              <a:ea typeface="Montserrat Light"/>
              <a:cs typeface="Montserrat Light"/>
              <a:sym typeface="Montserrat Light"/>
            </a:endParaRPr>
          </a:p>
          <a:p>
            <a:pPr indent="0" lvl="0" marL="0" marR="0" rtl="0" algn="l">
              <a:lnSpc>
                <a:spcPct val="100000"/>
              </a:lnSpc>
              <a:spcBef>
                <a:spcPts val="0"/>
              </a:spcBef>
              <a:spcAft>
                <a:spcPts val="0"/>
              </a:spcAft>
              <a:buClr>
                <a:srgbClr val="000000"/>
              </a:buClr>
              <a:buSzPts val="1700"/>
              <a:buFont typeface="Arial"/>
              <a:buNone/>
            </a:pPr>
            <a:r>
              <a:t/>
            </a:r>
            <a:endParaRPr b="0" i="0" sz="2300" u="none" cap="none" strike="noStrike">
              <a:solidFill>
                <a:srgbClr val="000000"/>
              </a:solidFill>
              <a:latin typeface="Montserrat Light"/>
              <a:ea typeface="Montserrat Light"/>
              <a:cs typeface="Montserrat Light"/>
              <a:sym typeface="Montserrat Light"/>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1" name="Shape 951"/>
        <p:cNvGrpSpPr/>
        <p:nvPr/>
      </p:nvGrpSpPr>
      <p:grpSpPr>
        <a:xfrm>
          <a:off x="0" y="0"/>
          <a:ext cx="0" cy="0"/>
          <a:chOff x="0" y="0"/>
          <a:chExt cx="0" cy="0"/>
        </a:xfrm>
      </p:grpSpPr>
      <p:sp>
        <p:nvSpPr>
          <p:cNvPr id="952" name="Google Shape;952;g2843f291a69_1_179"/>
          <p:cNvSpPr txBox="1"/>
          <p:nvPr>
            <p:ph type="title"/>
          </p:nvPr>
        </p:nvSpPr>
        <p:spPr>
          <a:xfrm>
            <a:off x="432226" y="443738"/>
            <a:ext cx="11360700" cy="7635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000"/>
              <a:buFont typeface="Montserrat"/>
              <a:buNone/>
            </a:pPr>
            <a:r>
              <a:rPr lang="en-GB" sz="4100">
                <a:latin typeface="Montserrat"/>
                <a:ea typeface="Montserrat"/>
                <a:cs typeface="Montserrat"/>
                <a:sym typeface="Montserrat"/>
              </a:rPr>
              <a:t>Arranging off-site placements</a:t>
            </a:r>
            <a:endParaRPr sz="4100">
              <a:latin typeface="Montserrat"/>
              <a:ea typeface="Montserrat"/>
              <a:cs typeface="Montserrat"/>
              <a:sym typeface="Montserrat"/>
            </a:endParaRPr>
          </a:p>
        </p:txBody>
      </p:sp>
      <p:sp>
        <p:nvSpPr>
          <p:cNvPr id="953" name="Google Shape;953;g2843f291a69_1_179"/>
          <p:cNvSpPr txBox="1"/>
          <p:nvPr/>
        </p:nvSpPr>
        <p:spPr>
          <a:xfrm>
            <a:off x="976267" y="1698194"/>
            <a:ext cx="9966900" cy="364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600"/>
              <a:buFont typeface="Arial"/>
              <a:buNone/>
            </a:pPr>
            <a:r>
              <a:rPr b="0" i="0" lang="en-GB" sz="2600" u="none" cap="none" strike="noStrike">
                <a:solidFill>
                  <a:schemeClr val="dk1"/>
                </a:solidFill>
                <a:latin typeface="Montserrat"/>
                <a:ea typeface="Montserrat"/>
                <a:cs typeface="Montserrat"/>
                <a:sym typeface="Montserrat"/>
              </a:rPr>
              <a:t>We provide a free service to help organise off site placements safely.  This applies to work experience or volunteering during the ‘school day’ hours.</a:t>
            </a:r>
            <a:endParaRPr b="0" i="0" sz="26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2600"/>
              <a:buFont typeface="Arial"/>
              <a:buNone/>
            </a:pPr>
            <a:r>
              <a:t/>
            </a:r>
            <a:endParaRPr b="0" i="0" sz="26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2600"/>
              <a:buFont typeface="Arial"/>
              <a:buNone/>
            </a:pPr>
            <a:r>
              <a:rPr b="0" i="0" lang="en-GB" sz="2600" u="none" cap="none" strike="noStrike">
                <a:solidFill>
                  <a:schemeClr val="dk1"/>
                </a:solidFill>
                <a:latin typeface="Montserrat"/>
                <a:ea typeface="Montserrat"/>
                <a:cs typeface="Montserrat"/>
                <a:sym typeface="Montserrat"/>
              </a:rPr>
              <a:t>Please use Unifrog’s PLACEMENTS tool to organise the placement and complete H&amp;S checks.  </a:t>
            </a:r>
            <a:endParaRPr b="0" i="0" sz="26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2600"/>
              <a:buFont typeface="Arial"/>
              <a:buNone/>
            </a:pPr>
            <a:r>
              <a:t/>
            </a:r>
            <a:endParaRPr b="0" i="0" sz="25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Montserrat"/>
              <a:ea typeface="Montserrat"/>
              <a:cs typeface="Montserrat"/>
              <a:sym typeface="Montserrat"/>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7" name="Shape 957"/>
        <p:cNvGrpSpPr/>
        <p:nvPr/>
      </p:nvGrpSpPr>
      <p:grpSpPr>
        <a:xfrm>
          <a:off x="0" y="0"/>
          <a:ext cx="0" cy="0"/>
          <a:chOff x="0" y="0"/>
          <a:chExt cx="0" cy="0"/>
        </a:xfrm>
      </p:grpSpPr>
      <p:sp>
        <p:nvSpPr>
          <p:cNvPr id="958" name="Google Shape;958;g28416aec6f5_0_16"/>
          <p:cNvSpPr txBox="1"/>
          <p:nvPr>
            <p:ph type="title"/>
          </p:nvPr>
        </p:nvSpPr>
        <p:spPr>
          <a:xfrm>
            <a:off x="8891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Montserrat"/>
              <a:buNone/>
            </a:pPr>
            <a:r>
              <a:rPr lang="en-GB" sz="4800">
                <a:latin typeface="Montserrat"/>
                <a:ea typeface="Montserrat"/>
                <a:cs typeface="Montserrat"/>
                <a:sym typeface="Montserrat"/>
              </a:rPr>
              <a:t>Tutor Contact Evening</a:t>
            </a:r>
            <a:endParaRPr sz="4800">
              <a:latin typeface="Montserrat"/>
              <a:ea typeface="Montserrat"/>
              <a:cs typeface="Montserrat"/>
              <a:sym typeface="Montserrat"/>
            </a:endParaRPr>
          </a:p>
        </p:txBody>
      </p:sp>
      <p:sp>
        <p:nvSpPr>
          <p:cNvPr id="959" name="Google Shape;959;g28416aec6f5_0_16"/>
          <p:cNvSpPr txBox="1"/>
          <p:nvPr>
            <p:ph idx="1" type="body"/>
          </p:nvPr>
        </p:nvSpPr>
        <p:spPr>
          <a:xfrm>
            <a:off x="838200" y="2161400"/>
            <a:ext cx="10515600" cy="3836700"/>
          </a:xfrm>
          <a:prstGeom prst="rect">
            <a:avLst/>
          </a:prstGeom>
          <a:noFill/>
          <a:ln>
            <a:noFill/>
          </a:ln>
        </p:spPr>
        <p:txBody>
          <a:bodyPr anchorCtr="0" anchor="t" bIns="45700" lIns="91425" spcFirstLastPara="1" rIns="91425" wrap="square" tIns="45700">
            <a:noAutofit/>
          </a:bodyPr>
          <a:lstStyle/>
          <a:p>
            <a:pPr indent="0" lvl="0" marL="0" rtl="0" algn="ctr">
              <a:lnSpc>
                <a:spcPct val="80000"/>
              </a:lnSpc>
              <a:spcBef>
                <a:spcPts val="0"/>
              </a:spcBef>
              <a:spcAft>
                <a:spcPts val="0"/>
              </a:spcAft>
              <a:buSzPts val="1641"/>
              <a:buNone/>
            </a:pPr>
            <a:r>
              <a:rPr lang="en-GB" sz="2847">
                <a:solidFill>
                  <a:srgbClr val="000000"/>
                </a:solidFill>
                <a:latin typeface="Montserrat"/>
                <a:ea typeface="Montserrat"/>
                <a:cs typeface="Montserrat"/>
                <a:sym typeface="Montserrat"/>
              </a:rPr>
              <a:t>Thursday 8th October, </a:t>
            </a:r>
            <a:r>
              <a:rPr lang="en-GB" sz="2847">
                <a:solidFill>
                  <a:srgbClr val="000000"/>
                </a:solidFill>
                <a:latin typeface="Montserrat"/>
                <a:ea typeface="Montserrat"/>
                <a:cs typeface="Montserrat"/>
                <a:sym typeface="Montserrat"/>
                <a:extLst>
                  <a:ext uri="http://customooxmlschemas.google.com/">
                    <go:slidesCustomData xmlns:go="http://customooxmlschemas.google.com/" textRoundtripDataId="13"/>
                  </a:ext>
                </a:extLst>
              </a:rPr>
              <a:t>4.30-6:30pm</a:t>
            </a:r>
            <a:endParaRPr sz="2847">
              <a:solidFill>
                <a:srgbClr val="000000"/>
              </a:solidFill>
              <a:latin typeface="Montserrat"/>
              <a:ea typeface="Montserrat"/>
              <a:cs typeface="Montserrat"/>
              <a:sym typeface="Montserrat"/>
            </a:endParaRPr>
          </a:p>
          <a:p>
            <a:pPr indent="0" lvl="0" marL="0" rtl="0" algn="ctr">
              <a:lnSpc>
                <a:spcPct val="80000"/>
              </a:lnSpc>
              <a:spcBef>
                <a:spcPts val="0"/>
              </a:spcBef>
              <a:spcAft>
                <a:spcPts val="0"/>
              </a:spcAft>
              <a:buSzPts val="1641"/>
              <a:buNone/>
            </a:pPr>
            <a:r>
              <a:t/>
            </a:r>
            <a:endParaRPr sz="2847">
              <a:solidFill>
                <a:srgbClr val="000000"/>
              </a:solidFill>
              <a:latin typeface="Montserrat"/>
              <a:ea typeface="Montserrat"/>
              <a:cs typeface="Montserrat"/>
              <a:sym typeface="Montserrat"/>
            </a:endParaRPr>
          </a:p>
          <a:p>
            <a:pPr indent="0" lvl="0" marL="0" rtl="0" algn="ctr">
              <a:lnSpc>
                <a:spcPct val="80000"/>
              </a:lnSpc>
              <a:spcBef>
                <a:spcPts val="0"/>
              </a:spcBef>
              <a:spcAft>
                <a:spcPts val="0"/>
              </a:spcAft>
              <a:buSzPts val="1641"/>
              <a:buNone/>
            </a:pPr>
            <a:r>
              <a:rPr lang="en-GB" sz="2847">
                <a:solidFill>
                  <a:srgbClr val="000000"/>
                </a:solidFill>
                <a:latin typeface="Montserrat"/>
                <a:ea typeface="Montserrat"/>
                <a:cs typeface="Montserrat"/>
                <a:sym typeface="Montserrat"/>
              </a:rPr>
              <a:t>Meeting with your young person’s Tutor to discuss progress, mocks, and progression plans.   </a:t>
            </a:r>
            <a:endParaRPr sz="2847">
              <a:solidFill>
                <a:srgbClr val="000000"/>
              </a:solidFill>
              <a:latin typeface="Montserrat"/>
              <a:ea typeface="Montserrat"/>
              <a:cs typeface="Montserrat"/>
              <a:sym typeface="Montserrat"/>
            </a:endParaRPr>
          </a:p>
          <a:p>
            <a:pPr indent="0" lvl="0" marL="0" rtl="0" algn="ctr">
              <a:lnSpc>
                <a:spcPct val="80000"/>
              </a:lnSpc>
              <a:spcBef>
                <a:spcPts val="0"/>
              </a:spcBef>
              <a:spcAft>
                <a:spcPts val="0"/>
              </a:spcAft>
              <a:buSzPts val="1641"/>
              <a:buNone/>
            </a:pPr>
            <a:r>
              <a:t/>
            </a:r>
            <a:endParaRPr sz="2847">
              <a:solidFill>
                <a:srgbClr val="000000"/>
              </a:solidFill>
              <a:latin typeface="Montserrat"/>
              <a:ea typeface="Montserrat"/>
              <a:cs typeface="Montserrat"/>
              <a:sym typeface="Montserrat"/>
            </a:endParaRPr>
          </a:p>
          <a:p>
            <a:pPr indent="0" lvl="0" marL="0" rtl="0" algn="ctr">
              <a:lnSpc>
                <a:spcPct val="80000"/>
              </a:lnSpc>
              <a:spcBef>
                <a:spcPts val="0"/>
              </a:spcBef>
              <a:spcAft>
                <a:spcPts val="0"/>
              </a:spcAft>
              <a:buSzPts val="1641"/>
              <a:buNone/>
            </a:pPr>
            <a:r>
              <a:t/>
            </a:r>
            <a:endParaRPr sz="2847">
              <a:solidFill>
                <a:srgbClr val="000000"/>
              </a:solidFill>
              <a:latin typeface="Montserrat"/>
              <a:ea typeface="Montserrat"/>
              <a:cs typeface="Montserrat"/>
              <a:sym typeface="Montserrat"/>
            </a:endParaRPr>
          </a:p>
          <a:p>
            <a:pPr indent="0" lvl="0" marL="0" rtl="0" algn="ctr">
              <a:lnSpc>
                <a:spcPct val="80000"/>
              </a:lnSpc>
              <a:spcBef>
                <a:spcPts val="0"/>
              </a:spcBef>
              <a:spcAft>
                <a:spcPts val="0"/>
              </a:spcAft>
              <a:buSzPts val="1641"/>
              <a:buNone/>
            </a:pPr>
            <a:r>
              <a:rPr lang="en-GB" sz="2847">
                <a:solidFill>
                  <a:srgbClr val="000000"/>
                </a:solidFill>
                <a:latin typeface="Montserrat"/>
                <a:ea typeface="Montserrat"/>
                <a:cs typeface="Montserrat"/>
                <a:sym typeface="Montserrat"/>
              </a:rPr>
              <a:t>These are only short appointments, please do get in touch with Tutors before that if you have any queries or concerns.</a:t>
            </a:r>
            <a:endParaRPr sz="2847">
              <a:solidFill>
                <a:srgbClr val="000000"/>
              </a:solidFill>
              <a:latin typeface="Montserrat"/>
              <a:ea typeface="Montserrat"/>
              <a:cs typeface="Montserrat"/>
              <a:sym typeface="Montserrat"/>
            </a:endParaRPr>
          </a:p>
          <a:p>
            <a:pPr indent="-190500" lvl="0" marL="342900" rtl="0" algn="l">
              <a:lnSpc>
                <a:spcPct val="80000"/>
              </a:lnSpc>
              <a:spcBef>
                <a:spcPts val="480"/>
              </a:spcBef>
              <a:spcAft>
                <a:spcPts val="0"/>
              </a:spcAft>
              <a:buClr>
                <a:schemeClr val="dk1"/>
              </a:buClr>
              <a:buSzPts val="1860"/>
              <a:buNone/>
            </a:pPr>
            <a:r>
              <a:t/>
            </a:r>
            <a:endParaRPr sz="2060">
              <a:solidFill>
                <a:srgbClr val="000000"/>
              </a:solidFill>
              <a:latin typeface="Montserrat"/>
              <a:ea typeface="Montserrat"/>
              <a:cs typeface="Montserrat"/>
              <a:sym typeface="Montserrat"/>
            </a:endParaRPr>
          </a:p>
          <a:p>
            <a:pPr indent="0" lvl="0" marL="228600" rtl="0" algn="l">
              <a:lnSpc>
                <a:spcPct val="80000"/>
              </a:lnSpc>
              <a:spcBef>
                <a:spcPts val="480"/>
              </a:spcBef>
              <a:spcAft>
                <a:spcPts val="0"/>
              </a:spcAft>
              <a:buSzPts val="1395"/>
              <a:buNone/>
            </a:pPr>
            <a:r>
              <a:t/>
            </a:r>
            <a:endParaRPr sz="2370">
              <a:latin typeface="Montserrat"/>
              <a:ea typeface="Montserrat"/>
              <a:cs typeface="Montserrat"/>
              <a:sym typeface="Montserrat"/>
            </a:endParaRPr>
          </a:p>
          <a:p>
            <a:pPr indent="0" lvl="0" marL="0" rtl="0" algn="l">
              <a:lnSpc>
                <a:spcPct val="80000"/>
              </a:lnSpc>
              <a:spcBef>
                <a:spcPts val="480"/>
              </a:spcBef>
              <a:spcAft>
                <a:spcPts val="0"/>
              </a:spcAft>
              <a:buClr>
                <a:schemeClr val="dk1"/>
              </a:buClr>
              <a:buSzPts val="1860"/>
              <a:buNone/>
            </a:pPr>
            <a:r>
              <a:t/>
            </a:r>
            <a:endParaRPr sz="2060">
              <a:solidFill>
                <a:srgbClr val="000000"/>
              </a:solidFill>
              <a:latin typeface="Montserrat"/>
              <a:ea typeface="Montserrat"/>
              <a:cs typeface="Montserrat"/>
              <a:sym typeface="Montserrat"/>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4" name="Shape 964"/>
        <p:cNvGrpSpPr/>
        <p:nvPr/>
      </p:nvGrpSpPr>
      <p:grpSpPr>
        <a:xfrm>
          <a:off x="0" y="0"/>
          <a:ext cx="0" cy="0"/>
          <a:chOff x="0" y="0"/>
          <a:chExt cx="0" cy="0"/>
        </a:xfrm>
      </p:grpSpPr>
      <p:sp>
        <p:nvSpPr>
          <p:cNvPr id="965" name="Google Shape;965;g2848b106025_0_99"/>
          <p:cNvSpPr txBox="1"/>
          <p:nvPr>
            <p:ph type="title"/>
          </p:nvPr>
        </p:nvSpPr>
        <p:spPr>
          <a:xfrm>
            <a:off x="955600" y="2938550"/>
            <a:ext cx="10515600" cy="1325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990"/>
              <a:buNone/>
            </a:pPr>
            <a:r>
              <a:rPr lang="en-GB" sz="2860">
                <a:latin typeface="Montserrat"/>
                <a:ea typeface="Montserrat"/>
                <a:cs typeface="Montserrat"/>
                <a:sym typeface="Montserrat"/>
              </a:rPr>
              <a:t>Unifrog is our all inclusive careers and progression resource with information on everyone.</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rPr lang="en-GB" sz="2860">
                <a:latin typeface="Montserrat"/>
                <a:ea typeface="Montserrat"/>
                <a:cs typeface="Montserrat"/>
                <a:sym typeface="Montserrat"/>
              </a:rPr>
              <a:t>Every student has access to it and should have built a strong profile of activities and skills over the last couple of years.  In particular, by logging Work Experience, STP activities and other opportunities they have taken.  </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rPr lang="en-GB" sz="2860">
                <a:latin typeface="Montserrat"/>
                <a:ea typeface="Montserrat"/>
                <a:cs typeface="Montserrat"/>
                <a:sym typeface="Montserrat"/>
              </a:rPr>
              <a:t>From this, they can build their Personal Statement and CV.  </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t/>
            </a:r>
            <a:endParaRPr sz="2860">
              <a:latin typeface="Montserrat"/>
              <a:ea typeface="Montserrat"/>
              <a:cs typeface="Montserrat"/>
              <a:sym typeface="Montserrat"/>
            </a:endParaRPr>
          </a:p>
          <a:p>
            <a:pPr indent="0" lvl="0" marL="0" rtl="0" algn="l">
              <a:lnSpc>
                <a:spcPct val="90000"/>
              </a:lnSpc>
              <a:spcBef>
                <a:spcPts val="0"/>
              </a:spcBef>
              <a:spcAft>
                <a:spcPts val="0"/>
              </a:spcAft>
              <a:buSzPts val="990"/>
              <a:buNone/>
            </a:pPr>
            <a:r>
              <a:rPr lang="en-GB" sz="2860">
                <a:latin typeface="Montserrat"/>
                <a:ea typeface="Montserrat"/>
                <a:cs typeface="Montserrat"/>
                <a:sym typeface="Montserrat"/>
              </a:rPr>
              <a:t>Parents have a trial account to use to see what it is like, please do, it’s great!  See the last slide for your login, available until December.</a:t>
            </a:r>
            <a:endParaRPr sz="2860">
              <a:latin typeface="Montserrat"/>
              <a:ea typeface="Montserrat"/>
              <a:cs typeface="Montserrat"/>
              <a:sym typeface="Montserrat"/>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970" name="Shape 970"/>
        <p:cNvGrpSpPr/>
        <p:nvPr/>
      </p:nvGrpSpPr>
      <p:grpSpPr>
        <a:xfrm>
          <a:off x="0" y="0"/>
          <a:ext cx="0" cy="0"/>
          <a:chOff x="0" y="0"/>
          <a:chExt cx="0" cy="0"/>
        </a:xfrm>
      </p:grpSpPr>
      <p:sp>
        <p:nvSpPr>
          <p:cNvPr id="971" name="Google Shape;971;g154526d6ecb_0_167"/>
          <p:cNvSpPr/>
          <p:nvPr/>
        </p:nvSpPr>
        <p:spPr>
          <a:xfrm>
            <a:off x="9287228" y="356620"/>
            <a:ext cx="2163600" cy="2007300"/>
          </a:xfrm>
          <a:prstGeom prst="roundRect">
            <a:avLst>
              <a:gd fmla="val 16667"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72" name="Google Shape;972;g154526d6ecb_0_167"/>
          <p:cNvSpPr txBox="1"/>
          <p:nvPr/>
        </p:nvSpPr>
        <p:spPr>
          <a:xfrm>
            <a:off x="1440191" y="3155576"/>
            <a:ext cx="8928900" cy="1569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800"/>
              <a:buFont typeface="Arial"/>
              <a:buNone/>
            </a:pPr>
            <a:r>
              <a:rPr b="0" i="0" lang="en-GB" sz="4800" u="none" cap="none" strike="noStrike">
                <a:solidFill>
                  <a:schemeClr val="lt1"/>
                </a:solidFill>
                <a:latin typeface="Open Sans"/>
                <a:ea typeface="Open Sans"/>
                <a:cs typeface="Open Sans"/>
                <a:sym typeface="Open Sans"/>
              </a:rPr>
              <a:t>Introduction to Unifrog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4800"/>
              <a:buFont typeface="Arial"/>
              <a:buNone/>
            </a:pPr>
            <a:r>
              <a:rPr b="0" i="0" lang="en-GB" sz="4800" u="none" cap="none" strike="noStrike">
                <a:solidFill>
                  <a:schemeClr val="lt1"/>
                </a:solidFill>
                <a:latin typeface="Open Sans"/>
                <a:ea typeface="Open Sans"/>
                <a:cs typeface="Open Sans"/>
                <a:sym typeface="Open Sans"/>
              </a:rPr>
              <a:t>for parents</a:t>
            </a:r>
            <a:endParaRPr b="0" i="0" sz="1400" u="none" cap="none" strike="noStrike">
              <a:solidFill>
                <a:srgbClr val="000000"/>
              </a:solidFill>
              <a:latin typeface="Arial"/>
              <a:ea typeface="Arial"/>
              <a:cs typeface="Arial"/>
              <a:sym typeface="Arial"/>
            </a:endParaRPr>
          </a:p>
        </p:txBody>
      </p:sp>
      <p:sp>
        <p:nvSpPr>
          <p:cNvPr id="973" name="Google Shape;973;g154526d6ecb_0_167"/>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pic>
        <p:nvPicPr>
          <p:cNvPr id="974" name="Google Shape;974;g154526d6ecb_0_167"/>
          <p:cNvPicPr preferRelativeResize="0"/>
          <p:nvPr/>
        </p:nvPicPr>
        <p:blipFill rotWithShape="1">
          <a:blip r:embed="rId4">
            <a:alphaModFix/>
          </a:blip>
          <a:srcRect b="0" l="0" r="0" t="0"/>
          <a:stretch/>
        </p:blipFill>
        <p:spPr>
          <a:xfrm>
            <a:off x="9482324" y="397059"/>
            <a:ext cx="1403607" cy="1444755"/>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79" name="Shape 979"/>
        <p:cNvGrpSpPr/>
        <p:nvPr/>
      </p:nvGrpSpPr>
      <p:grpSpPr>
        <a:xfrm>
          <a:off x="0" y="0"/>
          <a:ext cx="0" cy="0"/>
          <a:chOff x="0" y="0"/>
          <a:chExt cx="0" cy="0"/>
        </a:xfrm>
      </p:grpSpPr>
      <p:sp>
        <p:nvSpPr>
          <p:cNvPr id="980" name="Google Shape;980;g3490d1e0caa_0_90"/>
          <p:cNvSpPr/>
          <p:nvPr/>
        </p:nvSpPr>
        <p:spPr>
          <a:xfrm>
            <a:off x="9287228" y="356620"/>
            <a:ext cx="2163600" cy="2007300"/>
          </a:xfrm>
          <a:prstGeom prst="roundRect">
            <a:avLst>
              <a:gd fmla="val 16667"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81" name="Google Shape;981;g3490d1e0caa_0_90"/>
          <p:cNvSpPr txBox="1"/>
          <p:nvPr/>
        </p:nvSpPr>
        <p:spPr>
          <a:xfrm>
            <a:off x="177350" y="3024475"/>
            <a:ext cx="11811300" cy="2678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800"/>
              <a:buFont typeface="Arial"/>
              <a:buNone/>
            </a:pPr>
            <a:r>
              <a:rPr b="0" i="0" lang="en-GB" sz="4200" u="none" cap="none" strike="noStrike">
                <a:solidFill>
                  <a:schemeClr val="lt1"/>
                </a:solidFill>
                <a:latin typeface="Open Sans"/>
                <a:ea typeface="Open Sans"/>
                <a:cs typeface="Open Sans"/>
                <a:sym typeface="Open Sans"/>
              </a:rPr>
              <a:t>Unifrog is an online platform that helps students explore </a:t>
            </a:r>
            <a:r>
              <a:rPr b="1" i="0" lang="en-GB" sz="4200" u="none" cap="none" strike="noStrike">
                <a:solidFill>
                  <a:schemeClr val="lt1"/>
                </a:solidFill>
                <a:latin typeface="Open Sans"/>
                <a:ea typeface="Open Sans"/>
                <a:cs typeface="Open Sans"/>
                <a:sym typeface="Open Sans"/>
              </a:rPr>
              <a:t>career pathways</a:t>
            </a:r>
            <a:r>
              <a:rPr b="0" i="0" lang="en-GB" sz="4200" u="none" cap="none" strike="noStrike">
                <a:solidFill>
                  <a:schemeClr val="lt1"/>
                </a:solidFill>
                <a:latin typeface="Open Sans"/>
                <a:ea typeface="Open Sans"/>
                <a:cs typeface="Open Sans"/>
                <a:sym typeface="Open Sans"/>
              </a:rPr>
              <a:t>, </a:t>
            </a:r>
            <a:r>
              <a:rPr b="1" i="0" lang="en-GB" sz="4200" u="none" cap="none" strike="noStrike">
                <a:solidFill>
                  <a:schemeClr val="lt1"/>
                </a:solidFill>
                <a:latin typeface="Open Sans"/>
                <a:ea typeface="Open Sans"/>
                <a:cs typeface="Open Sans"/>
                <a:sym typeface="Open Sans"/>
              </a:rPr>
              <a:t>compare universities</a:t>
            </a:r>
            <a:r>
              <a:rPr b="0" i="0" lang="en-GB" sz="4200" u="none" cap="none" strike="noStrike">
                <a:solidFill>
                  <a:schemeClr val="lt1"/>
                </a:solidFill>
                <a:latin typeface="Open Sans"/>
                <a:ea typeface="Open Sans"/>
                <a:cs typeface="Open Sans"/>
                <a:sym typeface="Open Sans"/>
              </a:rPr>
              <a:t> and </a:t>
            </a:r>
            <a:r>
              <a:rPr b="1" i="0" lang="en-GB" sz="4200" u="none" cap="none" strike="noStrike">
                <a:solidFill>
                  <a:schemeClr val="lt1"/>
                </a:solidFill>
                <a:latin typeface="Open Sans"/>
                <a:ea typeface="Open Sans"/>
                <a:cs typeface="Open Sans"/>
                <a:sym typeface="Open Sans"/>
              </a:rPr>
              <a:t>apprenticeships</a:t>
            </a:r>
            <a:r>
              <a:rPr b="0" i="0" lang="en-GB" sz="4200" u="none" cap="none" strike="noStrike">
                <a:solidFill>
                  <a:schemeClr val="lt1"/>
                </a:solidFill>
                <a:latin typeface="Open Sans"/>
                <a:ea typeface="Open Sans"/>
                <a:cs typeface="Open Sans"/>
                <a:sym typeface="Open Sans"/>
              </a:rPr>
              <a:t>, and </a:t>
            </a:r>
            <a:r>
              <a:rPr b="1" i="0" lang="en-GB" sz="4200" u="none" cap="none" strike="noStrike">
                <a:solidFill>
                  <a:schemeClr val="lt1"/>
                </a:solidFill>
                <a:latin typeface="Open Sans"/>
                <a:ea typeface="Open Sans"/>
                <a:cs typeface="Open Sans"/>
                <a:sym typeface="Open Sans"/>
              </a:rPr>
              <a:t>manage their applications all in one place.</a:t>
            </a:r>
            <a:endParaRPr b="1" i="0" sz="800" u="none" cap="none" strike="noStrike">
              <a:solidFill>
                <a:srgbClr val="000000"/>
              </a:solidFill>
              <a:latin typeface="Arial"/>
              <a:ea typeface="Arial"/>
              <a:cs typeface="Arial"/>
              <a:sym typeface="Arial"/>
            </a:endParaRPr>
          </a:p>
        </p:txBody>
      </p:sp>
      <p:sp>
        <p:nvSpPr>
          <p:cNvPr id="982" name="Google Shape;982;g3490d1e0caa_0_90"/>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pic>
        <p:nvPicPr>
          <p:cNvPr id="983" name="Google Shape;983;g3490d1e0caa_0_90"/>
          <p:cNvPicPr preferRelativeResize="0"/>
          <p:nvPr/>
        </p:nvPicPr>
        <p:blipFill rotWithShape="1">
          <a:blip r:embed="rId4">
            <a:alphaModFix/>
          </a:blip>
          <a:srcRect b="0" l="0" r="0" t="0"/>
          <a:stretch/>
        </p:blipFill>
        <p:spPr>
          <a:xfrm>
            <a:off x="9482324" y="397059"/>
            <a:ext cx="1403607" cy="1444755"/>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987" name="Shape 987"/>
        <p:cNvGrpSpPr/>
        <p:nvPr/>
      </p:nvGrpSpPr>
      <p:grpSpPr>
        <a:xfrm>
          <a:off x="0" y="0"/>
          <a:ext cx="0" cy="0"/>
          <a:chOff x="0" y="0"/>
          <a:chExt cx="0" cy="0"/>
        </a:xfrm>
      </p:grpSpPr>
      <p:sp>
        <p:nvSpPr>
          <p:cNvPr id="988" name="Google Shape;988;g154526d6ecb_0_175"/>
          <p:cNvSpPr txBox="1"/>
          <p:nvPr/>
        </p:nvSpPr>
        <p:spPr>
          <a:xfrm>
            <a:off x="179294" y="430306"/>
            <a:ext cx="117441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none" cap="none" strike="noStrike">
                <a:solidFill>
                  <a:srgbClr val="4BC7C8"/>
                </a:solidFill>
                <a:latin typeface="Open Sans"/>
                <a:ea typeface="Open Sans"/>
                <a:cs typeface="Open Sans"/>
                <a:sym typeface="Open Sans"/>
              </a:rPr>
              <a:t>What is Unifrog?</a:t>
            </a:r>
            <a:endParaRPr b="0" i="0" sz="1400" u="none" cap="none" strike="noStrike">
              <a:solidFill>
                <a:srgbClr val="000000"/>
              </a:solidFill>
              <a:latin typeface="Arial"/>
              <a:ea typeface="Arial"/>
              <a:cs typeface="Arial"/>
              <a:sym typeface="Arial"/>
            </a:endParaRPr>
          </a:p>
        </p:txBody>
      </p:sp>
      <p:sp>
        <p:nvSpPr>
          <p:cNvPr id="989" name="Google Shape;989;g154526d6ecb_0_175"/>
          <p:cNvSpPr txBox="1"/>
          <p:nvPr/>
        </p:nvSpPr>
        <p:spPr>
          <a:xfrm>
            <a:off x="341576" y="1270672"/>
            <a:ext cx="11419200" cy="34785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200"/>
              <a:buFont typeface="Arial"/>
              <a:buChar char="•"/>
            </a:pPr>
            <a:r>
              <a:rPr b="0" i="0" lang="en-GB" sz="2200" u="none" cap="none" strike="noStrike">
                <a:solidFill>
                  <a:schemeClr val="dk1"/>
                </a:solidFill>
                <a:latin typeface="Open Sans"/>
                <a:ea typeface="Open Sans"/>
                <a:cs typeface="Open Sans"/>
                <a:sym typeface="Open Sans"/>
              </a:rPr>
              <a:t>Unifrog believe that destinations - where students end up after school - is even more important than their academic performance. They partner with schools to support students to progress into the best opportunity for them.</a:t>
            </a:r>
            <a:endParaRPr b="0" i="0" sz="1400" u="none" cap="none" strike="noStrike">
              <a:solidFill>
                <a:srgbClr val="000000"/>
              </a:solidFill>
              <a:latin typeface="Arial"/>
              <a:ea typeface="Arial"/>
              <a:cs typeface="Arial"/>
              <a:sym typeface="Arial"/>
            </a:endParaRPr>
          </a:p>
          <a:p>
            <a:pPr indent="-203200" lvl="0" marL="342900" marR="0" rtl="0" algn="l">
              <a:lnSpc>
                <a:spcPct val="150000"/>
              </a:lnSpc>
              <a:spcBef>
                <a:spcPts val="0"/>
              </a:spcBef>
              <a:spcAft>
                <a:spcPts val="0"/>
              </a:spcAft>
              <a:buClr>
                <a:schemeClr val="dk1"/>
              </a:buClr>
              <a:buSzPts val="2200"/>
              <a:buFont typeface="Arial"/>
              <a:buNone/>
            </a:pPr>
            <a:r>
              <a:t/>
            </a:r>
            <a:endParaRPr b="0" i="0" sz="2200" u="none" cap="none" strike="noStrike">
              <a:solidFill>
                <a:schemeClr val="dk1"/>
              </a:solidFill>
              <a:latin typeface="Open Sans"/>
              <a:ea typeface="Open Sans"/>
              <a:cs typeface="Open Sans"/>
              <a:sym typeface="Open Sans"/>
            </a:endParaRPr>
          </a:p>
          <a:p>
            <a:pPr indent="-342900" lvl="0" marL="342900" marR="0" rtl="0" algn="l">
              <a:lnSpc>
                <a:spcPct val="150000"/>
              </a:lnSpc>
              <a:spcBef>
                <a:spcPts val="0"/>
              </a:spcBef>
              <a:spcAft>
                <a:spcPts val="0"/>
              </a:spcAft>
              <a:buClr>
                <a:schemeClr val="dk1"/>
              </a:buClr>
              <a:buSzPts val="2200"/>
              <a:buFont typeface="Arial"/>
              <a:buChar char="•"/>
            </a:pPr>
            <a:r>
              <a:rPr b="0" i="0" lang="en-GB" sz="2200" u="none" cap="none" strike="noStrike">
                <a:solidFill>
                  <a:schemeClr val="dk1"/>
                </a:solidFill>
                <a:latin typeface="Open Sans"/>
                <a:ea typeface="Open Sans"/>
                <a:cs typeface="Open Sans"/>
                <a:sym typeface="Open Sans"/>
              </a:rPr>
              <a:t>Unifrog do this by providing a one-stop-shop where students can explore their interests, then find and successfully apply for their best next-step after school.</a:t>
            </a:r>
            <a:endParaRPr b="0" i="0" sz="1400" u="none" cap="none" strike="noStrike">
              <a:solidFill>
                <a:srgbClr val="000000"/>
              </a:solidFill>
              <a:latin typeface="Arial"/>
              <a:ea typeface="Arial"/>
              <a:cs typeface="Arial"/>
              <a:sym typeface="Arial"/>
            </a:endParaRPr>
          </a:p>
          <a:p>
            <a:pPr indent="-203200" lvl="0" marL="342900" marR="0" rtl="0" algn="l">
              <a:lnSpc>
                <a:spcPct val="150000"/>
              </a:lnSpc>
              <a:spcBef>
                <a:spcPts val="0"/>
              </a:spcBef>
              <a:spcAft>
                <a:spcPts val="0"/>
              </a:spcAft>
              <a:buClr>
                <a:schemeClr val="dk1"/>
              </a:buClr>
              <a:buSzPts val="2200"/>
              <a:buFont typeface="Arial"/>
              <a:buNone/>
            </a:pPr>
            <a:r>
              <a:t/>
            </a:r>
            <a:endParaRPr b="0" i="0" sz="2200" u="none" cap="none" strike="noStrike">
              <a:solidFill>
                <a:schemeClr val="dk1"/>
              </a:solidFill>
              <a:latin typeface="Open Sans"/>
              <a:ea typeface="Open Sans"/>
              <a:cs typeface="Open Sans"/>
              <a:sym typeface="Open Sans"/>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994" name="Shape 994"/>
        <p:cNvGrpSpPr/>
        <p:nvPr/>
      </p:nvGrpSpPr>
      <p:grpSpPr>
        <a:xfrm>
          <a:off x="0" y="0"/>
          <a:ext cx="0" cy="0"/>
          <a:chOff x="0" y="0"/>
          <a:chExt cx="0" cy="0"/>
        </a:xfrm>
      </p:grpSpPr>
      <p:sp>
        <p:nvSpPr>
          <p:cNvPr id="995" name="Google Shape;995;g154526d6ecb_0_180"/>
          <p:cNvSpPr txBox="1"/>
          <p:nvPr/>
        </p:nvSpPr>
        <p:spPr>
          <a:xfrm>
            <a:off x="179294" y="430306"/>
            <a:ext cx="117441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none" cap="none" strike="noStrike">
                <a:solidFill>
                  <a:srgbClr val="4BC7C8"/>
                </a:solidFill>
                <a:latin typeface="Open Sans"/>
                <a:ea typeface="Open Sans"/>
                <a:cs typeface="Open Sans"/>
                <a:sym typeface="Open Sans"/>
              </a:rPr>
              <a:t>Unifrog introduction for parents</a:t>
            </a:r>
            <a:endParaRPr b="0" i="0" sz="1400" u="none" cap="none" strike="noStrike">
              <a:solidFill>
                <a:srgbClr val="000000"/>
              </a:solidFill>
              <a:latin typeface="Arial"/>
              <a:ea typeface="Arial"/>
              <a:cs typeface="Arial"/>
              <a:sym typeface="Arial"/>
            </a:endParaRPr>
          </a:p>
        </p:txBody>
      </p:sp>
      <p:pic>
        <p:nvPicPr>
          <p:cNvPr id="996" name="Google Shape;996;g154526d6ecb_0_180">
            <a:hlinkClick r:id="rId4"/>
          </p:cNvPr>
          <p:cNvPicPr preferRelativeResize="0"/>
          <p:nvPr/>
        </p:nvPicPr>
        <p:blipFill rotWithShape="1">
          <a:blip r:embed="rId5">
            <a:alphaModFix/>
          </a:blip>
          <a:srcRect b="0" l="0" r="0" t="0"/>
          <a:stretch/>
        </p:blipFill>
        <p:spPr>
          <a:xfrm>
            <a:off x="2298572" y="1319747"/>
            <a:ext cx="7253275" cy="4368050"/>
          </a:xfrm>
          <a:prstGeom prst="rect">
            <a:avLst/>
          </a:prstGeom>
          <a:noFill/>
          <a:ln>
            <a:noFill/>
          </a:ln>
        </p:spPr>
      </p:pic>
      <p:sp>
        <p:nvSpPr>
          <p:cNvPr id="997" name="Google Shape;997;g154526d6ecb_0_180"/>
          <p:cNvSpPr txBox="1"/>
          <p:nvPr/>
        </p:nvSpPr>
        <p:spPr>
          <a:xfrm>
            <a:off x="10173525" y="2230075"/>
            <a:ext cx="1115100" cy="61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Montserrat Light"/>
                <a:ea typeface="Montserrat Light"/>
                <a:cs typeface="Montserrat Light"/>
                <a:sym typeface="Montserrat Light"/>
              </a:rPr>
              <a:t>Click to watch!</a:t>
            </a:r>
            <a:endParaRPr b="0" i="0" sz="1400" u="none" cap="none" strike="noStrike">
              <a:solidFill>
                <a:srgbClr val="000000"/>
              </a:solidFill>
              <a:latin typeface="Montserrat Light"/>
              <a:ea typeface="Montserrat Light"/>
              <a:cs typeface="Montserrat Light"/>
              <a:sym typeface="Montserrat Light"/>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001" name="Shape 1001"/>
        <p:cNvGrpSpPr/>
        <p:nvPr/>
      </p:nvGrpSpPr>
      <p:grpSpPr>
        <a:xfrm>
          <a:off x="0" y="0"/>
          <a:ext cx="0" cy="0"/>
          <a:chOff x="0" y="0"/>
          <a:chExt cx="0" cy="0"/>
        </a:xfrm>
      </p:grpSpPr>
      <p:sp>
        <p:nvSpPr>
          <p:cNvPr id="1002" name="Google Shape;1002;g154526d6ecb_0_187"/>
          <p:cNvSpPr txBox="1"/>
          <p:nvPr/>
        </p:nvSpPr>
        <p:spPr>
          <a:xfrm>
            <a:off x="4779479" y="504454"/>
            <a:ext cx="3458100" cy="403200"/>
          </a:xfrm>
          <a:prstGeom prst="rect">
            <a:avLst/>
          </a:prstGeom>
          <a:noFill/>
          <a:ln>
            <a:noFill/>
          </a:ln>
        </p:spPr>
        <p:txBody>
          <a:bodyPr anchorCtr="0" anchor="b" bIns="45700" lIns="91425" spcFirstLastPara="1" rIns="91425" wrap="square" tIns="45700">
            <a:noAutofit/>
          </a:bodyPr>
          <a:lstStyle/>
          <a:p>
            <a:pPr indent="0" lvl="0" marL="0" marR="0" rtl="0" algn="ctr">
              <a:lnSpc>
                <a:spcPct val="80000"/>
              </a:lnSpc>
              <a:spcBef>
                <a:spcPts val="0"/>
              </a:spcBef>
              <a:spcAft>
                <a:spcPts val="0"/>
              </a:spcAft>
              <a:buClr>
                <a:srgbClr val="595959"/>
              </a:buClr>
              <a:buSzPts val="2590"/>
              <a:buFont typeface="Calibri"/>
              <a:buNone/>
            </a:pPr>
            <a:r>
              <a:t/>
            </a:r>
            <a:endParaRPr b="0" i="0" sz="1800" u="none" cap="none" strike="noStrike">
              <a:solidFill>
                <a:schemeClr val="dk1"/>
              </a:solidFill>
              <a:latin typeface="Calibri"/>
              <a:ea typeface="Calibri"/>
              <a:cs typeface="Calibri"/>
              <a:sym typeface="Calibri"/>
            </a:endParaRPr>
          </a:p>
        </p:txBody>
      </p:sp>
      <p:sp>
        <p:nvSpPr>
          <p:cNvPr id="1003" name="Google Shape;1003;g154526d6ecb_0_187"/>
          <p:cNvSpPr txBox="1"/>
          <p:nvPr/>
        </p:nvSpPr>
        <p:spPr>
          <a:xfrm>
            <a:off x="179294" y="430306"/>
            <a:ext cx="117441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none" cap="none" strike="noStrike">
                <a:solidFill>
                  <a:srgbClr val="4BC7C8"/>
                </a:solidFill>
                <a:latin typeface="Open Sans"/>
                <a:ea typeface="Open Sans"/>
                <a:cs typeface="Open Sans"/>
                <a:sym typeface="Open Sans"/>
              </a:rPr>
              <a:t>The Unifrog tools</a:t>
            </a:r>
            <a:endParaRPr b="0" i="0" sz="1400" u="none" cap="none" strike="noStrike">
              <a:solidFill>
                <a:srgbClr val="000000"/>
              </a:solidFill>
              <a:latin typeface="Arial"/>
              <a:ea typeface="Arial"/>
              <a:cs typeface="Arial"/>
              <a:sym typeface="Arial"/>
            </a:endParaRPr>
          </a:p>
        </p:txBody>
      </p:sp>
      <p:grpSp>
        <p:nvGrpSpPr>
          <p:cNvPr id="1004" name="Google Shape;1004;g154526d6ecb_0_187"/>
          <p:cNvGrpSpPr/>
          <p:nvPr/>
        </p:nvGrpSpPr>
        <p:grpSpPr>
          <a:xfrm>
            <a:off x="150020" y="1334306"/>
            <a:ext cx="11891928" cy="4405556"/>
            <a:chOff x="179294" y="1013673"/>
            <a:chExt cx="11891928" cy="4405556"/>
          </a:xfrm>
        </p:grpSpPr>
        <p:grpSp>
          <p:nvGrpSpPr>
            <p:cNvPr id="1005" name="Google Shape;1005;g154526d6ecb_0_187"/>
            <p:cNvGrpSpPr/>
            <p:nvPr/>
          </p:nvGrpSpPr>
          <p:grpSpPr>
            <a:xfrm>
              <a:off x="2574823" y="1013673"/>
              <a:ext cx="2299049" cy="1515432"/>
              <a:chOff x="2607132" y="1013674"/>
              <a:chExt cx="2299049" cy="1515432"/>
            </a:xfrm>
          </p:grpSpPr>
          <p:sp>
            <p:nvSpPr>
              <p:cNvPr id="1006" name="Google Shape;1006;g154526d6ecb_0_187"/>
              <p:cNvSpPr txBox="1"/>
              <p:nvPr/>
            </p:nvSpPr>
            <p:spPr>
              <a:xfrm>
                <a:off x="2858972" y="1013674"/>
                <a:ext cx="1799400" cy="461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95959"/>
                  </a:buClr>
                  <a:buSzPts val="1200"/>
                  <a:buFont typeface="Open Sans"/>
                  <a:buNone/>
                </a:pPr>
                <a:r>
                  <a:rPr b="1" i="0" lang="en-GB" sz="1200" u="none" cap="none" strike="noStrike">
                    <a:solidFill>
                      <a:srgbClr val="595959"/>
                    </a:solidFill>
                    <a:latin typeface="Open Sans"/>
                    <a:ea typeface="Open Sans"/>
                    <a:cs typeface="Open Sans"/>
                    <a:sym typeface="Open Sans"/>
                  </a:rPr>
                  <a:t>Recording what you’ve done</a:t>
                </a:r>
                <a:endParaRPr b="0" i="0" sz="1400" u="none" cap="none" strike="noStrike">
                  <a:solidFill>
                    <a:srgbClr val="000000"/>
                  </a:solidFill>
                  <a:latin typeface="Arial"/>
                  <a:ea typeface="Arial"/>
                  <a:cs typeface="Arial"/>
                  <a:sym typeface="Arial"/>
                </a:endParaRPr>
              </a:p>
            </p:txBody>
          </p:sp>
          <p:sp>
            <p:nvSpPr>
              <p:cNvPr id="1007" name="Google Shape;1007;g154526d6ecb_0_187"/>
              <p:cNvSpPr txBox="1"/>
              <p:nvPr/>
            </p:nvSpPr>
            <p:spPr>
              <a:xfrm>
                <a:off x="2611181" y="1528330"/>
                <a:ext cx="2295000" cy="301500"/>
              </a:xfrm>
              <a:prstGeom prst="rect">
                <a:avLst/>
              </a:prstGeom>
              <a:solidFill>
                <a:srgbClr val="E660A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Activities</a:t>
                </a:r>
                <a:endParaRPr b="0" i="0" sz="1200" u="none" cap="none" strike="noStrike">
                  <a:solidFill>
                    <a:srgbClr val="FFFFFF"/>
                  </a:solidFill>
                  <a:latin typeface="Open Sans"/>
                  <a:ea typeface="Open Sans"/>
                  <a:cs typeface="Open Sans"/>
                  <a:sym typeface="Open Sans"/>
                </a:endParaRPr>
              </a:p>
            </p:txBody>
          </p:sp>
          <p:sp>
            <p:nvSpPr>
              <p:cNvPr id="1008" name="Google Shape;1008;g154526d6ecb_0_187"/>
              <p:cNvSpPr txBox="1"/>
              <p:nvPr/>
            </p:nvSpPr>
            <p:spPr>
              <a:xfrm>
                <a:off x="2611181" y="1873919"/>
                <a:ext cx="2295000" cy="301500"/>
              </a:xfrm>
              <a:prstGeom prst="rect">
                <a:avLst/>
              </a:prstGeom>
              <a:solidFill>
                <a:srgbClr val="9B59B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Competencies</a:t>
                </a:r>
                <a:endParaRPr b="0" i="0" sz="1200" u="none" cap="none" strike="noStrike">
                  <a:solidFill>
                    <a:srgbClr val="FFFFFF"/>
                  </a:solidFill>
                  <a:latin typeface="Open Sans"/>
                  <a:ea typeface="Open Sans"/>
                  <a:cs typeface="Open Sans"/>
                  <a:sym typeface="Open Sans"/>
                </a:endParaRPr>
              </a:p>
            </p:txBody>
          </p:sp>
          <p:sp>
            <p:nvSpPr>
              <p:cNvPr id="1009" name="Google Shape;1009;g154526d6ecb_0_187"/>
              <p:cNvSpPr txBox="1"/>
              <p:nvPr/>
            </p:nvSpPr>
            <p:spPr>
              <a:xfrm>
                <a:off x="2607132" y="2227606"/>
                <a:ext cx="2295000" cy="301500"/>
              </a:xfrm>
              <a:prstGeom prst="rect">
                <a:avLst/>
              </a:prstGeom>
              <a:solidFill>
                <a:srgbClr val="5659D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Interactions</a:t>
                </a:r>
                <a:endParaRPr b="0" i="0" sz="1200" u="none" cap="none" strike="noStrike">
                  <a:solidFill>
                    <a:srgbClr val="FFFFFF"/>
                  </a:solidFill>
                  <a:latin typeface="Open Sans"/>
                  <a:ea typeface="Open Sans"/>
                  <a:cs typeface="Open Sans"/>
                  <a:sym typeface="Open Sans"/>
                </a:endParaRPr>
              </a:p>
            </p:txBody>
          </p:sp>
        </p:grpSp>
        <p:grpSp>
          <p:nvGrpSpPr>
            <p:cNvPr id="1010" name="Google Shape;1010;g154526d6ecb_0_187"/>
            <p:cNvGrpSpPr/>
            <p:nvPr/>
          </p:nvGrpSpPr>
          <p:grpSpPr>
            <a:xfrm>
              <a:off x="9775412" y="1147157"/>
              <a:ext cx="2295810" cy="1377746"/>
              <a:chOff x="9775412" y="1147157"/>
              <a:chExt cx="2295810" cy="1377746"/>
            </a:xfrm>
          </p:grpSpPr>
          <p:sp>
            <p:nvSpPr>
              <p:cNvPr id="1011" name="Google Shape;1011;g154526d6ecb_0_187"/>
              <p:cNvSpPr txBox="1"/>
              <p:nvPr/>
            </p:nvSpPr>
            <p:spPr>
              <a:xfrm>
                <a:off x="9925411" y="1147157"/>
                <a:ext cx="1996800" cy="276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95959"/>
                  </a:buClr>
                  <a:buSzPts val="1200"/>
                  <a:buFont typeface="Open Sans"/>
                  <a:buNone/>
                </a:pPr>
                <a:r>
                  <a:rPr b="1" i="0" lang="en-GB" sz="1200" u="none" cap="none" strike="noStrike">
                    <a:solidFill>
                      <a:srgbClr val="595959"/>
                    </a:solidFill>
                    <a:latin typeface="Open Sans"/>
                    <a:ea typeface="Open Sans"/>
                    <a:cs typeface="Open Sans"/>
                    <a:sym typeface="Open Sans"/>
                  </a:rPr>
                  <a:t>Making applications</a:t>
                </a:r>
                <a:endParaRPr b="0" i="0" sz="1400" u="none" cap="none" strike="noStrike">
                  <a:solidFill>
                    <a:srgbClr val="000000"/>
                  </a:solidFill>
                  <a:latin typeface="Arial"/>
                  <a:ea typeface="Arial"/>
                  <a:cs typeface="Arial"/>
                  <a:sym typeface="Arial"/>
                </a:endParaRPr>
              </a:p>
            </p:txBody>
          </p:sp>
          <p:sp>
            <p:nvSpPr>
              <p:cNvPr id="1012" name="Google Shape;1012;g154526d6ecb_0_187"/>
              <p:cNvSpPr txBox="1"/>
              <p:nvPr/>
            </p:nvSpPr>
            <p:spPr>
              <a:xfrm>
                <a:off x="9776222" y="1528330"/>
                <a:ext cx="2295000" cy="301500"/>
              </a:xfrm>
              <a:prstGeom prst="rect">
                <a:avLst/>
              </a:prstGeom>
              <a:solidFill>
                <a:srgbClr val="D04744"/>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Post 18 Intentions</a:t>
                </a:r>
                <a:endParaRPr b="0" i="0" sz="1200" u="none" cap="none" strike="noStrike">
                  <a:solidFill>
                    <a:srgbClr val="000000"/>
                  </a:solidFill>
                  <a:latin typeface="Open Sans"/>
                  <a:ea typeface="Open Sans"/>
                  <a:cs typeface="Open Sans"/>
                  <a:sym typeface="Open Sans"/>
                </a:endParaRPr>
              </a:p>
            </p:txBody>
          </p:sp>
          <p:sp>
            <p:nvSpPr>
              <p:cNvPr id="1013" name="Google Shape;1013;g154526d6ecb_0_187"/>
              <p:cNvSpPr txBox="1"/>
              <p:nvPr/>
            </p:nvSpPr>
            <p:spPr>
              <a:xfrm>
                <a:off x="9775412" y="2223403"/>
                <a:ext cx="2295000" cy="301500"/>
              </a:xfrm>
              <a:prstGeom prst="rect">
                <a:avLst/>
              </a:prstGeom>
              <a:solidFill>
                <a:srgbClr val="E84C5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Applications list </a:t>
                </a:r>
                <a:endParaRPr b="0" i="0" sz="1200" u="none" cap="none" strike="noStrike">
                  <a:solidFill>
                    <a:srgbClr val="000000"/>
                  </a:solidFill>
                  <a:latin typeface="Open Sans"/>
                  <a:ea typeface="Open Sans"/>
                  <a:cs typeface="Open Sans"/>
                  <a:sym typeface="Open Sans"/>
                </a:endParaRPr>
              </a:p>
            </p:txBody>
          </p:sp>
          <p:sp>
            <p:nvSpPr>
              <p:cNvPr id="1014" name="Google Shape;1014;g154526d6ecb_0_187"/>
              <p:cNvSpPr txBox="1"/>
              <p:nvPr/>
            </p:nvSpPr>
            <p:spPr>
              <a:xfrm>
                <a:off x="9775412" y="1873919"/>
                <a:ext cx="2295000" cy="301500"/>
              </a:xfrm>
              <a:prstGeom prst="rect">
                <a:avLst/>
              </a:prstGeom>
              <a:solidFill>
                <a:srgbClr val="D652B3"/>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Locker</a:t>
                </a:r>
                <a:endParaRPr b="0" i="0" sz="1200" u="none" cap="none" strike="noStrike">
                  <a:solidFill>
                    <a:srgbClr val="000000"/>
                  </a:solidFill>
                  <a:latin typeface="Open Sans"/>
                  <a:ea typeface="Open Sans"/>
                  <a:cs typeface="Open Sans"/>
                  <a:sym typeface="Open Sans"/>
                </a:endParaRPr>
              </a:p>
            </p:txBody>
          </p:sp>
        </p:grpSp>
        <p:grpSp>
          <p:nvGrpSpPr>
            <p:cNvPr id="1015" name="Google Shape;1015;g154526d6ecb_0_187"/>
            <p:cNvGrpSpPr/>
            <p:nvPr/>
          </p:nvGrpSpPr>
          <p:grpSpPr>
            <a:xfrm>
              <a:off x="4962214" y="1013673"/>
              <a:ext cx="2312974" cy="4405556"/>
              <a:chOff x="4962214" y="1013673"/>
              <a:chExt cx="2312974" cy="4405556"/>
            </a:xfrm>
          </p:grpSpPr>
          <p:sp>
            <p:nvSpPr>
              <p:cNvPr id="1016" name="Google Shape;1016;g154526d6ecb_0_187"/>
              <p:cNvSpPr txBox="1"/>
              <p:nvPr/>
            </p:nvSpPr>
            <p:spPr>
              <a:xfrm>
                <a:off x="5377990" y="1013673"/>
                <a:ext cx="1498200" cy="461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95959"/>
                  </a:buClr>
                  <a:buSzPts val="1200"/>
                  <a:buFont typeface="Open Sans"/>
                  <a:buNone/>
                </a:pPr>
                <a:r>
                  <a:rPr b="1" i="0" lang="en-GB" sz="1200" u="none" cap="none" strike="noStrike">
                    <a:solidFill>
                      <a:srgbClr val="595959"/>
                    </a:solidFill>
                    <a:latin typeface="Open Sans"/>
                    <a:ea typeface="Open Sans"/>
                    <a:cs typeface="Open Sans"/>
                    <a:sym typeface="Open Sans"/>
                  </a:rPr>
                  <a:t>Searching for opportunities</a:t>
                </a:r>
                <a:endParaRPr b="0" i="0" sz="1400" u="none" cap="none" strike="noStrike">
                  <a:solidFill>
                    <a:srgbClr val="000000"/>
                  </a:solidFill>
                  <a:latin typeface="Arial"/>
                  <a:ea typeface="Arial"/>
                  <a:cs typeface="Arial"/>
                  <a:sym typeface="Arial"/>
                </a:endParaRPr>
              </a:p>
            </p:txBody>
          </p:sp>
          <p:sp>
            <p:nvSpPr>
              <p:cNvPr id="1017" name="Google Shape;1017;g154526d6ecb_0_187"/>
              <p:cNvSpPr txBox="1"/>
              <p:nvPr/>
            </p:nvSpPr>
            <p:spPr>
              <a:xfrm>
                <a:off x="4962217" y="2939087"/>
                <a:ext cx="2296200" cy="301500"/>
              </a:xfrm>
              <a:prstGeom prst="rect">
                <a:avLst/>
              </a:prstGeom>
              <a:solidFill>
                <a:srgbClr val="F9050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Canadian universities</a:t>
                </a:r>
                <a:endParaRPr b="0" i="0" sz="1200" u="none" cap="none" strike="noStrike">
                  <a:solidFill>
                    <a:srgbClr val="FFFFFF"/>
                  </a:solidFill>
                  <a:latin typeface="Open Sans"/>
                  <a:ea typeface="Open Sans"/>
                  <a:cs typeface="Open Sans"/>
                  <a:sym typeface="Open Sans"/>
                </a:endParaRPr>
              </a:p>
            </p:txBody>
          </p:sp>
          <p:sp>
            <p:nvSpPr>
              <p:cNvPr id="1018" name="Google Shape;1018;g154526d6ecb_0_187"/>
              <p:cNvSpPr txBox="1"/>
              <p:nvPr/>
            </p:nvSpPr>
            <p:spPr>
              <a:xfrm>
                <a:off x="4978988" y="2580840"/>
                <a:ext cx="2296200" cy="301500"/>
              </a:xfrm>
              <a:prstGeom prst="rect">
                <a:avLst/>
              </a:prstGeom>
              <a:solidFill>
                <a:srgbClr val="007EFA"/>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Oxbridge</a:t>
                </a:r>
                <a:endParaRPr b="0" i="0" sz="1200" u="none" cap="none" strike="noStrike">
                  <a:solidFill>
                    <a:srgbClr val="000000"/>
                  </a:solidFill>
                  <a:latin typeface="Open Sans"/>
                  <a:ea typeface="Open Sans"/>
                  <a:cs typeface="Open Sans"/>
                  <a:sym typeface="Open Sans"/>
                </a:endParaRPr>
              </a:p>
            </p:txBody>
          </p:sp>
          <p:sp>
            <p:nvSpPr>
              <p:cNvPr id="1019" name="Google Shape;1019;g154526d6ecb_0_187"/>
              <p:cNvSpPr txBox="1"/>
              <p:nvPr/>
            </p:nvSpPr>
            <p:spPr>
              <a:xfrm>
                <a:off x="4978988" y="2228193"/>
                <a:ext cx="2296200" cy="301500"/>
              </a:xfrm>
              <a:prstGeom prst="rect">
                <a:avLst/>
              </a:prstGeom>
              <a:solidFill>
                <a:srgbClr val="6815AD"/>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European universities</a:t>
                </a:r>
                <a:endParaRPr b="0" i="0" sz="1200" u="none" cap="none" strike="noStrike">
                  <a:solidFill>
                    <a:srgbClr val="000000"/>
                  </a:solidFill>
                  <a:latin typeface="Open Sans"/>
                  <a:ea typeface="Open Sans"/>
                  <a:cs typeface="Open Sans"/>
                  <a:sym typeface="Open Sans"/>
                </a:endParaRPr>
              </a:p>
            </p:txBody>
          </p:sp>
          <p:sp>
            <p:nvSpPr>
              <p:cNvPr id="1020" name="Google Shape;1020;g154526d6ecb_0_187"/>
              <p:cNvSpPr txBox="1"/>
              <p:nvPr/>
            </p:nvSpPr>
            <p:spPr>
              <a:xfrm>
                <a:off x="4978988" y="1878277"/>
                <a:ext cx="2296200" cy="301500"/>
              </a:xfrm>
              <a:prstGeom prst="rect">
                <a:avLst/>
              </a:prstGeom>
              <a:solidFill>
                <a:srgbClr val="2E65B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US universities</a:t>
                </a:r>
                <a:endParaRPr b="0" i="0" sz="1200" u="none" cap="none" strike="noStrike">
                  <a:solidFill>
                    <a:srgbClr val="000000"/>
                  </a:solidFill>
                  <a:latin typeface="Open Sans"/>
                  <a:ea typeface="Open Sans"/>
                  <a:cs typeface="Open Sans"/>
                  <a:sym typeface="Open Sans"/>
                </a:endParaRPr>
              </a:p>
            </p:txBody>
          </p:sp>
          <p:sp>
            <p:nvSpPr>
              <p:cNvPr id="1021" name="Google Shape;1021;g154526d6ecb_0_187"/>
              <p:cNvSpPr txBox="1"/>
              <p:nvPr/>
            </p:nvSpPr>
            <p:spPr>
              <a:xfrm>
                <a:off x="4978988" y="1528330"/>
                <a:ext cx="2296200" cy="301500"/>
              </a:xfrm>
              <a:prstGeom prst="rect">
                <a:avLst/>
              </a:prstGeom>
              <a:solidFill>
                <a:srgbClr val="C0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UK universities</a:t>
                </a:r>
                <a:endParaRPr b="0" i="0" sz="1200" u="none" cap="none" strike="noStrike">
                  <a:solidFill>
                    <a:srgbClr val="FFFFFF"/>
                  </a:solidFill>
                  <a:latin typeface="Open Sans"/>
                  <a:ea typeface="Open Sans"/>
                  <a:cs typeface="Open Sans"/>
                  <a:sym typeface="Open Sans"/>
                </a:endParaRPr>
              </a:p>
            </p:txBody>
          </p:sp>
          <p:sp>
            <p:nvSpPr>
              <p:cNvPr id="1022" name="Google Shape;1022;g154526d6ecb_0_187"/>
              <p:cNvSpPr txBox="1"/>
              <p:nvPr/>
            </p:nvSpPr>
            <p:spPr>
              <a:xfrm>
                <a:off x="4962216" y="3295135"/>
                <a:ext cx="2296200" cy="301500"/>
              </a:xfrm>
              <a:prstGeom prst="rect">
                <a:avLst/>
              </a:prstGeom>
              <a:solidFill>
                <a:srgbClr val="16DD3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Asian universities</a:t>
                </a:r>
                <a:endParaRPr b="0" i="0" sz="1200" u="none" cap="none" strike="noStrike">
                  <a:solidFill>
                    <a:srgbClr val="FFFFFF"/>
                  </a:solidFill>
                  <a:latin typeface="Open Sans"/>
                  <a:ea typeface="Open Sans"/>
                  <a:cs typeface="Open Sans"/>
                  <a:sym typeface="Open Sans"/>
                </a:endParaRPr>
              </a:p>
            </p:txBody>
          </p:sp>
          <p:sp>
            <p:nvSpPr>
              <p:cNvPr id="1023" name="Google Shape;1023;g154526d6ecb_0_187"/>
              <p:cNvSpPr txBox="1"/>
              <p:nvPr/>
            </p:nvSpPr>
            <p:spPr>
              <a:xfrm>
                <a:off x="4962216" y="3657162"/>
                <a:ext cx="2296200" cy="301500"/>
              </a:xfrm>
              <a:prstGeom prst="rect">
                <a:avLst/>
              </a:prstGeom>
              <a:solidFill>
                <a:srgbClr val="3C85C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Australasian universities</a:t>
                </a:r>
                <a:endParaRPr b="0" i="0" sz="1200" u="none" cap="none" strike="noStrike">
                  <a:solidFill>
                    <a:srgbClr val="FFFFFF"/>
                  </a:solidFill>
                  <a:latin typeface="Open Sans"/>
                  <a:ea typeface="Open Sans"/>
                  <a:cs typeface="Open Sans"/>
                  <a:sym typeface="Open Sans"/>
                </a:endParaRPr>
              </a:p>
            </p:txBody>
          </p:sp>
          <p:sp>
            <p:nvSpPr>
              <p:cNvPr id="1024" name="Google Shape;1024;g154526d6ecb_0_187"/>
              <p:cNvSpPr txBox="1"/>
              <p:nvPr/>
            </p:nvSpPr>
            <p:spPr>
              <a:xfrm>
                <a:off x="4962214" y="4752071"/>
                <a:ext cx="2296200" cy="301500"/>
              </a:xfrm>
              <a:prstGeom prst="rect">
                <a:avLst/>
              </a:prstGeom>
              <a:solidFill>
                <a:srgbClr val="B54F0D"/>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Special Opportunities</a:t>
                </a:r>
                <a:endParaRPr b="0" i="0" sz="1200" u="none" cap="none" strike="noStrike">
                  <a:solidFill>
                    <a:srgbClr val="FFFFFF"/>
                  </a:solidFill>
                  <a:latin typeface="Open Sans"/>
                  <a:ea typeface="Open Sans"/>
                  <a:cs typeface="Open Sans"/>
                  <a:sym typeface="Open Sans"/>
                </a:endParaRPr>
              </a:p>
            </p:txBody>
          </p:sp>
          <p:sp>
            <p:nvSpPr>
              <p:cNvPr id="1025" name="Google Shape;1025;g154526d6ecb_0_187"/>
              <p:cNvSpPr txBox="1"/>
              <p:nvPr/>
            </p:nvSpPr>
            <p:spPr>
              <a:xfrm>
                <a:off x="4962215" y="4019189"/>
                <a:ext cx="2296200" cy="301500"/>
              </a:xfrm>
              <a:prstGeom prst="rect">
                <a:avLst/>
              </a:prstGeom>
              <a:solidFill>
                <a:srgbClr val="755B99"/>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ME and African universities</a:t>
                </a:r>
                <a:endParaRPr b="0" i="0" sz="1200" u="none" cap="none" strike="noStrike">
                  <a:solidFill>
                    <a:srgbClr val="FFFFFF"/>
                  </a:solidFill>
                  <a:latin typeface="Open Sans"/>
                  <a:ea typeface="Open Sans"/>
                  <a:cs typeface="Open Sans"/>
                  <a:sym typeface="Open Sans"/>
                </a:endParaRPr>
              </a:p>
            </p:txBody>
          </p:sp>
          <p:sp>
            <p:nvSpPr>
              <p:cNvPr id="1026" name="Google Shape;1026;g154526d6ecb_0_187"/>
              <p:cNvSpPr txBox="1"/>
              <p:nvPr/>
            </p:nvSpPr>
            <p:spPr>
              <a:xfrm>
                <a:off x="4962214" y="4386413"/>
                <a:ext cx="2296200" cy="301500"/>
              </a:xfrm>
              <a:prstGeom prst="rect">
                <a:avLst/>
              </a:prstGeom>
              <a:solidFill>
                <a:srgbClr val="34653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Irish universities</a:t>
                </a:r>
                <a:endParaRPr b="0" i="0" sz="1200" u="none" cap="none" strike="noStrike">
                  <a:solidFill>
                    <a:srgbClr val="FFFFFF"/>
                  </a:solidFill>
                  <a:latin typeface="Open Sans"/>
                  <a:ea typeface="Open Sans"/>
                  <a:cs typeface="Open Sans"/>
                  <a:sym typeface="Open Sans"/>
                </a:endParaRPr>
              </a:p>
            </p:txBody>
          </p:sp>
          <p:sp>
            <p:nvSpPr>
              <p:cNvPr id="1027" name="Google Shape;1027;g154526d6ecb_0_187"/>
              <p:cNvSpPr txBox="1"/>
              <p:nvPr/>
            </p:nvSpPr>
            <p:spPr>
              <a:xfrm>
                <a:off x="4962214" y="5117729"/>
                <a:ext cx="2296200" cy="301500"/>
              </a:xfrm>
              <a:prstGeom prst="rect">
                <a:avLst/>
              </a:prstGeom>
              <a:solidFill>
                <a:srgbClr val="0B434A"/>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Events</a:t>
                </a:r>
                <a:endParaRPr b="0" i="0" sz="1200" u="none" cap="none" strike="noStrike">
                  <a:solidFill>
                    <a:srgbClr val="FFFFFF"/>
                  </a:solidFill>
                  <a:latin typeface="Open Sans"/>
                  <a:ea typeface="Open Sans"/>
                  <a:cs typeface="Open Sans"/>
                  <a:sym typeface="Open Sans"/>
                </a:endParaRPr>
              </a:p>
            </p:txBody>
          </p:sp>
        </p:grpSp>
        <p:grpSp>
          <p:nvGrpSpPr>
            <p:cNvPr id="1028" name="Google Shape;1028;g154526d6ecb_0_187"/>
            <p:cNvGrpSpPr/>
            <p:nvPr/>
          </p:nvGrpSpPr>
          <p:grpSpPr>
            <a:xfrm>
              <a:off x="7367696" y="1013673"/>
              <a:ext cx="2295000" cy="3281939"/>
              <a:chOff x="7352952" y="1013673"/>
              <a:chExt cx="2295000" cy="3281939"/>
            </a:xfrm>
          </p:grpSpPr>
          <p:sp>
            <p:nvSpPr>
              <p:cNvPr id="1029" name="Google Shape;1029;g154526d6ecb_0_187"/>
              <p:cNvSpPr txBox="1"/>
              <p:nvPr/>
            </p:nvSpPr>
            <p:spPr>
              <a:xfrm>
                <a:off x="7592629" y="1013673"/>
                <a:ext cx="1815600" cy="461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95959"/>
                  </a:buClr>
                  <a:buSzPts val="1200"/>
                  <a:buFont typeface="Open Sans"/>
                  <a:buNone/>
                </a:pPr>
                <a:r>
                  <a:rPr b="1" i="0" lang="en-GB" sz="1200" u="none" cap="none" strike="noStrike">
                    <a:solidFill>
                      <a:srgbClr val="595959"/>
                    </a:solidFill>
                    <a:latin typeface="Open Sans"/>
                    <a:ea typeface="Open Sans"/>
                    <a:cs typeface="Open Sans"/>
                    <a:sym typeface="Open Sans"/>
                  </a:rPr>
                  <a:t>Drafting application materials</a:t>
                </a:r>
                <a:endParaRPr b="0" i="0" sz="1400" u="none" cap="none" strike="noStrike">
                  <a:solidFill>
                    <a:srgbClr val="000000"/>
                  </a:solidFill>
                  <a:latin typeface="Arial"/>
                  <a:ea typeface="Arial"/>
                  <a:cs typeface="Arial"/>
                  <a:sym typeface="Arial"/>
                </a:endParaRPr>
              </a:p>
            </p:txBody>
          </p:sp>
          <p:sp>
            <p:nvSpPr>
              <p:cNvPr id="1030" name="Google Shape;1030;g154526d6ecb_0_187"/>
              <p:cNvSpPr txBox="1"/>
              <p:nvPr/>
            </p:nvSpPr>
            <p:spPr>
              <a:xfrm>
                <a:off x="7352952" y="1881518"/>
                <a:ext cx="2295000" cy="301500"/>
              </a:xfrm>
              <a:prstGeom prst="rect">
                <a:avLst/>
              </a:prstGeom>
              <a:solidFill>
                <a:srgbClr val="9F8A4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Classes</a:t>
                </a:r>
                <a:endParaRPr b="0" i="0" sz="1200" u="none" cap="none" strike="noStrike">
                  <a:solidFill>
                    <a:srgbClr val="FFFFFF"/>
                  </a:solidFill>
                  <a:latin typeface="Open Sans"/>
                  <a:ea typeface="Open Sans"/>
                  <a:cs typeface="Open Sans"/>
                  <a:sym typeface="Open Sans"/>
                </a:endParaRPr>
              </a:p>
            </p:txBody>
          </p:sp>
          <p:sp>
            <p:nvSpPr>
              <p:cNvPr id="1031" name="Google Shape;1031;g154526d6ecb_0_187"/>
              <p:cNvSpPr txBox="1"/>
              <p:nvPr/>
            </p:nvSpPr>
            <p:spPr>
              <a:xfrm>
                <a:off x="7352952" y="1528330"/>
                <a:ext cx="2295000" cy="301500"/>
              </a:xfrm>
              <a:prstGeom prst="rect">
                <a:avLst/>
              </a:prstGeom>
              <a:solidFill>
                <a:srgbClr val="D95459"/>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UK Personal Statement</a:t>
                </a:r>
                <a:endParaRPr b="0" i="0" sz="1200" u="none" cap="none" strike="noStrike">
                  <a:solidFill>
                    <a:srgbClr val="000000"/>
                  </a:solidFill>
                  <a:latin typeface="Open Sans"/>
                  <a:ea typeface="Open Sans"/>
                  <a:cs typeface="Open Sans"/>
                  <a:sym typeface="Open Sans"/>
                </a:endParaRPr>
              </a:p>
            </p:txBody>
          </p:sp>
          <p:sp>
            <p:nvSpPr>
              <p:cNvPr id="1032" name="Google Shape;1032;g154526d6ecb_0_187"/>
              <p:cNvSpPr txBox="1"/>
              <p:nvPr/>
            </p:nvSpPr>
            <p:spPr>
              <a:xfrm>
                <a:off x="7352952" y="2228193"/>
                <a:ext cx="2295000" cy="301500"/>
              </a:xfrm>
              <a:prstGeom prst="rect">
                <a:avLst/>
              </a:prstGeom>
              <a:solidFill>
                <a:srgbClr val="7030A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Subject References</a:t>
                </a:r>
                <a:endParaRPr b="0" i="0" sz="1200" u="none" cap="none" strike="noStrike">
                  <a:solidFill>
                    <a:srgbClr val="000000"/>
                  </a:solidFill>
                  <a:latin typeface="Open Sans"/>
                  <a:ea typeface="Open Sans"/>
                  <a:cs typeface="Open Sans"/>
                  <a:sym typeface="Open Sans"/>
                </a:endParaRPr>
              </a:p>
            </p:txBody>
          </p:sp>
          <p:sp>
            <p:nvSpPr>
              <p:cNvPr id="1033" name="Google Shape;1033;g154526d6ecb_0_187"/>
              <p:cNvSpPr txBox="1"/>
              <p:nvPr/>
            </p:nvSpPr>
            <p:spPr>
              <a:xfrm>
                <a:off x="7352952" y="2580840"/>
                <a:ext cx="2295000" cy="301500"/>
              </a:xfrm>
              <a:prstGeom prst="rect">
                <a:avLst/>
              </a:prstGeom>
              <a:solidFill>
                <a:srgbClr val="55846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CV / Resumé</a:t>
                </a:r>
                <a:endParaRPr b="0" i="0" sz="1400" u="none" cap="none" strike="noStrike">
                  <a:solidFill>
                    <a:srgbClr val="000000"/>
                  </a:solidFill>
                  <a:latin typeface="Arial"/>
                  <a:ea typeface="Arial"/>
                  <a:cs typeface="Arial"/>
                  <a:sym typeface="Arial"/>
                </a:endParaRPr>
              </a:p>
            </p:txBody>
          </p:sp>
          <p:sp>
            <p:nvSpPr>
              <p:cNvPr id="1034" name="Google Shape;1034;g154526d6ecb_0_187"/>
              <p:cNvSpPr txBox="1"/>
              <p:nvPr/>
            </p:nvSpPr>
            <p:spPr>
              <a:xfrm>
                <a:off x="7352952" y="3284208"/>
                <a:ext cx="2295000" cy="301500"/>
              </a:xfrm>
              <a:prstGeom prst="rect">
                <a:avLst/>
              </a:prstGeom>
              <a:solidFill>
                <a:srgbClr val="BE54D9"/>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Common App Essay</a:t>
                </a:r>
                <a:endParaRPr b="0" i="0" sz="1200" u="none" cap="none" strike="noStrike">
                  <a:solidFill>
                    <a:srgbClr val="FFFFFF"/>
                  </a:solidFill>
                  <a:latin typeface="Open Sans"/>
                  <a:ea typeface="Open Sans"/>
                  <a:cs typeface="Open Sans"/>
                  <a:sym typeface="Open Sans"/>
                </a:endParaRPr>
              </a:p>
            </p:txBody>
          </p:sp>
          <p:sp>
            <p:nvSpPr>
              <p:cNvPr id="1035" name="Google Shape;1035;g154526d6ecb_0_187"/>
              <p:cNvSpPr txBox="1"/>
              <p:nvPr/>
            </p:nvSpPr>
            <p:spPr>
              <a:xfrm>
                <a:off x="7352952" y="2932524"/>
                <a:ext cx="2295000" cy="301500"/>
              </a:xfrm>
              <a:prstGeom prst="rect">
                <a:avLst/>
              </a:prstGeom>
              <a:solidFill>
                <a:srgbClr val="C6590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Writing tool</a:t>
                </a:r>
                <a:endParaRPr b="0" i="0" sz="1200" u="none" cap="none" strike="noStrike">
                  <a:solidFill>
                    <a:srgbClr val="000000"/>
                  </a:solidFill>
                  <a:latin typeface="Open Sans"/>
                  <a:ea typeface="Open Sans"/>
                  <a:cs typeface="Open Sans"/>
                  <a:sym typeface="Open Sans"/>
                </a:endParaRPr>
              </a:p>
            </p:txBody>
          </p:sp>
          <p:sp>
            <p:nvSpPr>
              <p:cNvPr id="1036" name="Google Shape;1036;g154526d6ecb_0_187"/>
              <p:cNvSpPr txBox="1"/>
              <p:nvPr/>
            </p:nvSpPr>
            <p:spPr>
              <a:xfrm>
                <a:off x="7352952" y="3639160"/>
                <a:ext cx="2295000" cy="301500"/>
              </a:xfrm>
              <a:prstGeom prst="rect">
                <a:avLst/>
              </a:prstGeom>
              <a:solidFill>
                <a:srgbClr val="3FC9AD"/>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US recommenders</a:t>
                </a:r>
                <a:endParaRPr b="0" i="0" sz="1200" u="none" cap="none" strike="noStrike">
                  <a:solidFill>
                    <a:srgbClr val="000000"/>
                  </a:solidFill>
                  <a:latin typeface="Open Sans"/>
                  <a:ea typeface="Open Sans"/>
                  <a:cs typeface="Open Sans"/>
                  <a:sym typeface="Open Sans"/>
                </a:endParaRPr>
              </a:p>
            </p:txBody>
          </p:sp>
          <p:sp>
            <p:nvSpPr>
              <p:cNvPr id="1037" name="Google Shape;1037;g154526d6ecb_0_187"/>
              <p:cNvSpPr txBox="1"/>
              <p:nvPr/>
            </p:nvSpPr>
            <p:spPr>
              <a:xfrm>
                <a:off x="7352952" y="3994112"/>
                <a:ext cx="2295000" cy="301500"/>
              </a:xfrm>
              <a:prstGeom prst="rect">
                <a:avLst/>
              </a:prstGeom>
              <a:solidFill>
                <a:srgbClr val="FF028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Notes for Reference writers</a:t>
                </a:r>
                <a:endParaRPr b="0" i="0" sz="1200" u="none" cap="none" strike="noStrike">
                  <a:solidFill>
                    <a:srgbClr val="000000"/>
                  </a:solidFill>
                  <a:latin typeface="Open Sans"/>
                  <a:ea typeface="Open Sans"/>
                  <a:cs typeface="Open Sans"/>
                  <a:sym typeface="Open Sans"/>
                </a:endParaRPr>
              </a:p>
            </p:txBody>
          </p:sp>
        </p:grpSp>
        <p:grpSp>
          <p:nvGrpSpPr>
            <p:cNvPr id="1038" name="Google Shape;1038;g154526d6ecb_0_187"/>
            <p:cNvGrpSpPr/>
            <p:nvPr/>
          </p:nvGrpSpPr>
          <p:grpSpPr>
            <a:xfrm>
              <a:off x="179294" y="1139988"/>
              <a:ext cx="2299586" cy="3182263"/>
              <a:chOff x="179294" y="1139988"/>
              <a:chExt cx="2299586" cy="3182263"/>
            </a:xfrm>
          </p:grpSpPr>
          <p:sp>
            <p:nvSpPr>
              <p:cNvPr id="1039" name="Google Shape;1039;g154526d6ecb_0_187"/>
              <p:cNvSpPr txBox="1"/>
              <p:nvPr/>
            </p:nvSpPr>
            <p:spPr>
              <a:xfrm>
                <a:off x="418218" y="1139988"/>
                <a:ext cx="18264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595959"/>
                  </a:buClr>
                  <a:buSzPts val="1200"/>
                  <a:buFont typeface="Open Sans"/>
                  <a:buNone/>
                </a:pPr>
                <a:r>
                  <a:rPr b="1" i="0" lang="en-GB" sz="1200" u="none" cap="none" strike="noStrike">
                    <a:solidFill>
                      <a:srgbClr val="595959"/>
                    </a:solidFill>
                    <a:latin typeface="Open Sans"/>
                    <a:ea typeface="Open Sans"/>
                    <a:cs typeface="Open Sans"/>
                    <a:sym typeface="Open Sans"/>
                  </a:rPr>
                  <a:t>Exploring pathways</a:t>
                </a:r>
                <a:endParaRPr b="0" i="0" sz="1400" u="none" cap="none" strike="noStrike">
                  <a:solidFill>
                    <a:srgbClr val="000000"/>
                  </a:solidFill>
                  <a:latin typeface="Arial"/>
                  <a:ea typeface="Arial"/>
                  <a:cs typeface="Arial"/>
                  <a:sym typeface="Arial"/>
                </a:endParaRPr>
              </a:p>
            </p:txBody>
          </p:sp>
          <p:sp>
            <p:nvSpPr>
              <p:cNvPr id="1040" name="Google Shape;1040;g154526d6ecb_0_187"/>
              <p:cNvSpPr txBox="1"/>
              <p:nvPr/>
            </p:nvSpPr>
            <p:spPr>
              <a:xfrm>
                <a:off x="183880" y="1528330"/>
                <a:ext cx="2295000" cy="301500"/>
              </a:xfrm>
              <a:prstGeom prst="rect">
                <a:avLst/>
              </a:prstGeom>
              <a:solidFill>
                <a:srgbClr val="C8980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Careers library</a:t>
                </a:r>
                <a:endParaRPr b="0" i="0" sz="1200" u="none" cap="none" strike="noStrike">
                  <a:solidFill>
                    <a:srgbClr val="FFFFFF"/>
                  </a:solidFill>
                  <a:latin typeface="Open Sans"/>
                  <a:ea typeface="Open Sans"/>
                  <a:cs typeface="Open Sans"/>
                  <a:sym typeface="Open Sans"/>
                </a:endParaRPr>
              </a:p>
            </p:txBody>
          </p:sp>
          <p:sp>
            <p:nvSpPr>
              <p:cNvPr id="1041" name="Google Shape;1041;g154526d6ecb_0_187"/>
              <p:cNvSpPr txBox="1"/>
              <p:nvPr/>
            </p:nvSpPr>
            <p:spPr>
              <a:xfrm>
                <a:off x="183880" y="1881518"/>
                <a:ext cx="2295000" cy="301500"/>
              </a:xfrm>
              <a:prstGeom prst="rect">
                <a:avLst/>
              </a:prstGeom>
              <a:solidFill>
                <a:srgbClr val="7030A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Subjects library</a:t>
                </a:r>
                <a:endParaRPr b="0" i="0" sz="1200" u="none" cap="none" strike="noStrike">
                  <a:solidFill>
                    <a:srgbClr val="FFFFFF"/>
                  </a:solidFill>
                  <a:latin typeface="Open Sans"/>
                  <a:ea typeface="Open Sans"/>
                  <a:cs typeface="Open Sans"/>
                  <a:sym typeface="Open Sans"/>
                </a:endParaRPr>
              </a:p>
            </p:txBody>
          </p:sp>
          <p:sp>
            <p:nvSpPr>
              <p:cNvPr id="1042" name="Google Shape;1042;g154526d6ecb_0_187"/>
              <p:cNvSpPr txBox="1"/>
              <p:nvPr/>
            </p:nvSpPr>
            <p:spPr>
              <a:xfrm>
                <a:off x="179294" y="2234706"/>
                <a:ext cx="2295000" cy="301500"/>
              </a:xfrm>
              <a:prstGeom prst="rect">
                <a:avLst/>
              </a:prstGeom>
              <a:solidFill>
                <a:srgbClr val="A0303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Know-how library</a:t>
                </a:r>
                <a:endParaRPr b="0" i="0" sz="1200" u="none" cap="none" strike="noStrike">
                  <a:solidFill>
                    <a:srgbClr val="FFFFFF"/>
                  </a:solidFill>
                  <a:latin typeface="Open Sans"/>
                  <a:ea typeface="Open Sans"/>
                  <a:cs typeface="Open Sans"/>
                  <a:sym typeface="Open Sans"/>
                </a:endParaRPr>
              </a:p>
            </p:txBody>
          </p:sp>
          <p:sp>
            <p:nvSpPr>
              <p:cNvPr id="1043" name="Google Shape;1043;g154526d6ecb_0_187"/>
              <p:cNvSpPr txBox="1"/>
              <p:nvPr/>
            </p:nvSpPr>
            <p:spPr>
              <a:xfrm>
                <a:off x="179294" y="2587894"/>
                <a:ext cx="2295000" cy="301500"/>
              </a:xfrm>
              <a:prstGeom prst="rect">
                <a:avLst/>
              </a:prstGeom>
              <a:solidFill>
                <a:srgbClr val="4BC7C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MOOC</a:t>
                </a:r>
                <a:endParaRPr b="0" i="0" sz="1200" u="none" cap="none" strike="noStrike">
                  <a:solidFill>
                    <a:srgbClr val="FFFFFF"/>
                  </a:solidFill>
                  <a:latin typeface="Open Sans"/>
                  <a:ea typeface="Open Sans"/>
                  <a:cs typeface="Open Sans"/>
                  <a:sym typeface="Open Sans"/>
                </a:endParaRPr>
              </a:p>
            </p:txBody>
          </p:sp>
          <p:sp>
            <p:nvSpPr>
              <p:cNvPr id="1044" name="Google Shape;1044;g154526d6ecb_0_187"/>
              <p:cNvSpPr txBox="1"/>
              <p:nvPr/>
            </p:nvSpPr>
            <p:spPr>
              <a:xfrm>
                <a:off x="179294" y="2937745"/>
                <a:ext cx="2295000" cy="301500"/>
              </a:xfrm>
              <a:prstGeom prst="rect">
                <a:avLst/>
              </a:prstGeom>
              <a:solidFill>
                <a:srgbClr val="D239A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Personality profile</a:t>
                </a:r>
                <a:endParaRPr b="0" i="0" sz="1200" u="none" cap="none" strike="noStrike">
                  <a:solidFill>
                    <a:srgbClr val="FFFFFF"/>
                  </a:solidFill>
                  <a:latin typeface="Open Sans"/>
                  <a:ea typeface="Open Sans"/>
                  <a:cs typeface="Open Sans"/>
                  <a:sym typeface="Open Sans"/>
                </a:endParaRPr>
              </a:p>
            </p:txBody>
          </p:sp>
          <p:sp>
            <p:nvSpPr>
              <p:cNvPr id="1045" name="Google Shape;1045;g154526d6ecb_0_187"/>
              <p:cNvSpPr txBox="1"/>
              <p:nvPr/>
            </p:nvSpPr>
            <p:spPr>
              <a:xfrm>
                <a:off x="179294" y="4020751"/>
                <a:ext cx="2295000" cy="301500"/>
              </a:xfrm>
              <a:prstGeom prst="rect">
                <a:avLst/>
              </a:prstGeom>
              <a:solidFill>
                <a:srgbClr val="FF790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Webinars</a:t>
                </a:r>
                <a:endParaRPr b="0" i="0" sz="1200" u="none" cap="none" strike="noStrike">
                  <a:solidFill>
                    <a:srgbClr val="FFFFFF"/>
                  </a:solidFill>
                  <a:latin typeface="Open Sans"/>
                  <a:ea typeface="Open Sans"/>
                  <a:cs typeface="Open Sans"/>
                  <a:sym typeface="Open Sans"/>
                </a:endParaRPr>
              </a:p>
            </p:txBody>
          </p:sp>
          <p:sp>
            <p:nvSpPr>
              <p:cNvPr id="1046" name="Google Shape;1046;g154526d6ecb_0_187"/>
              <p:cNvSpPr txBox="1"/>
              <p:nvPr/>
            </p:nvSpPr>
            <p:spPr>
              <a:xfrm>
                <a:off x="179294" y="3295135"/>
                <a:ext cx="2295000" cy="301500"/>
              </a:xfrm>
              <a:prstGeom prst="rect">
                <a:avLst/>
              </a:prstGeom>
              <a:solidFill>
                <a:srgbClr val="2F75B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Interests profile</a:t>
                </a:r>
                <a:endParaRPr b="0" i="0" sz="1200" u="none" cap="none" strike="noStrike">
                  <a:solidFill>
                    <a:srgbClr val="FFFFFF"/>
                  </a:solidFill>
                  <a:latin typeface="Open Sans"/>
                  <a:ea typeface="Open Sans"/>
                  <a:cs typeface="Open Sans"/>
                  <a:sym typeface="Open Sans"/>
                </a:endParaRPr>
              </a:p>
            </p:txBody>
          </p:sp>
          <p:sp>
            <p:nvSpPr>
              <p:cNvPr id="1047" name="Google Shape;1047;g154526d6ecb_0_187"/>
              <p:cNvSpPr txBox="1"/>
              <p:nvPr/>
            </p:nvSpPr>
            <p:spPr>
              <a:xfrm>
                <a:off x="179294" y="3657943"/>
                <a:ext cx="2295000" cy="301500"/>
              </a:xfrm>
              <a:prstGeom prst="rect">
                <a:avLst/>
              </a:prstGeom>
              <a:solidFill>
                <a:srgbClr val="17A0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Read, Watch, Listen</a:t>
                </a:r>
                <a:endParaRPr b="0" i="0" sz="1200" u="none" cap="none" strike="noStrike">
                  <a:solidFill>
                    <a:srgbClr val="FFFFFF"/>
                  </a:solidFill>
                  <a:latin typeface="Open Sans"/>
                  <a:ea typeface="Open Sans"/>
                  <a:cs typeface="Open Sans"/>
                  <a:sym typeface="Open Sans"/>
                </a:endParaRPr>
              </a:p>
            </p:txBody>
          </p:sp>
        </p:grpSp>
      </p:gr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051" name="Shape 1051"/>
        <p:cNvGrpSpPr/>
        <p:nvPr/>
      </p:nvGrpSpPr>
      <p:grpSpPr>
        <a:xfrm>
          <a:off x="0" y="0"/>
          <a:ext cx="0" cy="0"/>
          <a:chOff x="0" y="0"/>
          <a:chExt cx="0" cy="0"/>
        </a:xfrm>
      </p:grpSpPr>
      <p:sp>
        <p:nvSpPr>
          <p:cNvPr id="1052" name="Google Shape;1052;g154526d6ecb_0_236"/>
          <p:cNvSpPr txBox="1"/>
          <p:nvPr/>
        </p:nvSpPr>
        <p:spPr>
          <a:xfrm>
            <a:off x="346228" y="452596"/>
            <a:ext cx="88953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4BC7C8"/>
              </a:buClr>
              <a:buSzPts val="3200"/>
              <a:buFont typeface="Open Sans"/>
              <a:buNone/>
            </a:pPr>
            <a:r>
              <a:rPr b="1" i="0" lang="en-GB" sz="3200" u="none" cap="none" strike="noStrike">
                <a:solidFill>
                  <a:srgbClr val="4BC7C8"/>
                </a:solidFill>
                <a:latin typeface="Open Sans"/>
                <a:ea typeface="Open Sans"/>
                <a:cs typeface="Open Sans"/>
                <a:sym typeface="Open Sans"/>
              </a:rPr>
              <a:t>Exploring pathways</a:t>
            </a:r>
            <a:endParaRPr b="1" i="0" sz="3200" u="none" cap="none" strike="noStrike">
              <a:solidFill>
                <a:srgbClr val="4BC7C8"/>
              </a:solidFill>
              <a:latin typeface="Open Sans"/>
              <a:ea typeface="Open Sans"/>
              <a:cs typeface="Open Sans"/>
              <a:sym typeface="Open Sans"/>
            </a:endParaRPr>
          </a:p>
        </p:txBody>
      </p:sp>
      <p:sp>
        <p:nvSpPr>
          <p:cNvPr id="1053" name="Google Shape;1053;g154526d6ecb_0_236"/>
          <p:cNvSpPr txBox="1"/>
          <p:nvPr/>
        </p:nvSpPr>
        <p:spPr>
          <a:xfrm>
            <a:off x="775954" y="2102650"/>
            <a:ext cx="4900500" cy="19548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200"/>
              <a:buFont typeface="Open Sans"/>
              <a:buNone/>
            </a:pPr>
            <a:r>
              <a:rPr b="0" i="0" lang="en-GB" sz="2200" u="none" cap="none" strike="noStrike">
                <a:solidFill>
                  <a:srgbClr val="000000"/>
                </a:solidFill>
                <a:latin typeface="Open Sans"/>
                <a:ea typeface="Open Sans"/>
                <a:cs typeface="Open Sans"/>
                <a:sym typeface="Open Sans"/>
              </a:rPr>
              <a:t>The tools in the </a:t>
            </a:r>
            <a:r>
              <a:rPr b="0" i="1" lang="en-GB" sz="2200" u="none" cap="none" strike="noStrike">
                <a:solidFill>
                  <a:srgbClr val="000000"/>
                </a:solidFill>
                <a:latin typeface="Open Sans"/>
                <a:ea typeface="Open Sans"/>
                <a:cs typeface="Open Sans"/>
                <a:sym typeface="Open Sans"/>
              </a:rPr>
              <a:t>Exploring pathways </a:t>
            </a:r>
            <a:r>
              <a:rPr b="0" i="0" lang="en-GB" sz="2200" u="none" cap="none" strike="noStrike">
                <a:solidFill>
                  <a:srgbClr val="000000"/>
                </a:solidFill>
                <a:latin typeface="Open Sans"/>
                <a:ea typeface="Open Sans"/>
                <a:cs typeface="Open Sans"/>
                <a:sym typeface="Open Sans"/>
              </a:rPr>
              <a:t>section allow your child to research the types of exciting options available to them after school.</a:t>
            </a:r>
            <a:endParaRPr b="0" i="0" sz="2200" u="none" cap="none" strike="noStrike">
              <a:solidFill>
                <a:srgbClr val="000000"/>
              </a:solidFill>
              <a:latin typeface="Open Sans"/>
              <a:ea typeface="Open Sans"/>
              <a:cs typeface="Open Sans"/>
              <a:sym typeface="Open Sans"/>
            </a:endParaRPr>
          </a:p>
        </p:txBody>
      </p:sp>
      <p:pic>
        <p:nvPicPr>
          <p:cNvPr id="1054" name="Google Shape;1054;g154526d6ecb_0_236"/>
          <p:cNvPicPr preferRelativeResize="0"/>
          <p:nvPr/>
        </p:nvPicPr>
        <p:blipFill rotWithShape="1">
          <a:blip r:embed="rId4">
            <a:alphaModFix/>
          </a:blip>
          <a:srcRect b="0" l="0" r="0" t="0"/>
          <a:stretch/>
        </p:blipFill>
        <p:spPr>
          <a:xfrm>
            <a:off x="8546427" y="1542100"/>
            <a:ext cx="1950244" cy="2821781"/>
          </a:xfrm>
          <a:prstGeom prst="rect">
            <a:avLst/>
          </a:prstGeom>
          <a:noFill/>
          <a:ln>
            <a:noFill/>
          </a:ln>
        </p:spPr>
      </p:pic>
      <p:sp>
        <p:nvSpPr>
          <p:cNvPr id="1055" name="Google Shape;1055;g154526d6ecb_0_236"/>
          <p:cNvSpPr txBox="1"/>
          <p:nvPr/>
        </p:nvSpPr>
        <p:spPr>
          <a:xfrm>
            <a:off x="6240235" y="1825316"/>
            <a:ext cx="2196000" cy="288000"/>
          </a:xfrm>
          <a:prstGeom prst="rect">
            <a:avLst/>
          </a:prstGeom>
          <a:solidFill>
            <a:srgbClr val="C8980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Careers library</a:t>
            </a:r>
            <a:endParaRPr b="0" i="0" sz="1200" u="none" cap="none" strike="noStrike">
              <a:solidFill>
                <a:srgbClr val="FFFFFF"/>
              </a:solidFill>
              <a:latin typeface="Open Sans"/>
              <a:ea typeface="Open Sans"/>
              <a:cs typeface="Open Sans"/>
              <a:sym typeface="Open Sans"/>
            </a:endParaRPr>
          </a:p>
        </p:txBody>
      </p:sp>
      <p:sp>
        <p:nvSpPr>
          <p:cNvPr id="1056" name="Google Shape;1056;g154526d6ecb_0_236"/>
          <p:cNvSpPr txBox="1"/>
          <p:nvPr/>
        </p:nvSpPr>
        <p:spPr>
          <a:xfrm>
            <a:off x="6240235" y="2249754"/>
            <a:ext cx="2196000" cy="288000"/>
          </a:xfrm>
          <a:prstGeom prst="rect">
            <a:avLst/>
          </a:prstGeom>
          <a:solidFill>
            <a:srgbClr val="7030A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Subjects library</a:t>
            </a:r>
            <a:endParaRPr b="0" i="0" sz="1200" u="none" cap="none" strike="noStrike">
              <a:solidFill>
                <a:srgbClr val="FFFFFF"/>
              </a:solidFill>
              <a:latin typeface="Open Sans"/>
              <a:ea typeface="Open Sans"/>
              <a:cs typeface="Open Sans"/>
              <a:sym typeface="Open Sans"/>
            </a:endParaRPr>
          </a:p>
        </p:txBody>
      </p:sp>
      <p:sp>
        <p:nvSpPr>
          <p:cNvPr id="1057" name="Google Shape;1057;g154526d6ecb_0_236"/>
          <p:cNvSpPr txBox="1"/>
          <p:nvPr/>
        </p:nvSpPr>
        <p:spPr>
          <a:xfrm>
            <a:off x="6240235" y="2674192"/>
            <a:ext cx="2196000" cy="288000"/>
          </a:xfrm>
          <a:prstGeom prst="rect">
            <a:avLst/>
          </a:prstGeom>
          <a:solidFill>
            <a:srgbClr val="A0303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Know-how library</a:t>
            </a:r>
            <a:endParaRPr b="0" i="0" sz="1200" u="none" cap="none" strike="noStrike">
              <a:solidFill>
                <a:srgbClr val="FFFFFF"/>
              </a:solidFill>
              <a:latin typeface="Open Sans"/>
              <a:ea typeface="Open Sans"/>
              <a:cs typeface="Open Sans"/>
              <a:sym typeface="Open Sans"/>
            </a:endParaRPr>
          </a:p>
        </p:txBody>
      </p:sp>
      <p:sp>
        <p:nvSpPr>
          <p:cNvPr id="1058" name="Google Shape;1058;g154526d6ecb_0_236"/>
          <p:cNvSpPr txBox="1"/>
          <p:nvPr/>
        </p:nvSpPr>
        <p:spPr>
          <a:xfrm>
            <a:off x="6240235" y="3075759"/>
            <a:ext cx="2196000" cy="288000"/>
          </a:xfrm>
          <a:prstGeom prst="rect">
            <a:avLst/>
          </a:prstGeom>
          <a:solidFill>
            <a:srgbClr val="4BC7C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MOOC</a:t>
            </a:r>
            <a:endParaRPr b="0" i="0" sz="1200" u="none" cap="none" strike="noStrike">
              <a:solidFill>
                <a:srgbClr val="FFFFFF"/>
              </a:solidFill>
              <a:latin typeface="Open Sans"/>
              <a:ea typeface="Open Sans"/>
              <a:cs typeface="Open Sans"/>
              <a:sym typeface="Open Sans"/>
            </a:endParaRPr>
          </a:p>
        </p:txBody>
      </p:sp>
      <p:sp>
        <p:nvSpPr>
          <p:cNvPr id="1059" name="Google Shape;1059;g154526d6ecb_0_236"/>
          <p:cNvSpPr txBox="1"/>
          <p:nvPr/>
        </p:nvSpPr>
        <p:spPr>
          <a:xfrm>
            <a:off x="6233302" y="3482624"/>
            <a:ext cx="2196000" cy="288000"/>
          </a:xfrm>
          <a:prstGeom prst="rect">
            <a:avLst/>
          </a:prstGeom>
          <a:solidFill>
            <a:srgbClr val="D239A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Personality profile</a:t>
            </a:r>
            <a:endParaRPr b="0" i="0" sz="1200" u="none" cap="none" strike="noStrike">
              <a:solidFill>
                <a:srgbClr val="FFFFFF"/>
              </a:solidFill>
              <a:latin typeface="Open Sans"/>
              <a:ea typeface="Open Sans"/>
              <a:cs typeface="Open Sans"/>
              <a:sym typeface="Open Sans"/>
            </a:endParaRPr>
          </a:p>
        </p:txBody>
      </p:sp>
      <p:sp>
        <p:nvSpPr>
          <p:cNvPr id="1060" name="Google Shape;1060;g154526d6ecb_0_236"/>
          <p:cNvSpPr txBox="1"/>
          <p:nvPr/>
        </p:nvSpPr>
        <p:spPr>
          <a:xfrm>
            <a:off x="6231062" y="4690586"/>
            <a:ext cx="2196000" cy="288000"/>
          </a:xfrm>
          <a:prstGeom prst="rect">
            <a:avLst/>
          </a:prstGeom>
          <a:solidFill>
            <a:srgbClr val="FF790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Webinars</a:t>
            </a:r>
            <a:endParaRPr b="0" i="0" sz="1200" u="none" cap="none" strike="noStrike">
              <a:solidFill>
                <a:srgbClr val="FFFFFF"/>
              </a:solidFill>
              <a:latin typeface="Open Sans"/>
              <a:ea typeface="Open Sans"/>
              <a:cs typeface="Open Sans"/>
              <a:sym typeface="Open Sans"/>
            </a:endParaRPr>
          </a:p>
        </p:txBody>
      </p:sp>
      <p:sp>
        <p:nvSpPr>
          <p:cNvPr id="1061" name="Google Shape;1061;g154526d6ecb_0_236"/>
          <p:cNvSpPr txBox="1"/>
          <p:nvPr/>
        </p:nvSpPr>
        <p:spPr>
          <a:xfrm>
            <a:off x="6231062" y="3884191"/>
            <a:ext cx="2196000" cy="288000"/>
          </a:xfrm>
          <a:prstGeom prst="rect">
            <a:avLst/>
          </a:prstGeom>
          <a:solidFill>
            <a:srgbClr val="2F75B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Interests profile</a:t>
            </a:r>
            <a:endParaRPr b="0" i="0" sz="1200" u="none" cap="none" strike="noStrike">
              <a:solidFill>
                <a:srgbClr val="FFFFFF"/>
              </a:solidFill>
              <a:latin typeface="Open Sans"/>
              <a:ea typeface="Open Sans"/>
              <a:cs typeface="Open Sans"/>
              <a:sym typeface="Open Sans"/>
            </a:endParaRPr>
          </a:p>
        </p:txBody>
      </p:sp>
      <p:sp>
        <p:nvSpPr>
          <p:cNvPr id="1062" name="Google Shape;1062;g154526d6ecb_0_236"/>
          <p:cNvSpPr txBox="1"/>
          <p:nvPr/>
        </p:nvSpPr>
        <p:spPr>
          <a:xfrm>
            <a:off x="6231062" y="4285758"/>
            <a:ext cx="2196000" cy="288000"/>
          </a:xfrm>
          <a:prstGeom prst="rect">
            <a:avLst/>
          </a:prstGeom>
          <a:solidFill>
            <a:srgbClr val="17A0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Read, Watch, Listen</a:t>
            </a:r>
            <a:endParaRPr b="0" i="0" sz="1200" u="none" cap="none" strike="noStrike">
              <a:solidFill>
                <a:srgbClr val="FFFFFF"/>
              </a:solidFill>
              <a:latin typeface="Open Sans"/>
              <a:ea typeface="Open Sans"/>
              <a:cs typeface="Open Sans"/>
              <a:sym typeface="Open Sans"/>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067" name="Shape 1067"/>
        <p:cNvGrpSpPr/>
        <p:nvPr/>
      </p:nvGrpSpPr>
      <p:grpSpPr>
        <a:xfrm>
          <a:off x="0" y="0"/>
          <a:ext cx="0" cy="0"/>
          <a:chOff x="0" y="0"/>
          <a:chExt cx="0" cy="0"/>
        </a:xfrm>
      </p:grpSpPr>
      <p:sp>
        <p:nvSpPr>
          <p:cNvPr id="1068" name="Google Shape;1068;g154526d6ecb_0_250"/>
          <p:cNvSpPr txBox="1"/>
          <p:nvPr/>
        </p:nvSpPr>
        <p:spPr>
          <a:xfrm>
            <a:off x="346228" y="452596"/>
            <a:ext cx="88953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4BC7C8"/>
              </a:buClr>
              <a:buSzPts val="3200"/>
              <a:buFont typeface="Open Sans"/>
              <a:buNone/>
            </a:pPr>
            <a:r>
              <a:rPr b="1" i="0" lang="en-GB" sz="3200" u="none" cap="none" strike="noStrike">
                <a:solidFill>
                  <a:srgbClr val="4BC7C8"/>
                </a:solidFill>
                <a:latin typeface="Open Sans"/>
                <a:ea typeface="Open Sans"/>
                <a:cs typeface="Open Sans"/>
                <a:sym typeface="Open Sans"/>
              </a:rPr>
              <a:t>Searching for opportunities</a:t>
            </a:r>
            <a:endParaRPr b="1" i="0" sz="3200" u="none" cap="none" strike="noStrike">
              <a:solidFill>
                <a:srgbClr val="4BC7C8"/>
              </a:solidFill>
              <a:latin typeface="Open Sans"/>
              <a:ea typeface="Open Sans"/>
              <a:cs typeface="Open Sans"/>
              <a:sym typeface="Open Sans"/>
            </a:endParaRPr>
          </a:p>
        </p:txBody>
      </p:sp>
      <p:sp>
        <p:nvSpPr>
          <p:cNvPr id="1069" name="Google Shape;1069;g154526d6ecb_0_250"/>
          <p:cNvSpPr txBox="1"/>
          <p:nvPr/>
        </p:nvSpPr>
        <p:spPr>
          <a:xfrm>
            <a:off x="679388" y="2025760"/>
            <a:ext cx="5155500" cy="2462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200"/>
              <a:buFont typeface="Open Sans"/>
              <a:buNone/>
            </a:pPr>
            <a:r>
              <a:rPr b="0" i="0" lang="en-GB" sz="2200" u="none" cap="none" strike="noStrike">
                <a:solidFill>
                  <a:srgbClr val="000000"/>
                </a:solidFill>
                <a:latin typeface="Open Sans"/>
                <a:ea typeface="Open Sans"/>
                <a:cs typeface="Open Sans"/>
                <a:sym typeface="Open Sans"/>
              </a:rPr>
              <a:t>The tools in the </a:t>
            </a:r>
            <a:r>
              <a:rPr b="0" i="1" lang="en-GB" sz="2200" u="none" cap="none" strike="noStrike">
                <a:solidFill>
                  <a:srgbClr val="000000"/>
                </a:solidFill>
                <a:latin typeface="Open Sans"/>
                <a:ea typeface="Open Sans"/>
                <a:cs typeface="Open Sans"/>
                <a:sym typeface="Open Sans"/>
              </a:rPr>
              <a:t>Searching for opportunities </a:t>
            </a:r>
            <a:r>
              <a:rPr b="0" i="0" lang="en-GB" sz="2200" u="none" cap="none" strike="noStrike">
                <a:solidFill>
                  <a:srgbClr val="000000"/>
                </a:solidFill>
                <a:latin typeface="Open Sans"/>
                <a:ea typeface="Open Sans"/>
                <a:cs typeface="Open Sans"/>
                <a:sym typeface="Open Sans"/>
              </a:rPr>
              <a:t>section allow you to compare universities, degree options and special opportunities around the world.</a:t>
            </a:r>
            <a:endParaRPr b="0" i="0" sz="2200" u="none" cap="none" strike="noStrike">
              <a:solidFill>
                <a:srgbClr val="000000"/>
              </a:solidFill>
              <a:latin typeface="Open Sans"/>
              <a:ea typeface="Open Sans"/>
              <a:cs typeface="Open Sans"/>
              <a:sym typeface="Open Sans"/>
            </a:endParaRPr>
          </a:p>
        </p:txBody>
      </p:sp>
      <p:pic>
        <p:nvPicPr>
          <p:cNvPr id="1070" name="Google Shape;1070;g154526d6ecb_0_250"/>
          <p:cNvPicPr preferRelativeResize="0"/>
          <p:nvPr/>
        </p:nvPicPr>
        <p:blipFill rotWithShape="1">
          <a:blip r:embed="rId4">
            <a:alphaModFix/>
          </a:blip>
          <a:srcRect b="0" l="0" r="0" t="0"/>
          <a:stretch/>
        </p:blipFill>
        <p:spPr>
          <a:xfrm>
            <a:off x="8599021" y="1641678"/>
            <a:ext cx="1950244" cy="2821781"/>
          </a:xfrm>
          <a:prstGeom prst="rect">
            <a:avLst/>
          </a:prstGeom>
          <a:noFill/>
          <a:ln>
            <a:noFill/>
          </a:ln>
        </p:spPr>
      </p:pic>
      <p:sp>
        <p:nvSpPr>
          <p:cNvPr id="1071" name="Google Shape;1071;g154526d6ecb_0_250"/>
          <p:cNvSpPr txBox="1"/>
          <p:nvPr/>
        </p:nvSpPr>
        <p:spPr>
          <a:xfrm>
            <a:off x="6330579" y="3005528"/>
            <a:ext cx="2197200" cy="288000"/>
          </a:xfrm>
          <a:prstGeom prst="rect">
            <a:avLst/>
          </a:prstGeom>
          <a:solidFill>
            <a:srgbClr val="F9050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Canadian universities</a:t>
            </a:r>
            <a:endParaRPr b="0" i="0" sz="1200" u="none" cap="none" strike="noStrike">
              <a:solidFill>
                <a:srgbClr val="FFFFFF"/>
              </a:solidFill>
              <a:latin typeface="Open Sans"/>
              <a:ea typeface="Open Sans"/>
              <a:cs typeface="Open Sans"/>
              <a:sym typeface="Open Sans"/>
            </a:endParaRPr>
          </a:p>
        </p:txBody>
      </p:sp>
      <p:sp>
        <p:nvSpPr>
          <p:cNvPr id="1072" name="Google Shape;1072;g154526d6ecb_0_250"/>
          <p:cNvSpPr txBox="1"/>
          <p:nvPr/>
        </p:nvSpPr>
        <p:spPr>
          <a:xfrm>
            <a:off x="6330579" y="2583423"/>
            <a:ext cx="2197200" cy="288000"/>
          </a:xfrm>
          <a:prstGeom prst="rect">
            <a:avLst/>
          </a:prstGeom>
          <a:solidFill>
            <a:srgbClr val="007EFA"/>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Oxbridge</a:t>
            </a:r>
            <a:endParaRPr b="0" i="0" sz="1200" u="none" cap="none" strike="noStrike">
              <a:solidFill>
                <a:srgbClr val="000000"/>
              </a:solidFill>
              <a:latin typeface="Open Sans"/>
              <a:ea typeface="Open Sans"/>
              <a:cs typeface="Open Sans"/>
              <a:sym typeface="Open Sans"/>
            </a:endParaRPr>
          </a:p>
        </p:txBody>
      </p:sp>
      <p:sp>
        <p:nvSpPr>
          <p:cNvPr id="1073" name="Google Shape;1073;g154526d6ecb_0_250"/>
          <p:cNvSpPr txBox="1"/>
          <p:nvPr/>
        </p:nvSpPr>
        <p:spPr>
          <a:xfrm>
            <a:off x="6330579" y="2161318"/>
            <a:ext cx="2197200" cy="288000"/>
          </a:xfrm>
          <a:prstGeom prst="rect">
            <a:avLst/>
          </a:prstGeom>
          <a:solidFill>
            <a:srgbClr val="6815AD"/>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European universities</a:t>
            </a:r>
            <a:endParaRPr b="0" i="0" sz="1200" u="none" cap="none" strike="noStrike">
              <a:solidFill>
                <a:srgbClr val="000000"/>
              </a:solidFill>
              <a:latin typeface="Open Sans"/>
              <a:ea typeface="Open Sans"/>
              <a:cs typeface="Open Sans"/>
              <a:sym typeface="Open Sans"/>
            </a:endParaRPr>
          </a:p>
        </p:txBody>
      </p:sp>
      <p:sp>
        <p:nvSpPr>
          <p:cNvPr id="1074" name="Google Shape;1074;g154526d6ecb_0_250"/>
          <p:cNvSpPr txBox="1"/>
          <p:nvPr/>
        </p:nvSpPr>
        <p:spPr>
          <a:xfrm>
            <a:off x="6330579" y="1739213"/>
            <a:ext cx="2197200" cy="288000"/>
          </a:xfrm>
          <a:prstGeom prst="rect">
            <a:avLst/>
          </a:prstGeom>
          <a:solidFill>
            <a:srgbClr val="2E65B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US universities</a:t>
            </a:r>
            <a:endParaRPr b="0" i="0" sz="1200" u="none" cap="none" strike="noStrike">
              <a:solidFill>
                <a:srgbClr val="000000"/>
              </a:solidFill>
              <a:latin typeface="Open Sans"/>
              <a:ea typeface="Open Sans"/>
              <a:cs typeface="Open Sans"/>
              <a:sym typeface="Open Sans"/>
            </a:endParaRPr>
          </a:p>
        </p:txBody>
      </p:sp>
      <p:sp>
        <p:nvSpPr>
          <p:cNvPr id="1075" name="Google Shape;1075;g154526d6ecb_0_250"/>
          <p:cNvSpPr txBox="1"/>
          <p:nvPr/>
        </p:nvSpPr>
        <p:spPr>
          <a:xfrm>
            <a:off x="6330579" y="1317108"/>
            <a:ext cx="2197200" cy="288000"/>
          </a:xfrm>
          <a:prstGeom prst="rect">
            <a:avLst/>
          </a:prstGeom>
          <a:solidFill>
            <a:srgbClr val="C0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UK universities</a:t>
            </a:r>
            <a:endParaRPr b="0" i="0" sz="1200" u="none" cap="none" strike="noStrike">
              <a:solidFill>
                <a:srgbClr val="FFFFFF"/>
              </a:solidFill>
              <a:latin typeface="Open Sans"/>
              <a:ea typeface="Open Sans"/>
              <a:cs typeface="Open Sans"/>
              <a:sym typeface="Open Sans"/>
            </a:endParaRPr>
          </a:p>
        </p:txBody>
      </p:sp>
      <p:sp>
        <p:nvSpPr>
          <p:cNvPr id="1076" name="Google Shape;1076;g154526d6ecb_0_250"/>
          <p:cNvSpPr txBox="1"/>
          <p:nvPr/>
        </p:nvSpPr>
        <p:spPr>
          <a:xfrm>
            <a:off x="6330579" y="3427633"/>
            <a:ext cx="2197200" cy="288000"/>
          </a:xfrm>
          <a:prstGeom prst="rect">
            <a:avLst/>
          </a:prstGeom>
          <a:solidFill>
            <a:srgbClr val="16DD3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Asian universities</a:t>
            </a:r>
            <a:endParaRPr b="0" i="0" sz="1200" u="none" cap="none" strike="noStrike">
              <a:solidFill>
                <a:srgbClr val="FFFFFF"/>
              </a:solidFill>
              <a:latin typeface="Open Sans"/>
              <a:ea typeface="Open Sans"/>
              <a:cs typeface="Open Sans"/>
              <a:sym typeface="Open Sans"/>
            </a:endParaRPr>
          </a:p>
        </p:txBody>
      </p:sp>
      <p:sp>
        <p:nvSpPr>
          <p:cNvPr id="1077" name="Google Shape;1077;g154526d6ecb_0_250"/>
          <p:cNvSpPr txBox="1"/>
          <p:nvPr/>
        </p:nvSpPr>
        <p:spPr>
          <a:xfrm>
            <a:off x="6330579" y="3849738"/>
            <a:ext cx="2197200" cy="288000"/>
          </a:xfrm>
          <a:prstGeom prst="rect">
            <a:avLst/>
          </a:prstGeom>
          <a:solidFill>
            <a:srgbClr val="3C85C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Australasian universities</a:t>
            </a:r>
            <a:endParaRPr b="0" i="0" sz="1200" u="none" cap="none" strike="noStrike">
              <a:solidFill>
                <a:srgbClr val="FFFFFF"/>
              </a:solidFill>
              <a:latin typeface="Open Sans"/>
              <a:ea typeface="Open Sans"/>
              <a:cs typeface="Open Sans"/>
              <a:sym typeface="Open Sans"/>
            </a:endParaRPr>
          </a:p>
        </p:txBody>
      </p:sp>
      <p:sp>
        <p:nvSpPr>
          <p:cNvPr id="1078" name="Google Shape;1078;g154526d6ecb_0_250"/>
          <p:cNvSpPr txBox="1"/>
          <p:nvPr/>
        </p:nvSpPr>
        <p:spPr>
          <a:xfrm>
            <a:off x="6330579" y="5116053"/>
            <a:ext cx="2197200" cy="288000"/>
          </a:xfrm>
          <a:prstGeom prst="rect">
            <a:avLst/>
          </a:prstGeom>
          <a:solidFill>
            <a:srgbClr val="B54F0D"/>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Special Opportunities</a:t>
            </a:r>
            <a:endParaRPr b="0" i="0" sz="1200" u="none" cap="none" strike="noStrike">
              <a:solidFill>
                <a:srgbClr val="FFFFFF"/>
              </a:solidFill>
              <a:latin typeface="Open Sans"/>
              <a:ea typeface="Open Sans"/>
              <a:cs typeface="Open Sans"/>
              <a:sym typeface="Open Sans"/>
            </a:endParaRPr>
          </a:p>
        </p:txBody>
      </p:sp>
      <p:sp>
        <p:nvSpPr>
          <p:cNvPr id="1079" name="Google Shape;1079;g154526d6ecb_0_250"/>
          <p:cNvSpPr txBox="1"/>
          <p:nvPr/>
        </p:nvSpPr>
        <p:spPr>
          <a:xfrm>
            <a:off x="6330579" y="4271843"/>
            <a:ext cx="2197200" cy="288000"/>
          </a:xfrm>
          <a:prstGeom prst="rect">
            <a:avLst/>
          </a:prstGeom>
          <a:solidFill>
            <a:srgbClr val="755B99"/>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ME and African universities</a:t>
            </a:r>
            <a:endParaRPr b="0" i="0" sz="1200" u="none" cap="none" strike="noStrike">
              <a:solidFill>
                <a:srgbClr val="FFFFFF"/>
              </a:solidFill>
              <a:latin typeface="Open Sans"/>
              <a:ea typeface="Open Sans"/>
              <a:cs typeface="Open Sans"/>
              <a:sym typeface="Open Sans"/>
            </a:endParaRPr>
          </a:p>
        </p:txBody>
      </p:sp>
      <p:sp>
        <p:nvSpPr>
          <p:cNvPr id="1080" name="Google Shape;1080;g154526d6ecb_0_250"/>
          <p:cNvSpPr txBox="1"/>
          <p:nvPr/>
        </p:nvSpPr>
        <p:spPr>
          <a:xfrm>
            <a:off x="6330579" y="4693948"/>
            <a:ext cx="2197200" cy="288000"/>
          </a:xfrm>
          <a:prstGeom prst="rect">
            <a:avLst/>
          </a:prstGeom>
          <a:solidFill>
            <a:srgbClr val="346535"/>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Irish universities</a:t>
            </a:r>
            <a:endParaRPr b="0" i="0" sz="1200" u="none" cap="none" strike="noStrike">
              <a:solidFill>
                <a:srgbClr val="FFFFFF"/>
              </a:solidFill>
              <a:latin typeface="Open Sans"/>
              <a:ea typeface="Open Sans"/>
              <a:cs typeface="Open Sans"/>
              <a:sym typeface="Open Sans"/>
            </a:endParaRPr>
          </a:p>
        </p:txBody>
      </p:sp>
      <p:sp>
        <p:nvSpPr>
          <p:cNvPr id="1081" name="Google Shape;1081;g154526d6ecb_0_250"/>
          <p:cNvSpPr txBox="1"/>
          <p:nvPr/>
        </p:nvSpPr>
        <p:spPr>
          <a:xfrm>
            <a:off x="6330579" y="5538156"/>
            <a:ext cx="2197200" cy="288000"/>
          </a:xfrm>
          <a:prstGeom prst="rect">
            <a:avLst/>
          </a:prstGeom>
          <a:solidFill>
            <a:srgbClr val="0B434A"/>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Events</a:t>
            </a:r>
            <a:endParaRPr b="0" i="0" sz="1200" u="none" cap="none" strike="noStrike">
              <a:solidFill>
                <a:srgbClr val="FFFFFF"/>
              </a:solidFill>
              <a:latin typeface="Open Sans"/>
              <a:ea typeface="Open Sans"/>
              <a:cs typeface="Open Sans"/>
              <a:sym typeface="Open Sans"/>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085" name="Shape 1085"/>
        <p:cNvGrpSpPr/>
        <p:nvPr/>
      </p:nvGrpSpPr>
      <p:grpSpPr>
        <a:xfrm>
          <a:off x="0" y="0"/>
          <a:ext cx="0" cy="0"/>
          <a:chOff x="0" y="0"/>
          <a:chExt cx="0" cy="0"/>
        </a:xfrm>
      </p:grpSpPr>
      <p:sp>
        <p:nvSpPr>
          <p:cNvPr id="1086" name="Google Shape;1086;g154526d6ecb_0_268"/>
          <p:cNvSpPr txBox="1"/>
          <p:nvPr/>
        </p:nvSpPr>
        <p:spPr>
          <a:xfrm>
            <a:off x="346228" y="452596"/>
            <a:ext cx="88953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4BC7C8"/>
              </a:buClr>
              <a:buSzPts val="3200"/>
              <a:buFont typeface="Open Sans"/>
              <a:buNone/>
            </a:pPr>
            <a:r>
              <a:rPr b="1" i="0" lang="en-GB" sz="3200" u="none" cap="none" strike="noStrike">
                <a:solidFill>
                  <a:srgbClr val="4BC7C8"/>
                </a:solidFill>
                <a:latin typeface="Open Sans"/>
                <a:ea typeface="Open Sans"/>
                <a:cs typeface="Open Sans"/>
                <a:sym typeface="Open Sans"/>
              </a:rPr>
              <a:t>Recording what you have done</a:t>
            </a:r>
            <a:endParaRPr b="1" i="0" sz="3200" u="none" cap="none" strike="noStrike">
              <a:solidFill>
                <a:srgbClr val="4BC7C8"/>
              </a:solidFill>
              <a:latin typeface="Open Sans"/>
              <a:ea typeface="Open Sans"/>
              <a:cs typeface="Open Sans"/>
              <a:sym typeface="Open Sans"/>
            </a:endParaRPr>
          </a:p>
        </p:txBody>
      </p:sp>
      <p:sp>
        <p:nvSpPr>
          <p:cNvPr id="1087" name="Google Shape;1087;g154526d6ecb_0_268"/>
          <p:cNvSpPr txBox="1"/>
          <p:nvPr/>
        </p:nvSpPr>
        <p:spPr>
          <a:xfrm>
            <a:off x="346228" y="1632482"/>
            <a:ext cx="4072800" cy="3478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200"/>
              <a:buFont typeface="Open Sans"/>
              <a:buNone/>
            </a:pPr>
            <a:r>
              <a:rPr b="0" i="0" lang="en-GB" sz="2200" u="none" cap="none" strike="noStrike">
                <a:solidFill>
                  <a:srgbClr val="000000"/>
                </a:solidFill>
                <a:latin typeface="Open Sans"/>
                <a:ea typeface="Open Sans"/>
                <a:cs typeface="Open Sans"/>
                <a:sym typeface="Open Sans"/>
              </a:rPr>
              <a:t>Use the tools in this section to start </a:t>
            </a:r>
            <a:r>
              <a:rPr b="0" i="1" lang="en-GB" sz="2200" u="none" cap="none" strike="noStrike">
                <a:solidFill>
                  <a:srgbClr val="000000"/>
                </a:solidFill>
                <a:latin typeface="Open Sans"/>
                <a:ea typeface="Open Sans"/>
                <a:cs typeface="Open Sans"/>
                <a:sym typeface="Open Sans"/>
              </a:rPr>
              <a:t>Recording what you have done</a:t>
            </a:r>
            <a:r>
              <a:rPr b="0" i="0" lang="en-GB" sz="2200" u="none" cap="none" strike="noStrike">
                <a:solidFill>
                  <a:srgbClr val="000000"/>
                </a:solidFill>
                <a:latin typeface="Open Sans"/>
                <a:ea typeface="Open Sans"/>
                <a:cs typeface="Open Sans"/>
                <a:sym typeface="Open Sans"/>
              </a:rPr>
              <a:t>! </a:t>
            </a:r>
            <a:endParaRPr b="0" i="0" sz="14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chemeClr val="dk1"/>
              </a:buClr>
              <a:buSzPts val="2200"/>
              <a:buFont typeface="Calibri"/>
              <a:buNone/>
            </a:pPr>
            <a:r>
              <a:t/>
            </a:r>
            <a:endParaRPr b="0" i="0" sz="2200" u="none" cap="none" strike="noStrike">
              <a:solidFill>
                <a:srgbClr val="000000"/>
              </a:solidFill>
              <a:latin typeface="Open Sans"/>
              <a:ea typeface="Open Sans"/>
              <a:cs typeface="Open Sans"/>
              <a:sym typeface="Open Sans"/>
            </a:endParaRPr>
          </a:p>
          <a:p>
            <a:pPr indent="0" lvl="0" marL="0" marR="0" rtl="0" algn="l">
              <a:lnSpc>
                <a:spcPct val="150000"/>
              </a:lnSpc>
              <a:spcBef>
                <a:spcPts val="0"/>
              </a:spcBef>
              <a:spcAft>
                <a:spcPts val="0"/>
              </a:spcAft>
              <a:buClr>
                <a:srgbClr val="000000"/>
              </a:buClr>
              <a:buSzPts val="2200"/>
              <a:buFont typeface="Open Sans"/>
              <a:buNone/>
            </a:pPr>
            <a:r>
              <a:rPr b="0" i="0" lang="en-GB" sz="2200" u="none" cap="none" strike="noStrike">
                <a:solidFill>
                  <a:srgbClr val="000000"/>
                </a:solidFill>
                <a:latin typeface="Open Sans"/>
                <a:ea typeface="Open Sans"/>
                <a:cs typeface="Open Sans"/>
                <a:sym typeface="Open Sans"/>
              </a:rPr>
              <a:t>Use guidance and examples to prepare students for making applications.</a:t>
            </a:r>
            <a:endParaRPr b="0" i="0" sz="2200" u="none" cap="none" strike="noStrike">
              <a:solidFill>
                <a:srgbClr val="000000"/>
              </a:solidFill>
              <a:latin typeface="Open Sans"/>
              <a:ea typeface="Open Sans"/>
              <a:cs typeface="Open Sans"/>
              <a:sym typeface="Open Sans"/>
            </a:endParaRPr>
          </a:p>
        </p:txBody>
      </p:sp>
      <p:pic>
        <p:nvPicPr>
          <p:cNvPr id="1088" name="Google Shape;1088;g154526d6ecb_0_268"/>
          <p:cNvPicPr preferRelativeResize="0"/>
          <p:nvPr/>
        </p:nvPicPr>
        <p:blipFill rotWithShape="1">
          <a:blip r:embed="rId4">
            <a:alphaModFix/>
          </a:blip>
          <a:srcRect b="1001" l="40845" r="0" t="2695"/>
          <a:stretch/>
        </p:blipFill>
        <p:spPr>
          <a:xfrm>
            <a:off x="7148945" y="1504514"/>
            <a:ext cx="4864099" cy="3848972"/>
          </a:xfrm>
          <a:prstGeom prst="rect">
            <a:avLst/>
          </a:prstGeom>
          <a:noFill/>
          <a:ln>
            <a:noFill/>
          </a:ln>
        </p:spPr>
      </p:pic>
      <p:sp>
        <p:nvSpPr>
          <p:cNvPr id="1089" name="Google Shape;1089;g154526d6ecb_0_268"/>
          <p:cNvSpPr txBox="1"/>
          <p:nvPr/>
        </p:nvSpPr>
        <p:spPr>
          <a:xfrm>
            <a:off x="4853912" y="2775238"/>
            <a:ext cx="2295300" cy="301500"/>
          </a:xfrm>
          <a:prstGeom prst="rect">
            <a:avLst/>
          </a:prstGeom>
          <a:solidFill>
            <a:srgbClr val="E660A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Activities</a:t>
            </a:r>
            <a:endParaRPr b="0" i="0" sz="1200" u="none" cap="none" strike="noStrike">
              <a:solidFill>
                <a:srgbClr val="FFFFFF"/>
              </a:solidFill>
              <a:latin typeface="Open Sans"/>
              <a:ea typeface="Open Sans"/>
              <a:cs typeface="Open Sans"/>
              <a:sym typeface="Open Sans"/>
            </a:endParaRPr>
          </a:p>
        </p:txBody>
      </p:sp>
      <p:sp>
        <p:nvSpPr>
          <p:cNvPr id="1090" name="Google Shape;1090;g154526d6ecb_0_268"/>
          <p:cNvSpPr txBox="1"/>
          <p:nvPr/>
        </p:nvSpPr>
        <p:spPr>
          <a:xfrm>
            <a:off x="4853912" y="3120827"/>
            <a:ext cx="2295300" cy="301500"/>
          </a:xfrm>
          <a:prstGeom prst="rect">
            <a:avLst/>
          </a:prstGeom>
          <a:solidFill>
            <a:srgbClr val="9B59B6"/>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Competencies</a:t>
            </a:r>
            <a:endParaRPr b="0" i="0" sz="1200" u="none" cap="none" strike="noStrike">
              <a:solidFill>
                <a:srgbClr val="FFFFFF"/>
              </a:solidFill>
              <a:latin typeface="Open Sans"/>
              <a:ea typeface="Open Sans"/>
              <a:cs typeface="Open Sans"/>
              <a:sym typeface="Open Sans"/>
            </a:endParaRPr>
          </a:p>
        </p:txBody>
      </p:sp>
      <p:sp>
        <p:nvSpPr>
          <p:cNvPr id="1091" name="Google Shape;1091;g154526d6ecb_0_268"/>
          <p:cNvSpPr txBox="1"/>
          <p:nvPr/>
        </p:nvSpPr>
        <p:spPr>
          <a:xfrm>
            <a:off x="4849863" y="3474514"/>
            <a:ext cx="2295300" cy="301500"/>
          </a:xfrm>
          <a:prstGeom prst="rect">
            <a:avLst/>
          </a:prstGeom>
          <a:solidFill>
            <a:srgbClr val="5659D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200"/>
              <a:buFont typeface="Open Sans"/>
              <a:buNone/>
            </a:pPr>
            <a:r>
              <a:rPr b="0" i="0" lang="en-GB" sz="1200" u="none" cap="none" strike="noStrike">
                <a:solidFill>
                  <a:srgbClr val="FFFFFF"/>
                </a:solidFill>
                <a:latin typeface="Open Sans"/>
                <a:ea typeface="Open Sans"/>
                <a:cs typeface="Open Sans"/>
                <a:sym typeface="Open Sans"/>
              </a:rPr>
              <a:t>Interactions</a:t>
            </a:r>
            <a:endParaRPr b="0" i="0" sz="1200" u="none" cap="none" strike="noStrike">
              <a:solidFill>
                <a:srgbClr val="FFFFFF"/>
              </a:solidFill>
              <a:latin typeface="Open Sans"/>
              <a:ea typeface="Open Sans"/>
              <a:cs typeface="Open Sans"/>
              <a:sym typeface="Open Sans"/>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096" name="Shape 1096"/>
        <p:cNvGrpSpPr/>
        <p:nvPr/>
      </p:nvGrpSpPr>
      <p:grpSpPr>
        <a:xfrm>
          <a:off x="0" y="0"/>
          <a:ext cx="0" cy="0"/>
          <a:chOff x="0" y="0"/>
          <a:chExt cx="0" cy="0"/>
        </a:xfrm>
      </p:grpSpPr>
      <p:sp>
        <p:nvSpPr>
          <p:cNvPr id="1097" name="Google Shape;1097;g154526d6ecb_0_277"/>
          <p:cNvSpPr txBox="1"/>
          <p:nvPr/>
        </p:nvSpPr>
        <p:spPr>
          <a:xfrm>
            <a:off x="179294" y="430306"/>
            <a:ext cx="117441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none" cap="none" strike="noStrike">
                <a:solidFill>
                  <a:srgbClr val="4BC7C8"/>
                </a:solidFill>
                <a:latin typeface="Open Sans"/>
                <a:ea typeface="Open Sans"/>
                <a:cs typeface="Open Sans"/>
                <a:sym typeface="Open Sans"/>
              </a:rPr>
              <a:t>Other cool stuff</a:t>
            </a:r>
            <a:endParaRPr b="0" i="0" sz="1400" u="none" cap="none" strike="noStrike">
              <a:solidFill>
                <a:srgbClr val="000000"/>
              </a:solidFill>
              <a:latin typeface="Arial"/>
              <a:ea typeface="Arial"/>
              <a:cs typeface="Arial"/>
              <a:sym typeface="Arial"/>
            </a:endParaRPr>
          </a:p>
        </p:txBody>
      </p:sp>
      <p:sp>
        <p:nvSpPr>
          <p:cNvPr id="1098" name="Google Shape;1098;g154526d6ecb_0_277"/>
          <p:cNvSpPr txBox="1"/>
          <p:nvPr/>
        </p:nvSpPr>
        <p:spPr>
          <a:xfrm>
            <a:off x="386400" y="1377550"/>
            <a:ext cx="11419200" cy="37866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The Unifrog platform contains so much more than what we can show you today -  there are many other tools available!</a:t>
            </a:r>
            <a:endParaRPr b="0" i="0" sz="14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2400"/>
              <a:buFont typeface="Arial"/>
              <a:buNone/>
            </a:pPr>
            <a:r>
              <a:t/>
            </a:r>
            <a:endParaRPr b="0" i="0" sz="2400" u="none" cap="none" strike="noStrike">
              <a:solidFill>
                <a:schemeClr val="dk1"/>
              </a:solidFill>
              <a:latin typeface="Open Sans"/>
              <a:ea typeface="Open Sans"/>
              <a:cs typeface="Open Sans"/>
              <a:sym typeface="Open Sans"/>
            </a:endParaRPr>
          </a:p>
          <a:p>
            <a:pPr indent="0" lvl="0" marL="0" marR="0" rtl="0" algn="l">
              <a:lnSpc>
                <a:spcPct val="15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So why not see for yourself? Sign up as a student and access the tools in exactly the same way that the students do.</a:t>
            </a:r>
            <a:endParaRPr b="0" i="0" sz="14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2400"/>
              <a:buFont typeface="Arial"/>
              <a:buNone/>
            </a:pPr>
            <a:r>
              <a:t/>
            </a:r>
            <a:endParaRPr b="0" i="0" sz="2400" u="none" cap="none" strike="noStrike">
              <a:solidFill>
                <a:schemeClr val="dk1"/>
              </a:solidFill>
              <a:latin typeface="Open Sans"/>
              <a:ea typeface="Open Sans"/>
              <a:cs typeface="Open Sans"/>
              <a:sym typeface="Open Sans"/>
            </a:endParaRPr>
          </a:p>
          <a:p>
            <a:pPr indent="0" lvl="0" marL="0" marR="0" rtl="0" algn="l">
              <a:lnSpc>
                <a:spcPct val="15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You never know, there might be a new career just around the corner!</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03" name="Shape 1103"/>
        <p:cNvGrpSpPr/>
        <p:nvPr/>
      </p:nvGrpSpPr>
      <p:grpSpPr>
        <a:xfrm>
          <a:off x="0" y="0"/>
          <a:ext cx="0" cy="0"/>
          <a:chOff x="0" y="0"/>
          <a:chExt cx="0" cy="0"/>
        </a:xfrm>
      </p:grpSpPr>
      <p:sp>
        <p:nvSpPr>
          <p:cNvPr id="1104" name="Google Shape;1104;g154526d6ecb_0_283"/>
          <p:cNvSpPr txBox="1"/>
          <p:nvPr/>
        </p:nvSpPr>
        <p:spPr>
          <a:xfrm>
            <a:off x="179294" y="430306"/>
            <a:ext cx="117441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none" cap="none" strike="noStrike">
                <a:solidFill>
                  <a:srgbClr val="4BC7C8"/>
                </a:solidFill>
                <a:latin typeface="Open Sans"/>
                <a:ea typeface="Open Sans"/>
                <a:cs typeface="Open Sans"/>
                <a:sym typeface="Open Sans"/>
              </a:rPr>
              <a:t>Parents &amp; guardians, get signed up!</a:t>
            </a:r>
            <a:endParaRPr b="0" i="0" sz="1400" u="none" cap="none" strike="noStrike">
              <a:solidFill>
                <a:srgbClr val="000000"/>
              </a:solidFill>
              <a:latin typeface="Arial"/>
              <a:ea typeface="Arial"/>
              <a:cs typeface="Arial"/>
              <a:sym typeface="Arial"/>
            </a:endParaRPr>
          </a:p>
        </p:txBody>
      </p:sp>
      <p:sp>
        <p:nvSpPr>
          <p:cNvPr id="1105" name="Google Shape;1105;g154526d6ecb_0_283"/>
          <p:cNvSpPr txBox="1"/>
          <p:nvPr/>
        </p:nvSpPr>
        <p:spPr>
          <a:xfrm>
            <a:off x="4969867" y="1339200"/>
            <a:ext cx="7073700" cy="1569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Go to </a:t>
            </a:r>
            <a:r>
              <a:rPr b="0" i="0" lang="en-GB" sz="2400" u="sng" cap="none" strike="noStrike">
                <a:solidFill>
                  <a:schemeClr val="dk1"/>
                </a:solidFill>
                <a:latin typeface="Open Sans"/>
                <a:ea typeface="Open Sans"/>
                <a:cs typeface="Open Sans"/>
                <a:sym typeface="Open Sans"/>
                <a:hlinkClick r:id="rId4">
                  <a:extLst>
                    <a:ext uri="{A12FA001-AC4F-418D-AE19-62706E023703}">
                      <ahyp:hlinkClr val="tx"/>
                    </a:ext>
                  </a:extLst>
                </a:hlinkClick>
              </a:rPr>
              <a:t>https://www.unifrog.org/sign-in </a:t>
            </a:r>
            <a:r>
              <a:rPr b="0" i="0" lang="en-GB" sz="2400" u="none" cap="none" strike="noStrike">
                <a:solidFill>
                  <a:schemeClr val="dk1"/>
                </a:solidFill>
                <a:latin typeface="Open Sans"/>
                <a:ea typeface="Open Sans"/>
                <a:cs typeface="Open Sans"/>
                <a:sym typeface="Open Sans"/>
              </a:rPr>
              <a:t>and click ‘Been given a Sign up Code?’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You’ll be asked for some details and a sign up code. This is what you need:  </a:t>
            </a:r>
            <a:endParaRPr b="0" i="0" sz="1400" u="none" cap="none" strike="noStrike">
              <a:solidFill>
                <a:srgbClr val="000000"/>
              </a:solidFill>
              <a:latin typeface="Arial"/>
              <a:ea typeface="Arial"/>
              <a:cs typeface="Arial"/>
              <a:sym typeface="Arial"/>
            </a:endParaRPr>
          </a:p>
        </p:txBody>
      </p:sp>
      <p:sp>
        <p:nvSpPr>
          <p:cNvPr id="1106" name="Google Shape;1106;g154526d6ecb_0_283"/>
          <p:cNvSpPr txBox="1"/>
          <p:nvPr/>
        </p:nvSpPr>
        <p:spPr>
          <a:xfrm>
            <a:off x="4969868" y="3364238"/>
            <a:ext cx="7073700" cy="1015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FF0000"/>
                </a:solidFill>
                <a:latin typeface="Open Sans"/>
                <a:ea typeface="Open Sans"/>
                <a:cs typeface="Open Sans"/>
                <a:sym typeface="Open Sans"/>
              </a:rPr>
              <a:t>&lt;&lt;Insert Parent Sign up Code here&gt;&gt; </a:t>
            </a:r>
            <a:endParaRPr b="1" i="0" sz="2400" u="none" cap="none" strike="noStrike">
              <a:solidFill>
                <a:srgbClr val="FF0000"/>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Code:  CASFParents</a:t>
            </a:r>
            <a:endParaRPr b="1" i="0" sz="3600" u="none" cap="none" strike="noStrike">
              <a:solidFill>
                <a:srgbClr val="FF0000"/>
              </a:solidFill>
              <a:latin typeface="Open Sans"/>
              <a:ea typeface="Open Sans"/>
              <a:cs typeface="Open Sans"/>
              <a:sym typeface="Open Sans"/>
            </a:endParaRPr>
          </a:p>
        </p:txBody>
      </p:sp>
      <p:sp>
        <p:nvSpPr>
          <p:cNvPr id="1107" name="Google Shape;1107;g154526d6ecb_0_283"/>
          <p:cNvSpPr txBox="1"/>
          <p:nvPr/>
        </p:nvSpPr>
        <p:spPr>
          <a:xfrm>
            <a:off x="4538133" y="4835175"/>
            <a:ext cx="7632000" cy="831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Open Sans"/>
                <a:ea typeface="Open Sans"/>
                <a:cs typeface="Open Sans"/>
                <a:sym typeface="Open Sans"/>
              </a:rPr>
              <a:t>After signing up, log into Unifrog using your email address and password via the student sign-in page!</a:t>
            </a:r>
            <a:endParaRPr b="0" i="0" sz="1400" u="none" cap="none" strike="noStrike">
              <a:solidFill>
                <a:srgbClr val="000000"/>
              </a:solidFill>
              <a:latin typeface="Arial"/>
              <a:ea typeface="Arial"/>
              <a:cs typeface="Arial"/>
              <a:sym typeface="Arial"/>
            </a:endParaRPr>
          </a:p>
        </p:txBody>
      </p:sp>
      <p:grpSp>
        <p:nvGrpSpPr>
          <p:cNvPr id="1108" name="Google Shape;1108;g154526d6ecb_0_283"/>
          <p:cNvGrpSpPr/>
          <p:nvPr/>
        </p:nvGrpSpPr>
        <p:grpSpPr>
          <a:xfrm>
            <a:off x="-1396492" y="1144636"/>
            <a:ext cx="5934633" cy="4891127"/>
            <a:chOff x="0" y="1536566"/>
            <a:chExt cx="5934633" cy="4891127"/>
          </a:xfrm>
        </p:grpSpPr>
        <p:pic>
          <p:nvPicPr>
            <p:cNvPr id="1109" name="Google Shape;1109;g154526d6ecb_0_283"/>
            <p:cNvPicPr preferRelativeResize="0"/>
            <p:nvPr/>
          </p:nvPicPr>
          <p:blipFill rotWithShape="1">
            <a:blip r:embed="rId5">
              <a:alphaModFix/>
            </a:blip>
            <a:srcRect b="0" l="0" r="0" t="0"/>
            <a:stretch/>
          </p:blipFill>
          <p:spPr>
            <a:xfrm>
              <a:off x="0" y="1536566"/>
              <a:ext cx="5934633" cy="4891127"/>
            </a:xfrm>
            <a:prstGeom prst="rect">
              <a:avLst/>
            </a:prstGeom>
            <a:noFill/>
            <a:ln>
              <a:noFill/>
            </a:ln>
          </p:spPr>
        </p:pic>
        <p:pic>
          <p:nvPicPr>
            <p:cNvPr id="1110" name="Google Shape;1110;g154526d6ecb_0_283"/>
            <p:cNvPicPr preferRelativeResize="0"/>
            <p:nvPr/>
          </p:nvPicPr>
          <p:blipFill rotWithShape="1">
            <a:blip r:embed="rId6">
              <a:alphaModFix/>
            </a:blip>
            <a:srcRect b="0" l="0" r="0" t="0"/>
            <a:stretch/>
          </p:blipFill>
          <p:spPr>
            <a:xfrm>
              <a:off x="2051121" y="2342439"/>
              <a:ext cx="1859247" cy="3305324"/>
            </a:xfrm>
            <a:prstGeom prst="rect">
              <a:avLst/>
            </a:prstGeom>
            <a:noFill/>
            <a:ln>
              <a:noFill/>
            </a:ln>
          </p:spPr>
        </p:pic>
        <p:sp>
          <p:nvSpPr>
            <p:cNvPr id="1111" name="Google Shape;1111;g154526d6ecb_0_283"/>
            <p:cNvSpPr/>
            <p:nvPr/>
          </p:nvSpPr>
          <p:spPr>
            <a:xfrm>
              <a:off x="2114621" y="5029200"/>
              <a:ext cx="1403400" cy="406500"/>
            </a:xfrm>
            <a:prstGeom prst="rect">
              <a:avLst/>
            </a:prstGeom>
            <a:noFill/>
            <a:ln cap="flat" cmpd="sng" w="57150">
              <a:solidFill>
                <a:srgbClr val="4BC7C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112" name="Google Shape;1112;g154526d6ecb_0_283"/>
            <p:cNvPicPr preferRelativeResize="0"/>
            <p:nvPr/>
          </p:nvPicPr>
          <p:blipFill rotWithShape="1">
            <a:blip r:embed="rId7">
              <a:alphaModFix/>
            </a:blip>
            <a:srcRect b="0" l="0" r="0" t="0"/>
            <a:stretch/>
          </p:blipFill>
          <p:spPr>
            <a:xfrm>
              <a:off x="2129989" y="5051503"/>
              <a:ext cx="1367187" cy="363898"/>
            </a:xfrm>
            <a:prstGeom prst="rect">
              <a:avLst/>
            </a:prstGeom>
            <a:noFill/>
            <a:ln>
              <a:noFill/>
            </a:ln>
          </p:spPr>
        </p:pic>
      </p:gr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7" name="Shape 1117"/>
        <p:cNvGrpSpPr/>
        <p:nvPr/>
      </p:nvGrpSpPr>
      <p:grpSpPr>
        <a:xfrm>
          <a:off x="0" y="0"/>
          <a:ext cx="0" cy="0"/>
          <a:chOff x="0" y="0"/>
          <a:chExt cx="0" cy="0"/>
        </a:xfrm>
      </p:grpSpPr>
      <p:sp>
        <p:nvSpPr>
          <p:cNvPr id="1118" name="Google Shape;1118;g2843f291a69_2_82"/>
          <p:cNvSpPr txBox="1"/>
          <p:nvPr>
            <p:ph type="title"/>
          </p:nvPr>
        </p:nvSpPr>
        <p:spPr>
          <a:xfrm>
            <a:off x="1108200" y="274638"/>
            <a:ext cx="98070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Thank you for coming!  </a:t>
            </a:r>
            <a:endParaRPr/>
          </a:p>
        </p:txBody>
      </p:sp>
      <p:sp>
        <p:nvSpPr>
          <p:cNvPr id="1119" name="Google Shape;1119;g2843f291a69_2_82"/>
          <p:cNvSpPr txBox="1"/>
          <p:nvPr>
            <p:ph idx="1" type="body"/>
          </p:nvPr>
        </p:nvSpPr>
        <p:spPr>
          <a:xfrm>
            <a:off x="609600" y="1600201"/>
            <a:ext cx="10972800" cy="45261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360"/>
              </a:spcBef>
              <a:spcAft>
                <a:spcPts val="0"/>
              </a:spcAft>
              <a:buSzPts val="1800"/>
              <a:buNone/>
            </a:pPr>
            <a:r>
              <a:rPr lang="en-GB"/>
              <a:t>If you have any further questions please stay to talk to us.</a:t>
            </a:r>
            <a:endParaRPr/>
          </a:p>
          <a:p>
            <a:pPr indent="0" lvl="0" marL="0" rtl="0" algn="ctr">
              <a:lnSpc>
                <a:spcPct val="100000"/>
              </a:lnSpc>
              <a:spcBef>
                <a:spcPts val="360"/>
              </a:spcBef>
              <a:spcAft>
                <a:spcPts val="0"/>
              </a:spcAft>
              <a:buSzPts val="1800"/>
              <a:buNone/>
            </a:pPr>
            <a:r>
              <a:t/>
            </a:r>
            <a:endParaRPr/>
          </a:p>
          <a:p>
            <a:pPr indent="0" lvl="0" marL="0" rtl="0" algn="ctr">
              <a:lnSpc>
                <a:spcPct val="100000"/>
              </a:lnSpc>
              <a:spcBef>
                <a:spcPts val="360"/>
              </a:spcBef>
              <a:spcAft>
                <a:spcPts val="0"/>
              </a:spcAft>
              <a:buSzPts val="1800"/>
              <a:buNone/>
            </a:pPr>
            <a:r>
              <a:rPr lang="en-GB"/>
              <a:t>For any further issues, please contact your young person’s Tutor in the first instance.</a:t>
            </a:r>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4" name="Shape 1124"/>
        <p:cNvGrpSpPr/>
        <p:nvPr/>
      </p:nvGrpSpPr>
      <p:grpSpPr>
        <a:xfrm>
          <a:off x="0" y="0"/>
          <a:ext cx="0" cy="0"/>
          <a:chOff x="0" y="0"/>
          <a:chExt cx="0" cy="0"/>
        </a:xfrm>
      </p:grpSpPr>
      <p:sp>
        <p:nvSpPr>
          <p:cNvPr id="1125" name="Google Shape;1125;g1396bafc3a7_0_289"/>
          <p:cNvSpPr txBox="1"/>
          <p:nvPr/>
        </p:nvSpPr>
        <p:spPr>
          <a:xfrm>
            <a:off x="217600" y="5788575"/>
            <a:ext cx="5322900" cy="675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Montserrat Light"/>
                <a:ea typeface="Montserrat Light"/>
                <a:cs typeface="Montserrat Light"/>
                <a:sym typeface="Montserrat Light"/>
              </a:rPr>
              <a:t>Please see the </a:t>
            </a:r>
            <a:r>
              <a:rPr b="0" i="0" lang="en-GB" sz="1400" u="sng" cap="none" strike="noStrike">
                <a:solidFill>
                  <a:schemeClr val="hlink"/>
                </a:solidFill>
                <a:latin typeface="Montserrat Light"/>
                <a:ea typeface="Montserrat Light"/>
                <a:cs typeface="Montserrat Light"/>
                <a:sym typeface="Montserrat Light"/>
                <a:hlinkClick r:id="rId3"/>
              </a:rPr>
              <a:t>website</a:t>
            </a:r>
            <a:r>
              <a:rPr b="0" i="0" lang="en-GB" sz="1400" u="none" cap="none" strike="noStrike">
                <a:solidFill>
                  <a:srgbClr val="000000"/>
                </a:solidFill>
                <a:latin typeface="Montserrat Light"/>
                <a:ea typeface="Montserrat Light"/>
                <a:cs typeface="Montserrat Light"/>
                <a:sym typeface="Montserrat Light"/>
              </a:rPr>
              <a:t> to download or view the document</a:t>
            </a:r>
            <a:endParaRPr b="0" i="0" sz="1400" u="none" cap="none" strike="noStrike">
              <a:solidFill>
                <a:srgbClr val="000000"/>
              </a:solidFill>
              <a:latin typeface="Montserrat Light"/>
              <a:ea typeface="Montserrat Light"/>
              <a:cs typeface="Montserrat Light"/>
              <a:sym typeface="Montserrat Light"/>
            </a:endParaRPr>
          </a:p>
        </p:txBody>
      </p:sp>
      <p:pic>
        <p:nvPicPr>
          <p:cNvPr id="1126" name="Google Shape;1126;g1396bafc3a7_0_289"/>
          <p:cNvPicPr preferRelativeResize="0"/>
          <p:nvPr/>
        </p:nvPicPr>
        <p:blipFill>
          <a:blip r:embed="rId4">
            <a:alphaModFix/>
          </a:blip>
          <a:stretch>
            <a:fillRect/>
          </a:stretch>
        </p:blipFill>
        <p:spPr>
          <a:xfrm>
            <a:off x="217600" y="1018138"/>
            <a:ext cx="5936299" cy="4821729"/>
          </a:xfrm>
          <a:prstGeom prst="rect">
            <a:avLst/>
          </a:prstGeom>
          <a:noFill/>
          <a:ln>
            <a:noFill/>
          </a:ln>
        </p:spPr>
      </p:pic>
      <p:pic>
        <p:nvPicPr>
          <p:cNvPr id="1127" name="Google Shape;1127;g1396bafc3a7_0_289"/>
          <p:cNvPicPr preferRelativeResize="0"/>
          <p:nvPr/>
        </p:nvPicPr>
        <p:blipFill>
          <a:blip r:embed="rId5">
            <a:alphaModFix/>
          </a:blip>
          <a:stretch>
            <a:fillRect/>
          </a:stretch>
        </p:blipFill>
        <p:spPr>
          <a:xfrm>
            <a:off x="6168424" y="1688669"/>
            <a:ext cx="5798501" cy="378950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heme1">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Theme1">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2020-05-12T09:12:07Z</dcterms:created>
  <dc:creator>Stephanie Franklin</dc:creator>
</cp:coreProperties>
</file>